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6.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20"/>
  </p:notesMasterIdLst>
  <p:sldIdLst>
    <p:sldId id="265" r:id="rId2"/>
    <p:sldId id="257" r:id="rId3"/>
    <p:sldId id="258" r:id="rId4"/>
    <p:sldId id="259" r:id="rId5"/>
    <p:sldId id="260" r:id="rId6"/>
    <p:sldId id="261" r:id="rId7"/>
    <p:sldId id="262" r:id="rId8"/>
    <p:sldId id="263" r:id="rId9"/>
    <p:sldId id="266" r:id="rId10"/>
    <p:sldId id="267" r:id="rId11"/>
    <p:sldId id="270" r:id="rId12"/>
    <p:sldId id="269" r:id="rId13"/>
    <p:sldId id="271" r:id="rId14"/>
    <p:sldId id="272" r:id="rId15"/>
    <p:sldId id="273" r:id="rId16"/>
    <p:sldId id="274" r:id="rId17"/>
    <p:sldId id="275" r:id="rId18"/>
    <p:sldId id="276" r:id="rId19"/>
    <p:sldId id="279" r:id="rId20"/>
    <p:sldId id="277" r:id="rId21"/>
    <p:sldId id="278" r:id="rId22"/>
    <p:sldId id="280" r:id="rId23"/>
    <p:sldId id="281" r:id="rId24"/>
    <p:sldId id="282" r:id="rId25"/>
    <p:sldId id="283" r:id="rId26"/>
    <p:sldId id="284" r:id="rId27"/>
    <p:sldId id="286" r:id="rId28"/>
    <p:sldId id="287" r:id="rId29"/>
    <p:sldId id="285" r:id="rId30"/>
    <p:sldId id="288" r:id="rId31"/>
    <p:sldId id="289" r:id="rId32"/>
    <p:sldId id="290" r:id="rId33"/>
    <p:sldId id="291" r:id="rId34"/>
    <p:sldId id="292" r:id="rId35"/>
    <p:sldId id="293" r:id="rId36"/>
    <p:sldId id="294" r:id="rId37"/>
    <p:sldId id="295" r:id="rId38"/>
    <p:sldId id="296" r:id="rId39"/>
    <p:sldId id="297" r:id="rId40"/>
    <p:sldId id="298" r:id="rId41"/>
    <p:sldId id="299" r:id="rId42"/>
    <p:sldId id="306" r:id="rId43"/>
    <p:sldId id="301" r:id="rId44"/>
    <p:sldId id="302" r:id="rId45"/>
    <p:sldId id="303" r:id="rId46"/>
    <p:sldId id="304" r:id="rId47"/>
    <p:sldId id="305" r:id="rId48"/>
    <p:sldId id="307" r:id="rId49"/>
    <p:sldId id="308" r:id="rId50"/>
    <p:sldId id="309" r:id="rId51"/>
    <p:sldId id="310" r:id="rId52"/>
    <p:sldId id="311" r:id="rId53"/>
    <p:sldId id="318" r:id="rId54"/>
    <p:sldId id="312" r:id="rId55"/>
    <p:sldId id="313" r:id="rId56"/>
    <p:sldId id="319" r:id="rId57"/>
    <p:sldId id="315" r:id="rId58"/>
    <p:sldId id="316" r:id="rId59"/>
    <p:sldId id="317" r:id="rId60"/>
    <p:sldId id="320" r:id="rId61"/>
    <p:sldId id="321" r:id="rId62"/>
    <p:sldId id="322" r:id="rId63"/>
    <p:sldId id="323" r:id="rId64"/>
    <p:sldId id="324" r:id="rId65"/>
    <p:sldId id="325" r:id="rId66"/>
    <p:sldId id="326" r:id="rId67"/>
    <p:sldId id="327" r:id="rId68"/>
    <p:sldId id="328" r:id="rId69"/>
    <p:sldId id="329" r:id="rId70"/>
    <p:sldId id="330" r:id="rId71"/>
    <p:sldId id="331" r:id="rId72"/>
    <p:sldId id="332" r:id="rId73"/>
    <p:sldId id="333" r:id="rId74"/>
    <p:sldId id="334" r:id="rId75"/>
    <p:sldId id="335" r:id="rId76"/>
    <p:sldId id="336" r:id="rId77"/>
    <p:sldId id="337" r:id="rId78"/>
    <p:sldId id="339" r:id="rId79"/>
    <p:sldId id="338" r:id="rId80"/>
    <p:sldId id="340" r:id="rId81"/>
    <p:sldId id="341" r:id="rId82"/>
    <p:sldId id="342" r:id="rId83"/>
    <p:sldId id="343" r:id="rId84"/>
    <p:sldId id="344" r:id="rId85"/>
    <p:sldId id="345" r:id="rId86"/>
    <p:sldId id="346" r:id="rId87"/>
    <p:sldId id="347" r:id="rId88"/>
    <p:sldId id="348" r:id="rId89"/>
    <p:sldId id="349" r:id="rId90"/>
    <p:sldId id="350" r:id="rId91"/>
    <p:sldId id="351" r:id="rId92"/>
    <p:sldId id="352" r:id="rId93"/>
    <p:sldId id="353" r:id="rId94"/>
    <p:sldId id="354" r:id="rId95"/>
    <p:sldId id="355" r:id="rId96"/>
    <p:sldId id="356" r:id="rId97"/>
    <p:sldId id="357" r:id="rId98"/>
    <p:sldId id="358" r:id="rId99"/>
    <p:sldId id="359" r:id="rId100"/>
    <p:sldId id="360" r:id="rId101"/>
    <p:sldId id="361" r:id="rId102"/>
    <p:sldId id="362" r:id="rId103"/>
    <p:sldId id="363" r:id="rId104"/>
    <p:sldId id="364" r:id="rId105"/>
    <p:sldId id="365" r:id="rId106"/>
    <p:sldId id="366" r:id="rId107"/>
    <p:sldId id="367" r:id="rId108"/>
    <p:sldId id="368" r:id="rId109"/>
    <p:sldId id="369" r:id="rId110"/>
    <p:sldId id="370" r:id="rId111"/>
    <p:sldId id="373" r:id="rId112"/>
    <p:sldId id="371" r:id="rId113"/>
    <p:sldId id="372" r:id="rId114"/>
    <p:sldId id="374" r:id="rId115"/>
    <p:sldId id="375" r:id="rId116"/>
    <p:sldId id="376" r:id="rId117"/>
    <p:sldId id="377" r:id="rId118"/>
    <p:sldId id="378" r:id="rId1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4573"/>
    <p:restoredTop sz="94740"/>
  </p:normalViewPr>
  <p:slideViewPr>
    <p:cSldViewPr snapToGrid="0">
      <p:cViewPr varScale="1">
        <p:scale>
          <a:sx n="68" d="100"/>
          <a:sy n="68" d="100"/>
        </p:scale>
        <p:origin x="102"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theme" Target="theme/theme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tableStyles" Target="tableStyle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presProps" Target="pres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viewProps" Target="viewProps.xml"/></Relationships>
</file>

<file path=ppt/diagrams/_rels/data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sv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diagrams/_rels/data3.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sv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diagrams/_rels/data4.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sv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diagrams/_rels/drawing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sv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diagrams/_rels/drawing3.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sv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diagrams/_rels/drawing4.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sv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5E766CA-5F07-42E3-8610-B4532427CF7D}"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7DDB86EF-A527-4532-89C3-24A27B793BDA}">
      <dgm:prSet/>
      <dgm:spPr/>
      <dgm:t>
        <a:bodyPr/>
        <a:lstStyle/>
        <a:p>
          <a:r>
            <a:rPr lang="en-US" dirty="0">
              <a:solidFill>
                <a:srgbClr val="FF0000"/>
              </a:solidFill>
            </a:rPr>
            <a:t>Moudle1 Fixed-Income Securities : Defining Elements</a:t>
          </a:r>
        </a:p>
      </dgm:t>
    </dgm:pt>
    <dgm:pt modelId="{F3804465-7488-414D-8607-C466A0CAA49D}" type="parTrans" cxnId="{AA660094-7F9F-49C3-AE79-024440C17B0E}">
      <dgm:prSet/>
      <dgm:spPr/>
      <dgm:t>
        <a:bodyPr/>
        <a:lstStyle/>
        <a:p>
          <a:endParaRPr lang="en-US"/>
        </a:p>
      </dgm:t>
    </dgm:pt>
    <dgm:pt modelId="{62124337-350F-4AC5-930D-3E0358551D21}" type="sibTrans" cxnId="{AA660094-7F9F-49C3-AE79-024440C17B0E}">
      <dgm:prSet/>
      <dgm:spPr/>
      <dgm:t>
        <a:bodyPr/>
        <a:lstStyle/>
        <a:p>
          <a:endParaRPr lang="en-US"/>
        </a:p>
      </dgm:t>
    </dgm:pt>
    <dgm:pt modelId="{8775BE4B-91CD-4E13-B5D4-9CA2CF13298E}">
      <dgm:prSet/>
      <dgm:spPr/>
      <dgm:t>
        <a:bodyPr/>
        <a:lstStyle/>
        <a:p>
          <a:r>
            <a:rPr lang="en-US"/>
            <a:t>Moudle2 Fixed-Income Markets : Issuance, Trading, and Funding</a:t>
          </a:r>
        </a:p>
      </dgm:t>
    </dgm:pt>
    <dgm:pt modelId="{8CBE5697-F745-415C-AE5D-A178D3DFBD66}" type="parTrans" cxnId="{908EC35E-46AF-4658-9648-9887CC3FA4A2}">
      <dgm:prSet/>
      <dgm:spPr/>
      <dgm:t>
        <a:bodyPr/>
        <a:lstStyle/>
        <a:p>
          <a:endParaRPr lang="en-US"/>
        </a:p>
      </dgm:t>
    </dgm:pt>
    <dgm:pt modelId="{D2824199-343D-4CD5-B0D5-FADC944BFA11}" type="sibTrans" cxnId="{908EC35E-46AF-4658-9648-9887CC3FA4A2}">
      <dgm:prSet/>
      <dgm:spPr/>
      <dgm:t>
        <a:bodyPr/>
        <a:lstStyle/>
        <a:p>
          <a:endParaRPr lang="en-US"/>
        </a:p>
      </dgm:t>
    </dgm:pt>
    <dgm:pt modelId="{4E857B33-F061-4528-8578-5C497DF46525}">
      <dgm:prSet/>
      <dgm:spPr/>
      <dgm:t>
        <a:bodyPr/>
        <a:lstStyle/>
        <a:p>
          <a:r>
            <a:rPr lang="en-US"/>
            <a:t>Moudle3 Introduction to Fixed-Income Valuation</a:t>
          </a:r>
        </a:p>
      </dgm:t>
    </dgm:pt>
    <dgm:pt modelId="{4C1D4D96-116B-4BD6-8195-3A9B9584C532}" type="parTrans" cxnId="{9784C25B-FAA9-4496-A610-A6C44A43AB28}">
      <dgm:prSet/>
      <dgm:spPr/>
      <dgm:t>
        <a:bodyPr/>
        <a:lstStyle/>
        <a:p>
          <a:endParaRPr lang="en-US"/>
        </a:p>
      </dgm:t>
    </dgm:pt>
    <dgm:pt modelId="{E20AB3E6-14C8-4E08-AF6F-C749480DA3CE}" type="sibTrans" cxnId="{9784C25B-FAA9-4496-A610-A6C44A43AB28}">
      <dgm:prSet/>
      <dgm:spPr/>
      <dgm:t>
        <a:bodyPr/>
        <a:lstStyle/>
        <a:p>
          <a:endParaRPr lang="en-US"/>
        </a:p>
      </dgm:t>
    </dgm:pt>
    <dgm:pt modelId="{0F4A2E6B-F5DA-4F29-A320-912D9E776CBF}">
      <dgm:prSet/>
      <dgm:spPr/>
      <dgm:t>
        <a:bodyPr/>
        <a:lstStyle/>
        <a:p>
          <a:r>
            <a:rPr lang="en-US"/>
            <a:t>Moudle4 Introduction to Asset-Backed Securities</a:t>
          </a:r>
        </a:p>
      </dgm:t>
    </dgm:pt>
    <dgm:pt modelId="{A044D1CC-86E4-4014-9354-5AEBCB3AC07E}" type="parTrans" cxnId="{EF073462-21DE-43F2-9C67-A6F08C7C2D42}">
      <dgm:prSet/>
      <dgm:spPr/>
      <dgm:t>
        <a:bodyPr/>
        <a:lstStyle/>
        <a:p>
          <a:endParaRPr lang="en-US"/>
        </a:p>
      </dgm:t>
    </dgm:pt>
    <dgm:pt modelId="{3F04B0AA-3225-47C3-8A38-52AD470B6284}" type="sibTrans" cxnId="{EF073462-21DE-43F2-9C67-A6F08C7C2D42}">
      <dgm:prSet/>
      <dgm:spPr/>
      <dgm:t>
        <a:bodyPr/>
        <a:lstStyle/>
        <a:p>
          <a:endParaRPr lang="en-US"/>
        </a:p>
      </dgm:t>
    </dgm:pt>
    <dgm:pt modelId="{FBE2AE91-992F-44F0-BA01-1337A9AEA998}">
      <dgm:prSet/>
      <dgm:spPr/>
      <dgm:t>
        <a:bodyPr/>
        <a:lstStyle/>
        <a:p>
          <a:r>
            <a:rPr lang="en-US"/>
            <a:t>Moudle5 Understanding Fixed-Income Risk and Return</a:t>
          </a:r>
        </a:p>
      </dgm:t>
    </dgm:pt>
    <dgm:pt modelId="{B42BBB98-0DAD-43D2-BBAB-F618BB40B07C}" type="parTrans" cxnId="{4DAF011C-5523-4925-A59C-EAAC19842E41}">
      <dgm:prSet/>
      <dgm:spPr/>
      <dgm:t>
        <a:bodyPr/>
        <a:lstStyle/>
        <a:p>
          <a:endParaRPr lang="en-US"/>
        </a:p>
      </dgm:t>
    </dgm:pt>
    <dgm:pt modelId="{07980151-A11E-47F2-847A-9A354D3E2EA9}" type="sibTrans" cxnId="{4DAF011C-5523-4925-A59C-EAAC19842E41}">
      <dgm:prSet/>
      <dgm:spPr/>
      <dgm:t>
        <a:bodyPr/>
        <a:lstStyle/>
        <a:p>
          <a:endParaRPr lang="en-US"/>
        </a:p>
      </dgm:t>
    </dgm:pt>
    <dgm:pt modelId="{1829E5B3-4239-40BD-B38B-44D9923F7F47}">
      <dgm:prSet/>
      <dgm:spPr/>
      <dgm:t>
        <a:bodyPr/>
        <a:lstStyle/>
        <a:p>
          <a:r>
            <a:rPr lang="en-US"/>
            <a:t>Moudle6 Fundamentals of Credit Analysis</a:t>
          </a:r>
        </a:p>
      </dgm:t>
    </dgm:pt>
    <dgm:pt modelId="{A73B8A4A-BE87-4748-B020-D733CAB07E7D}" type="parTrans" cxnId="{CBD81709-DFCD-4AFC-9BCF-34112444137A}">
      <dgm:prSet/>
      <dgm:spPr/>
      <dgm:t>
        <a:bodyPr/>
        <a:lstStyle/>
        <a:p>
          <a:endParaRPr lang="en-US"/>
        </a:p>
      </dgm:t>
    </dgm:pt>
    <dgm:pt modelId="{28FF1035-A579-453F-B0DF-07AB992C3F0E}" type="sibTrans" cxnId="{CBD81709-DFCD-4AFC-9BCF-34112444137A}">
      <dgm:prSet/>
      <dgm:spPr/>
      <dgm:t>
        <a:bodyPr/>
        <a:lstStyle/>
        <a:p>
          <a:endParaRPr lang="en-US"/>
        </a:p>
      </dgm:t>
    </dgm:pt>
    <dgm:pt modelId="{DC5C12B1-D6D9-4E77-93E9-2BAF487F89DA}" type="pres">
      <dgm:prSet presAssocID="{65E766CA-5F07-42E3-8610-B4532427CF7D}" presName="root" presStyleCnt="0">
        <dgm:presLayoutVars>
          <dgm:dir/>
          <dgm:resizeHandles val="exact"/>
        </dgm:presLayoutVars>
      </dgm:prSet>
      <dgm:spPr/>
    </dgm:pt>
    <dgm:pt modelId="{E2A0B06A-A3FD-4AB4-95C5-4406862AEC22}" type="pres">
      <dgm:prSet presAssocID="{7DDB86EF-A527-4532-89C3-24A27B793BDA}" presName="compNode" presStyleCnt="0"/>
      <dgm:spPr/>
    </dgm:pt>
    <dgm:pt modelId="{8EEC5F2D-028A-459C-838C-DDD456F621E0}" type="pres">
      <dgm:prSet presAssocID="{7DDB86EF-A527-4532-89C3-24A27B793BDA}" presName="bgRect" presStyleLbl="bgShp" presStyleIdx="0" presStyleCnt="6"/>
      <dgm:spPr/>
    </dgm:pt>
    <dgm:pt modelId="{03EDD7C3-3ADC-4CDA-BEC1-EB09B94697D2}" type="pres">
      <dgm:prSet presAssocID="{7DDB86EF-A527-4532-89C3-24A27B793BDA}"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钱"/>
        </a:ext>
      </dgm:extLst>
    </dgm:pt>
    <dgm:pt modelId="{2790A7F3-0879-4634-BD7F-62D346993B62}" type="pres">
      <dgm:prSet presAssocID="{7DDB86EF-A527-4532-89C3-24A27B793BDA}" presName="spaceRect" presStyleCnt="0"/>
      <dgm:spPr/>
    </dgm:pt>
    <dgm:pt modelId="{388709E5-3665-4121-96AE-CDA8783C0803}" type="pres">
      <dgm:prSet presAssocID="{7DDB86EF-A527-4532-89C3-24A27B793BDA}" presName="parTx" presStyleLbl="revTx" presStyleIdx="0" presStyleCnt="6">
        <dgm:presLayoutVars>
          <dgm:chMax val="0"/>
          <dgm:chPref val="0"/>
        </dgm:presLayoutVars>
      </dgm:prSet>
      <dgm:spPr/>
    </dgm:pt>
    <dgm:pt modelId="{9DFB78EC-3D19-4477-9CD0-F3C26A34FB20}" type="pres">
      <dgm:prSet presAssocID="{62124337-350F-4AC5-930D-3E0358551D21}" presName="sibTrans" presStyleCnt="0"/>
      <dgm:spPr/>
    </dgm:pt>
    <dgm:pt modelId="{056A8D92-FF12-4397-BE4B-5C0685C9430A}" type="pres">
      <dgm:prSet presAssocID="{8775BE4B-91CD-4E13-B5D4-9CA2CF13298E}" presName="compNode" presStyleCnt="0"/>
      <dgm:spPr/>
    </dgm:pt>
    <dgm:pt modelId="{E2F9343B-9194-4ED5-9108-12CA03BE397A}" type="pres">
      <dgm:prSet presAssocID="{8775BE4B-91CD-4E13-B5D4-9CA2CF13298E}" presName="bgRect" presStyleLbl="bgShp" presStyleIdx="1" presStyleCnt="6"/>
      <dgm:spPr/>
    </dgm:pt>
    <dgm:pt modelId="{8731F683-B4ED-42EC-AB94-E885702A0433}" type="pres">
      <dgm:prSet presAssocID="{8775BE4B-91CD-4E13-B5D4-9CA2CF13298E}"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元"/>
        </a:ext>
      </dgm:extLst>
    </dgm:pt>
    <dgm:pt modelId="{AD6DCFF4-1E12-4CC2-8E95-5FD41E6FA9A7}" type="pres">
      <dgm:prSet presAssocID="{8775BE4B-91CD-4E13-B5D4-9CA2CF13298E}" presName="spaceRect" presStyleCnt="0"/>
      <dgm:spPr/>
    </dgm:pt>
    <dgm:pt modelId="{E5642B59-79D5-4AD7-B291-78B837352C0E}" type="pres">
      <dgm:prSet presAssocID="{8775BE4B-91CD-4E13-B5D4-9CA2CF13298E}" presName="parTx" presStyleLbl="revTx" presStyleIdx="1" presStyleCnt="6">
        <dgm:presLayoutVars>
          <dgm:chMax val="0"/>
          <dgm:chPref val="0"/>
        </dgm:presLayoutVars>
      </dgm:prSet>
      <dgm:spPr/>
    </dgm:pt>
    <dgm:pt modelId="{EB4FE269-2DDD-4653-A849-856C145B9562}" type="pres">
      <dgm:prSet presAssocID="{D2824199-343D-4CD5-B0D5-FADC944BFA11}" presName="sibTrans" presStyleCnt="0"/>
      <dgm:spPr/>
    </dgm:pt>
    <dgm:pt modelId="{139FC032-29A4-448A-920A-70F67E4BDDAE}" type="pres">
      <dgm:prSet presAssocID="{4E857B33-F061-4528-8578-5C497DF46525}" presName="compNode" presStyleCnt="0"/>
      <dgm:spPr/>
    </dgm:pt>
    <dgm:pt modelId="{4539A30B-BD30-4576-839C-600EE561FFF6}" type="pres">
      <dgm:prSet presAssocID="{4E857B33-F061-4528-8578-5C497DF46525}" presName="bgRect" presStyleLbl="bgShp" presStyleIdx="2" presStyleCnt="6"/>
      <dgm:spPr/>
    </dgm:pt>
    <dgm:pt modelId="{EA94339E-33F1-4971-B8E5-E13A0CC5862C}" type="pres">
      <dgm:prSet presAssocID="{4E857B33-F061-4528-8578-5C497DF46525}"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硬币"/>
        </a:ext>
      </dgm:extLst>
    </dgm:pt>
    <dgm:pt modelId="{33914D17-B1F2-424C-9470-6CE436EB4E3F}" type="pres">
      <dgm:prSet presAssocID="{4E857B33-F061-4528-8578-5C497DF46525}" presName="spaceRect" presStyleCnt="0"/>
      <dgm:spPr/>
    </dgm:pt>
    <dgm:pt modelId="{B1BC8293-9433-49A9-97D0-C60668C4B9EF}" type="pres">
      <dgm:prSet presAssocID="{4E857B33-F061-4528-8578-5C497DF46525}" presName="parTx" presStyleLbl="revTx" presStyleIdx="2" presStyleCnt="6">
        <dgm:presLayoutVars>
          <dgm:chMax val="0"/>
          <dgm:chPref val="0"/>
        </dgm:presLayoutVars>
      </dgm:prSet>
      <dgm:spPr/>
    </dgm:pt>
    <dgm:pt modelId="{8255D33F-879F-4B99-8877-DED5EB6EC7E1}" type="pres">
      <dgm:prSet presAssocID="{E20AB3E6-14C8-4E08-AF6F-C749480DA3CE}" presName="sibTrans" presStyleCnt="0"/>
      <dgm:spPr/>
    </dgm:pt>
    <dgm:pt modelId="{4B87D577-3BE5-4CF2-A680-9F98F058048A}" type="pres">
      <dgm:prSet presAssocID="{0F4A2E6B-F5DA-4F29-A320-912D9E776CBF}" presName="compNode" presStyleCnt="0"/>
      <dgm:spPr/>
    </dgm:pt>
    <dgm:pt modelId="{F86FF93E-356E-491A-A772-725657F7A28A}" type="pres">
      <dgm:prSet presAssocID="{0F4A2E6B-F5DA-4F29-A320-912D9E776CBF}" presName="bgRect" presStyleLbl="bgShp" presStyleIdx="3" presStyleCnt="6"/>
      <dgm:spPr/>
    </dgm:pt>
    <dgm:pt modelId="{C3B8CEA7-A95B-4CF7-8D66-91962C065327}" type="pres">
      <dgm:prSet presAssocID="{0F4A2E6B-F5DA-4F29-A320-912D9E776CBF}"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城市"/>
        </a:ext>
      </dgm:extLst>
    </dgm:pt>
    <dgm:pt modelId="{B55C28C2-FBFB-44EE-B960-1A860DD2FD9F}" type="pres">
      <dgm:prSet presAssocID="{0F4A2E6B-F5DA-4F29-A320-912D9E776CBF}" presName="spaceRect" presStyleCnt="0"/>
      <dgm:spPr/>
    </dgm:pt>
    <dgm:pt modelId="{E2521213-F4F2-4890-AFB1-05C76A8D3FCB}" type="pres">
      <dgm:prSet presAssocID="{0F4A2E6B-F5DA-4F29-A320-912D9E776CBF}" presName="parTx" presStyleLbl="revTx" presStyleIdx="3" presStyleCnt="6">
        <dgm:presLayoutVars>
          <dgm:chMax val="0"/>
          <dgm:chPref val="0"/>
        </dgm:presLayoutVars>
      </dgm:prSet>
      <dgm:spPr/>
    </dgm:pt>
    <dgm:pt modelId="{A64B3137-86D8-4EF2-B121-2666103A739F}" type="pres">
      <dgm:prSet presAssocID="{3F04B0AA-3225-47C3-8A38-52AD470B6284}" presName="sibTrans" presStyleCnt="0"/>
      <dgm:spPr/>
    </dgm:pt>
    <dgm:pt modelId="{03E4A6A8-341C-4BD9-8CB1-852A261D2019}" type="pres">
      <dgm:prSet presAssocID="{FBE2AE91-992F-44F0-BA01-1337A9AEA998}" presName="compNode" presStyleCnt="0"/>
      <dgm:spPr/>
    </dgm:pt>
    <dgm:pt modelId="{08FE9A4C-A673-4795-B974-ADBEAE4CCD02}" type="pres">
      <dgm:prSet presAssocID="{FBE2AE91-992F-44F0-BA01-1337A9AEA998}" presName="bgRect" presStyleLbl="bgShp" presStyleIdx="4" presStyleCnt="6"/>
      <dgm:spPr/>
    </dgm:pt>
    <dgm:pt modelId="{4D14CE0A-AF2C-4D06-9852-6A5CFDE252C2}" type="pres">
      <dgm:prSet presAssocID="{FBE2AE91-992F-44F0-BA01-1337A9AEA998}"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Upward trend"/>
        </a:ext>
      </dgm:extLst>
    </dgm:pt>
    <dgm:pt modelId="{D626BCED-61B4-4028-8279-6DAE1619AB67}" type="pres">
      <dgm:prSet presAssocID="{FBE2AE91-992F-44F0-BA01-1337A9AEA998}" presName="spaceRect" presStyleCnt="0"/>
      <dgm:spPr/>
    </dgm:pt>
    <dgm:pt modelId="{B9B7FB8C-767D-4FE2-8B14-3C93DB99B10C}" type="pres">
      <dgm:prSet presAssocID="{FBE2AE91-992F-44F0-BA01-1337A9AEA998}" presName="parTx" presStyleLbl="revTx" presStyleIdx="4" presStyleCnt="6">
        <dgm:presLayoutVars>
          <dgm:chMax val="0"/>
          <dgm:chPref val="0"/>
        </dgm:presLayoutVars>
      </dgm:prSet>
      <dgm:spPr/>
    </dgm:pt>
    <dgm:pt modelId="{7526737A-D445-4140-B11E-DEB1AE3CA8DA}" type="pres">
      <dgm:prSet presAssocID="{07980151-A11E-47F2-847A-9A354D3E2EA9}" presName="sibTrans" presStyleCnt="0"/>
      <dgm:spPr/>
    </dgm:pt>
    <dgm:pt modelId="{1BD3734F-AF2A-4560-B108-7E67A3648BEB}" type="pres">
      <dgm:prSet presAssocID="{1829E5B3-4239-40BD-B38B-44D9923F7F47}" presName="compNode" presStyleCnt="0"/>
      <dgm:spPr/>
    </dgm:pt>
    <dgm:pt modelId="{5EDDC7B2-FFC0-49AB-9983-E86F3F3A1C0F}" type="pres">
      <dgm:prSet presAssocID="{1829E5B3-4239-40BD-B38B-44D9923F7F47}" presName="bgRect" presStyleLbl="bgShp" presStyleIdx="5" presStyleCnt="6"/>
      <dgm:spPr/>
    </dgm:pt>
    <dgm:pt modelId="{2AEE7F50-91FB-44E0-B029-3983C6E732A7}" type="pres">
      <dgm:prSet presAssocID="{1829E5B3-4239-40BD-B38B-44D9923F7F47}"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Bar chart"/>
        </a:ext>
      </dgm:extLst>
    </dgm:pt>
    <dgm:pt modelId="{D47F51E2-2CD1-48E4-9A8C-9D4490C8401A}" type="pres">
      <dgm:prSet presAssocID="{1829E5B3-4239-40BD-B38B-44D9923F7F47}" presName="spaceRect" presStyleCnt="0"/>
      <dgm:spPr/>
    </dgm:pt>
    <dgm:pt modelId="{7D512848-7C80-4833-A9D8-A0B168D3B482}" type="pres">
      <dgm:prSet presAssocID="{1829E5B3-4239-40BD-B38B-44D9923F7F47}" presName="parTx" presStyleLbl="revTx" presStyleIdx="5" presStyleCnt="6">
        <dgm:presLayoutVars>
          <dgm:chMax val="0"/>
          <dgm:chPref val="0"/>
        </dgm:presLayoutVars>
      </dgm:prSet>
      <dgm:spPr/>
    </dgm:pt>
  </dgm:ptLst>
  <dgm:cxnLst>
    <dgm:cxn modelId="{63B7B500-2ECD-4EB6-A9DB-7B9467F55D0D}" type="presOf" srcId="{1829E5B3-4239-40BD-B38B-44D9923F7F47}" destId="{7D512848-7C80-4833-A9D8-A0B168D3B482}" srcOrd="0" destOrd="0" presId="urn:microsoft.com/office/officeart/2018/2/layout/IconVerticalSolidList"/>
    <dgm:cxn modelId="{CBD81709-DFCD-4AFC-9BCF-34112444137A}" srcId="{65E766CA-5F07-42E3-8610-B4532427CF7D}" destId="{1829E5B3-4239-40BD-B38B-44D9923F7F47}" srcOrd="5" destOrd="0" parTransId="{A73B8A4A-BE87-4748-B020-D733CAB07E7D}" sibTransId="{28FF1035-A579-453F-B0DF-07AB992C3F0E}"/>
    <dgm:cxn modelId="{4DAF011C-5523-4925-A59C-EAAC19842E41}" srcId="{65E766CA-5F07-42E3-8610-B4532427CF7D}" destId="{FBE2AE91-992F-44F0-BA01-1337A9AEA998}" srcOrd="4" destOrd="0" parTransId="{B42BBB98-0DAD-43D2-BBAB-F618BB40B07C}" sibTransId="{07980151-A11E-47F2-847A-9A354D3E2EA9}"/>
    <dgm:cxn modelId="{001D0D3B-FAA1-4483-9C58-68D22DC09B9E}" type="presOf" srcId="{FBE2AE91-992F-44F0-BA01-1337A9AEA998}" destId="{B9B7FB8C-767D-4FE2-8B14-3C93DB99B10C}" srcOrd="0" destOrd="0" presId="urn:microsoft.com/office/officeart/2018/2/layout/IconVerticalSolidList"/>
    <dgm:cxn modelId="{9784C25B-FAA9-4496-A610-A6C44A43AB28}" srcId="{65E766CA-5F07-42E3-8610-B4532427CF7D}" destId="{4E857B33-F061-4528-8578-5C497DF46525}" srcOrd="2" destOrd="0" parTransId="{4C1D4D96-116B-4BD6-8195-3A9B9584C532}" sibTransId="{E20AB3E6-14C8-4E08-AF6F-C749480DA3CE}"/>
    <dgm:cxn modelId="{908EC35E-46AF-4658-9648-9887CC3FA4A2}" srcId="{65E766CA-5F07-42E3-8610-B4532427CF7D}" destId="{8775BE4B-91CD-4E13-B5D4-9CA2CF13298E}" srcOrd="1" destOrd="0" parTransId="{8CBE5697-F745-415C-AE5D-A178D3DFBD66}" sibTransId="{D2824199-343D-4CD5-B0D5-FADC944BFA11}"/>
    <dgm:cxn modelId="{EF073462-21DE-43F2-9C67-A6F08C7C2D42}" srcId="{65E766CA-5F07-42E3-8610-B4532427CF7D}" destId="{0F4A2E6B-F5DA-4F29-A320-912D9E776CBF}" srcOrd="3" destOrd="0" parTransId="{A044D1CC-86E4-4014-9354-5AEBCB3AC07E}" sibTransId="{3F04B0AA-3225-47C3-8A38-52AD470B6284}"/>
    <dgm:cxn modelId="{ACBD6264-F216-49DB-8823-6BA2082EAA67}" type="presOf" srcId="{65E766CA-5F07-42E3-8610-B4532427CF7D}" destId="{DC5C12B1-D6D9-4E77-93E9-2BAF487F89DA}" srcOrd="0" destOrd="0" presId="urn:microsoft.com/office/officeart/2018/2/layout/IconVerticalSolidList"/>
    <dgm:cxn modelId="{AA660094-7F9F-49C3-AE79-024440C17B0E}" srcId="{65E766CA-5F07-42E3-8610-B4532427CF7D}" destId="{7DDB86EF-A527-4532-89C3-24A27B793BDA}" srcOrd="0" destOrd="0" parTransId="{F3804465-7488-414D-8607-C466A0CAA49D}" sibTransId="{62124337-350F-4AC5-930D-3E0358551D21}"/>
    <dgm:cxn modelId="{7A351294-DFC3-46BB-A318-F608BBD05C1D}" type="presOf" srcId="{8775BE4B-91CD-4E13-B5D4-9CA2CF13298E}" destId="{E5642B59-79D5-4AD7-B291-78B837352C0E}" srcOrd="0" destOrd="0" presId="urn:microsoft.com/office/officeart/2018/2/layout/IconVerticalSolidList"/>
    <dgm:cxn modelId="{677C74C8-A65A-40B9-9E68-C24090AA36EB}" type="presOf" srcId="{7DDB86EF-A527-4532-89C3-24A27B793BDA}" destId="{388709E5-3665-4121-96AE-CDA8783C0803}" srcOrd="0" destOrd="0" presId="urn:microsoft.com/office/officeart/2018/2/layout/IconVerticalSolidList"/>
    <dgm:cxn modelId="{6297DAD3-FCDC-4505-890E-182ACBD4AC46}" type="presOf" srcId="{4E857B33-F061-4528-8578-5C497DF46525}" destId="{B1BC8293-9433-49A9-97D0-C60668C4B9EF}" srcOrd="0" destOrd="0" presId="urn:microsoft.com/office/officeart/2018/2/layout/IconVerticalSolidList"/>
    <dgm:cxn modelId="{2F3127EF-1B59-44A5-A980-4ACBFCF4C652}" type="presOf" srcId="{0F4A2E6B-F5DA-4F29-A320-912D9E776CBF}" destId="{E2521213-F4F2-4890-AFB1-05C76A8D3FCB}" srcOrd="0" destOrd="0" presId="urn:microsoft.com/office/officeart/2018/2/layout/IconVerticalSolidList"/>
    <dgm:cxn modelId="{68CF79A8-D9CF-4F81-8A76-6AA192FDB13E}" type="presParOf" srcId="{DC5C12B1-D6D9-4E77-93E9-2BAF487F89DA}" destId="{E2A0B06A-A3FD-4AB4-95C5-4406862AEC22}" srcOrd="0" destOrd="0" presId="urn:microsoft.com/office/officeart/2018/2/layout/IconVerticalSolidList"/>
    <dgm:cxn modelId="{6C51A245-2D25-4473-ADF3-ABF2FD0893F2}" type="presParOf" srcId="{E2A0B06A-A3FD-4AB4-95C5-4406862AEC22}" destId="{8EEC5F2D-028A-459C-838C-DDD456F621E0}" srcOrd="0" destOrd="0" presId="urn:microsoft.com/office/officeart/2018/2/layout/IconVerticalSolidList"/>
    <dgm:cxn modelId="{845E6223-8F49-42B5-8990-939248C90E58}" type="presParOf" srcId="{E2A0B06A-A3FD-4AB4-95C5-4406862AEC22}" destId="{03EDD7C3-3ADC-4CDA-BEC1-EB09B94697D2}" srcOrd="1" destOrd="0" presId="urn:microsoft.com/office/officeart/2018/2/layout/IconVerticalSolidList"/>
    <dgm:cxn modelId="{A3D462E2-7110-4A4B-BD3D-EC9C5AC8638C}" type="presParOf" srcId="{E2A0B06A-A3FD-4AB4-95C5-4406862AEC22}" destId="{2790A7F3-0879-4634-BD7F-62D346993B62}" srcOrd="2" destOrd="0" presId="urn:microsoft.com/office/officeart/2018/2/layout/IconVerticalSolidList"/>
    <dgm:cxn modelId="{98F8793A-B7DE-4366-91DC-BF7CA1462C3E}" type="presParOf" srcId="{E2A0B06A-A3FD-4AB4-95C5-4406862AEC22}" destId="{388709E5-3665-4121-96AE-CDA8783C0803}" srcOrd="3" destOrd="0" presId="urn:microsoft.com/office/officeart/2018/2/layout/IconVerticalSolidList"/>
    <dgm:cxn modelId="{E033F95B-8CA3-42D6-A8CD-5CCDB309B267}" type="presParOf" srcId="{DC5C12B1-D6D9-4E77-93E9-2BAF487F89DA}" destId="{9DFB78EC-3D19-4477-9CD0-F3C26A34FB20}" srcOrd="1" destOrd="0" presId="urn:microsoft.com/office/officeart/2018/2/layout/IconVerticalSolidList"/>
    <dgm:cxn modelId="{2D13F88B-9F17-46F7-B61A-7D356FB26D03}" type="presParOf" srcId="{DC5C12B1-D6D9-4E77-93E9-2BAF487F89DA}" destId="{056A8D92-FF12-4397-BE4B-5C0685C9430A}" srcOrd="2" destOrd="0" presId="urn:microsoft.com/office/officeart/2018/2/layout/IconVerticalSolidList"/>
    <dgm:cxn modelId="{19ABE5B3-0796-4319-8025-402C0567FA0F}" type="presParOf" srcId="{056A8D92-FF12-4397-BE4B-5C0685C9430A}" destId="{E2F9343B-9194-4ED5-9108-12CA03BE397A}" srcOrd="0" destOrd="0" presId="urn:microsoft.com/office/officeart/2018/2/layout/IconVerticalSolidList"/>
    <dgm:cxn modelId="{1F50C963-71A7-4500-BC3E-4A2BE5ABBE8A}" type="presParOf" srcId="{056A8D92-FF12-4397-BE4B-5C0685C9430A}" destId="{8731F683-B4ED-42EC-AB94-E885702A0433}" srcOrd="1" destOrd="0" presId="urn:microsoft.com/office/officeart/2018/2/layout/IconVerticalSolidList"/>
    <dgm:cxn modelId="{CFEC7FAD-B048-4D6B-8793-51635305B6D7}" type="presParOf" srcId="{056A8D92-FF12-4397-BE4B-5C0685C9430A}" destId="{AD6DCFF4-1E12-4CC2-8E95-5FD41E6FA9A7}" srcOrd="2" destOrd="0" presId="urn:microsoft.com/office/officeart/2018/2/layout/IconVerticalSolidList"/>
    <dgm:cxn modelId="{78EC0CA5-DB40-4A43-A9F0-ADECD8E3DF6C}" type="presParOf" srcId="{056A8D92-FF12-4397-BE4B-5C0685C9430A}" destId="{E5642B59-79D5-4AD7-B291-78B837352C0E}" srcOrd="3" destOrd="0" presId="urn:microsoft.com/office/officeart/2018/2/layout/IconVerticalSolidList"/>
    <dgm:cxn modelId="{EAC05C54-F049-4FB2-8CBF-4F2EAA095B11}" type="presParOf" srcId="{DC5C12B1-D6D9-4E77-93E9-2BAF487F89DA}" destId="{EB4FE269-2DDD-4653-A849-856C145B9562}" srcOrd="3" destOrd="0" presId="urn:microsoft.com/office/officeart/2018/2/layout/IconVerticalSolidList"/>
    <dgm:cxn modelId="{3EF050A5-F1F0-4AF7-89F8-A5AB400C6840}" type="presParOf" srcId="{DC5C12B1-D6D9-4E77-93E9-2BAF487F89DA}" destId="{139FC032-29A4-448A-920A-70F67E4BDDAE}" srcOrd="4" destOrd="0" presId="urn:microsoft.com/office/officeart/2018/2/layout/IconVerticalSolidList"/>
    <dgm:cxn modelId="{B20287C0-B9F4-4BAB-937A-A0C19CABC7BB}" type="presParOf" srcId="{139FC032-29A4-448A-920A-70F67E4BDDAE}" destId="{4539A30B-BD30-4576-839C-600EE561FFF6}" srcOrd="0" destOrd="0" presId="urn:microsoft.com/office/officeart/2018/2/layout/IconVerticalSolidList"/>
    <dgm:cxn modelId="{D4F09F5D-C82A-437C-BABD-5A2AFCD281B9}" type="presParOf" srcId="{139FC032-29A4-448A-920A-70F67E4BDDAE}" destId="{EA94339E-33F1-4971-B8E5-E13A0CC5862C}" srcOrd="1" destOrd="0" presId="urn:microsoft.com/office/officeart/2018/2/layout/IconVerticalSolidList"/>
    <dgm:cxn modelId="{D77A6227-092F-4DB4-975F-79AEFE92222B}" type="presParOf" srcId="{139FC032-29A4-448A-920A-70F67E4BDDAE}" destId="{33914D17-B1F2-424C-9470-6CE436EB4E3F}" srcOrd="2" destOrd="0" presId="urn:microsoft.com/office/officeart/2018/2/layout/IconVerticalSolidList"/>
    <dgm:cxn modelId="{C15A6A1A-81EF-4FEF-A970-EB4C0C52330D}" type="presParOf" srcId="{139FC032-29A4-448A-920A-70F67E4BDDAE}" destId="{B1BC8293-9433-49A9-97D0-C60668C4B9EF}" srcOrd="3" destOrd="0" presId="urn:microsoft.com/office/officeart/2018/2/layout/IconVerticalSolidList"/>
    <dgm:cxn modelId="{55A6CA5A-817E-4959-8609-C1A270DA3843}" type="presParOf" srcId="{DC5C12B1-D6D9-4E77-93E9-2BAF487F89DA}" destId="{8255D33F-879F-4B99-8877-DED5EB6EC7E1}" srcOrd="5" destOrd="0" presId="urn:microsoft.com/office/officeart/2018/2/layout/IconVerticalSolidList"/>
    <dgm:cxn modelId="{083B2601-4EAD-478D-A69A-9CA1C703E700}" type="presParOf" srcId="{DC5C12B1-D6D9-4E77-93E9-2BAF487F89DA}" destId="{4B87D577-3BE5-4CF2-A680-9F98F058048A}" srcOrd="6" destOrd="0" presId="urn:microsoft.com/office/officeart/2018/2/layout/IconVerticalSolidList"/>
    <dgm:cxn modelId="{3E4DA14D-99FD-47B4-8673-B03F41867BBB}" type="presParOf" srcId="{4B87D577-3BE5-4CF2-A680-9F98F058048A}" destId="{F86FF93E-356E-491A-A772-725657F7A28A}" srcOrd="0" destOrd="0" presId="urn:microsoft.com/office/officeart/2018/2/layout/IconVerticalSolidList"/>
    <dgm:cxn modelId="{6E137FBC-0FD4-41D7-A4CB-E6DCBB87AF2D}" type="presParOf" srcId="{4B87D577-3BE5-4CF2-A680-9F98F058048A}" destId="{C3B8CEA7-A95B-4CF7-8D66-91962C065327}" srcOrd="1" destOrd="0" presId="urn:microsoft.com/office/officeart/2018/2/layout/IconVerticalSolidList"/>
    <dgm:cxn modelId="{6A92FD95-E34C-44F5-B624-7C7B1FDB472B}" type="presParOf" srcId="{4B87D577-3BE5-4CF2-A680-9F98F058048A}" destId="{B55C28C2-FBFB-44EE-B960-1A860DD2FD9F}" srcOrd="2" destOrd="0" presId="urn:microsoft.com/office/officeart/2018/2/layout/IconVerticalSolidList"/>
    <dgm:cxn modelId="{FDFE46A0-6D74-4E6C-AB31-E93882CC9DDD}" type="presParOf" srcId="{4B87D577-3BE5-4CF2-A680-9F98F058048A}" destId="{E2521213-F4F2-4890-AFB1-05C76A8D3FCB}" srcOrd="3" destOrd="0" presId="urn:microsoft.com/office/officeart/2018/2/layout/IconVerticalSolidList"/>
    <dgm:cxn modelId="{AFA10025-529A-4D17-9EDD-2F1801A748AD}" type="presParOf" srcId="{DC5C12B1-D6D9-4E77-93E9-2BAF487F89DA}" destId="{A64B3137-86D8-4EF2-B121-2666103A739F}" srcOrd="7" destOrd="0" presId="urn:microsoft.com/office/officeart/2018/2/layout/IconVerticalSolidList"/>
    <dgm:cxn modelId="{508C7140-6D31-46F4-A5FE-A942AF531E8D}" type="presParOf" srcId="{DC5C12B1-D6D9-4E77-93E9-2BAF487F89DA}" destId="{03E4A6A8-341C-4BD9-8CB1-852A261D2019}" srcOrd="8" destOrd="0" presId="urn:microsoft.com/office/officeart/2018/2/layout/IconVerticalSolidList"/>
    <dgm:cxn modelId="{EEAE2699-C6D6-4084-9DC5-ED98B8F3D15F}" type="presParOf" srcId="{03E4A6A8-341C-4BD9-8CB1-852A261D2019}" destId="{08FE9A4C-A673-4795-B974-ADBEAE4CCD02}" srcOrd="0" destOrd="0" presId="urn:microsoft.com/office/officeart/2018/2/layout/IconVerticalSolidList"/>
    <dgm:cxn modelId="{2959F4BE-B971-42AD-BECF-6083C117F2DE}" type="presParOf" srcId="{03E4A6A8-341C-4BD9-8CB1-852A261D2019}" destId="{4D14CE0A-AF2C-4D06-9852-6A5CFDE252C2}" srcOrd="1" destOrd="0" presId="urn:microsoft.com/office/officeart/2018/2/layout/IconVerticalSolidList"/>
    <dgm:cxn modelId="{7C6BA01A-D071-4F99-9316-C4D1BF319098}" type="presParOf" srcId="{03E4A6A8-341C-4BD9-8CB1-852A261D2019}" destId="{D626BCED-61B4-4028-8279-6DAE1619AB67}" srcOrd="2" destOrd="0" presId="urn:microsoft.com/office/officeart/2018/2/layout/IconVerticalSolidList"/>
    <dgm:cxn modelId="{7811E420-62A4-4725-AE1F-2A467D83A5C7}" type="presParOf" srcId="{03E4A6A8-341C-4BD9-8CB1-852A261D2019}" destId="{B9B7FB8C-767D-4FE2-8B14-3C93DB99B10C}" srcOrd="3" destOrd="0" presId="urn:microsoft.com/office/officeart/2018/2/layout/IconVerticalSolidList"/>
    <dgm:cxn modelId="{951A4741-4B23-419A-9B19-1EB9572158DC}" type="presParOf" srcId="{DC5C12B1-D6D9-4E77-93E9-2BAF487F89DA}" destId="{7526737A-D445-4140-B11E-DEB1AE3CA8DA}" srcOrd="9" destOrd="0" presId="urn:microsoft.com/office/officeart/2018/2/layout/IconVerticalSolidList"/>
    <dgm:cxn modelId="{8E5E81B3-BB0F-47FC-B3BD-356E849D09CC}" type="presParOf" srcId="{DC5C12B1-D6D9-4E77-93E9-2BAF487F89DA}" destId="{1BD3734F-AF2A-4560-B108-7E67A3648BEB}" srcOrd="10" destOrd="0" presId="urn:microsoft.com/office/officeart/2018/2/layout/IconVerticalSolidList"/>
    <dgm:cxn modelId="{62642D56-D0D8-4BBA-8812-197E21D5DA29}" type="presParOf" srcId="{1BD3734F-AF2A-4560-B108-7E67A3648BEB}" destId="{5EDDC7B2-FFC0-49AB-9983-E86F3F3A1C0F}" srcOrd="0" destOrd="0" presId="urn:microsoft.com/office/officeart/2018/2/layout/IconVerticalSolidList"/>
    <dgm:cxn modelId="{039CBA2A-7756-471E-996C-DA131354F4A7}" type="presParOf" srcId="{1BD3734F-AF2A-4560-B108-7E67A3648BEB}" destId="{2AEE7F50-91FB-44E0-B029-3983C6E732A7}" srcOrd="1" destOrd="0" presId="urn:microsoft.com/office/officeart/2018/2/layout/IconVerticalSolidList"/>
    <dgm:cxn modelId="{D0C3D7F2-47CB-4CA4-AF20-D7505908F9FC}" type="presParOf" srcId="{1BD3734F-AF2A-4560-B108-7E67A3648BEB}" destId="{D47F51E2-2CD1-48E4-9A8C-9D4490C8401A}" srcOrd="2" destOrd="0" presId="urn:microsoft.com/office/officeart/2018/2/layout/IconVerticalSolidList"/>
    <dgm:cxn modelId="{F6D3914E-88FE-4BAB-937A-81071DD2CB0E}" type="presParOf" srcId="{1BD3734F-AF2A-4560-B108-7E67A3648BEB}" destId="{7D512848-7C80-4833-A9D8-A0B168D3B482}"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418CFBD-CBB0-47D4-90EA-7C86E66E0301}"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B4A4CC78-25E8-4AC4-B6C7-FEF8A2ACA6AA}">
      <dgm:prSet/>
      <dgm:spPr/>
      <dgm:t>
        <a:bodyPr/>
        <a:lstStyle/>
        <a:p>
          <a:r>
            <a:rPr lang="en-US"/>
            <a:t>1. The call protection period is:</a:t>
          </a:r>
        </a:p>
      </dgm:t>
    </dgm:pt>
    <dgm:pt modelId="{85016B60-CA97-4D4D-A9E2-806B7E6A6D86}" type="parTrans" cxnId="{AF33C521-71B0-4B68-A042-D5C4BD05A724}">
      <dgm:prSet/>
      <dgm:spPr/>
      <dgm:t>
        <a:bodyPr/>
        <a:lstStyle/>
        <a:p>
          <a:endParaRPr lang="en-US"/>
        </a:p>
      </dgm:t>
    </dgm:pt>
    <dgm:pt modelId="{849FA569-BFE8-4BE4-8A3A-A15102DEE95C}" type="sibTrans" cxnId="{AF33C521-71B0-4B68-A042-D5C4BD05A724}">
      <dgm:prSet/>
      <dgm:spPr/>
      <dgm:t>
        <a:bodyPr/>
        <a:lstStyle/>
        <a:p>
          <a:endParaRPr lang="en-US"/>
        </a:p>
      </dgm:t>
    </dgm:pt>
    <dgm:pt modelId="{E79D3704-2259-4A45-9208-E7E3B168D5A5}">
      <dgm:prSet/>
      <dgm:spPr/>
      <dgm:t>
        <a:bodyPr/>
        <a:lstStyle/>
        <a:p>
          <a:r>
            <a:rPr lang="en-US" b="1"/>
            <a:t>10 years.</a:t>
          </a:r>
          <a:endParaRPr lang="en-US"/>
        </a:p>
      </dgm:t>
    </dgm:pt>
    <dgm:pt modelId="{4878388E-DB59-439F-B6F3-5C85431A665D}" type="parTrans" cxnId="{59947886-8799-40C6-8A4C-8031E410CA52}">
      <dgm:prSet/>
      <dgm:spPr/>
      <dgm:t>
        <a:bodyPr/>
        <a:lstStyle/>
        <a:p>
          <a:endParaRPr lang="en-US"/>
        </a:p>
      </dgm:t>
    </dgm:pt>
    <dgm:pt modelId="{19B403D0-6920-4A61-AAA1-3D5A9D371B3E}" type="sibTrans" cxnId="{59947886-8799-40C6-8A4C-8031E410CA52}">
      <dgm:prSet/>
      <dgm:spPr/>
      <dgm:t>
        <a:bodyPr/>
        <a:lstStyle/>
        <a:p>
          <a:endParaRPr lang="en-US"/>
        </a:p>
      </dgm:t>
    </dgm:pt>
    <dgm:pt modelId="{625E143C-E6F5-4001-A4B7-E6AEEE28D32E}">
      <dgm:prSet/>
      <dgm:spPr/>
      <dgm:t>
        <a:bodyPr/>
        <a:lstStyle/>
        <a:p>
          <a:r>
            <a:rPr lang="en-US" b="1"/>
            <a:t>11 years.</a:t>
          </a:r>
          <a:endParaRPr lang="en-US"/>
        </a:p>
      </dgm:t>
    </dgm:pt>
    <dgm:pt modelId="{DFA3C56B-960E-45EC-9C94-890937FC52CC}" type="parTrans" cxnId="{0BB6291C-CCE6-473C-8FCA-034F23830519}">
      <dgm:prSet/>
      <dgm:spPr/>
      <dgm:t>
        <a:bodyPr/>
        <a:lstStyle/>
        <a:p>
          <a:endParaRPr lang="en-US"/>
        </a:p>
      </dgm:t>
    </dgm:pt>
    <dgm:pt modelId="{29B77866-1946-477C-BF53-471A313E1E7F}" type="sibTrans" cxnId="{0BB6291C-CCE6-473C-8FCA-034F23830519}">
      <dgm:prSet/>
      <dgm:spPr/>
      <dgm:t>
        <a:bodyPr/>
        <a:lstStyle/>
        <a:p>
          <a:endParaRPr lang="en-US"/>
        </a:p>
      </dgm:t>
    </dgm:pt>
    <dgm:pt modelId="{53EC224F-F0B0-410D-96A8-6BA533D08D48}">
      <dgm:prSet/>
      <dgm:spPr/>
      <dgm:t>
        <a:bodyPr/>
        <a:lstStyle/>
        <a:p>
          <a:r>
            <a:rPr lang="en-US" b="1"/>
            <a:t>20 years.</a:t>
          </a:r>
          <a:endParaRPr lang="en-US"/>
        </a:p>
      </dgm:t>
    </dgm:pt>
    <dgm:pt modelId="{67513B11-C926-4BB3-BADB-78FC17A851B4}" type="parTrans" cxnId="{E168CAA3-26BC-47AE-88AC-DFB7CD2251EF}">
      <dgm:prSet/>
      <dgm:spPr/>
      <dgm:t>
        <a:bodyPr/>
        <a:lstStyle/>
        <a:p>
          <a:endParaRPr lang="en-US"/>
        </a:p>
      </dgm:t>
    </dgm:pt>
    <dgm:pt modelId="{758883EB-692F-4B3C-B77E-3D2A12CD721F}" type="sibTrans" cxnId="{E168CAA3-26BC-47AE-88AC-DFB7CD2251EF}">
      <dgm:prSet/>
      <dgm:spPr/>
      <dgm:t>
        <a:bodyPr/>
        <a:lstStyle/>
        <a:p>
          <a:endParaRPr lang="en-US"/>
        </a:p>
      </dgm:t>
    </dgm:pt>
    <dgm:pt modelId="{65BD45E1-9307-465A-854F-A47F4FA7D94A}">
      <dgm:prSet/>
      <dgm:spPr/>
      <dgm:t>
        <a:bodyPr/>
        <a:lstStyle/>
        <a:p>
          <a:r>
            <a:rPr lang="en-US"/>
            <a:t>2. The call premium (per $1,000 in par value) in 2033 is closest to:</a:t>
          </a:r>
        </a:p>
      </dgm:t>
    </dgm:pt>
    <dgm:pt modelId="{BF5FBD6F-BC92-46DB-A188-DA880F917DF1}" type="parTrans" cxnId="{F5195613-7273-4C60-B446-AE05BBCE3A5D}">
      <dgm:prSet/>
      <dgm:spPr/>
      <dgm:t>
        <a:bodyPr/>
        <a:lstStyle/>
        <a:p>
          <a:endParaRPr lang="en-US"/>
        </a:p>
      </dgm:t>
    </dgm:pt>
    <dgm:pt modelId="{65CF21F6-5308-4221-AB9B-4784BFE07723}" type="sibTrans" cxnId="{F5195613-7273-4C60-B446-AE05BBCE3A5D}">
      <dgm:prSet/>
      <dgm:spPr/>
      <dgm:t>
        <a:bodyPr/>
        <a:lstStyle/>
        <a:p>
          <a:endParaRPr lang="en-US"/>
        </a:p>
      </dgm:t>
    </dgm:pt>
    <dgm:pt modelId="{12E8DCDE-129C-4875-BF61-2B214BB7B4DE}">
      <dgm:prSet/>
      <dgm:spPr/>
      <dgm:t>
        <a:bodyPr/>
        <a:lstStyle/>
        <a:p>
          <a:r>
            <a:rPr lang="en-US" b="1"/>
            <a:t>$2.32.</a:t>
          </a:r>
          <a:endParaRPr lang="en-US"/>
        </a:p>
      </dgm:t>
    </dgm:pt>
    <dgm:pt modelId="{A8F4C52F-EBB9-4CB2-88A9-58A3A8D7A7FB}" type="parTrans" cxnId="{C608ECAD-7E94-41CC-A594-0A921AAAB0BC}">
      <dgm:prSet/>
      <dgm:spPr/>
      <dgm:t>
        <a:bodyPr/>
        <a:lstStyle/>
        <a:p>
          <a:endParaRPr lang="en-US"/>
        </a:p>
      </dgm:t>
    </dgm:pt>
    <dgm:pt modelId="{9BFB9506-CB37-4047-9CEC-9782BD39C069}" type="sibTrans" cxnId="{C608ECAD-7E94-41CC-A594-0A921AAAB0BC}">
      <dgm:prSet/>
      <dgm:spPr/>
      <dgm:t>
        <a:bodyPr/>
        <a:lstStyle/>
        <a:p>
          <a:endParaRPr lang="en-US"/>
        </a:p>
      </dgm:t>
    </dgm:pt>
    <dgm:pt modelId="{F0CD77C1-F0A0-4FA0-B576-62AC4ECBCED2}">
      <dgm:prSet/>
      <dgm:spPr/>
      <dgm:t>
        <a:bodyPr/>
        <a:lstStyle/>
        <a:p>
          <a:r>
            <a:rPr lang="en-US" b="1"/>
            <a:t>$23.22.</a:t>
          </a:r>
          <a:endParaRPr lang="en-US"/>
        </a:p>
      </dgm:t>
    </dgm:pt>
    <dgm:pt modelId="{32BC71AE-FF68-4432-81D1-617ED245CFE0}" type="parTrans" cxnId="{19019B10-76C6-418B-BB58-1561B8793A17}">
      <dgm:prSet/>
      <dgm:spPr/>
      <dgm:t>
        <a:bodyPr/>
        <a:lstStyle/>
        <a:p>
          <a:endParaRPr lang="en-US"/>
        </a:p>
      </dgm:t>
    </dgm:pt>
    <dgm:pt modelId="{440D3ADC-9F08-4AEE-AA08-C6CAF5D6DC74}" type="sibTrans" cxnId="{19019B10-76C6-418B-BB58-1561B8793A17}">
      <dgm:prSet/>
      <dgm:spPr/>
      <dgm:t>
        <a:bodyPr/>
        <a:lstStyle/>
        <a:p>
          <a:endParaRPr lang="en-US"/>
        </a:p>
      </dgm:t>
    </dgm:pt>
    <dgm:pt modelId="{9281FDA0-9717-409F-9B5C-7014F9F9DCEB}">
      <dgm:prSet/>
      <dgm:spPr/>
      <dgm:t>
        <a:bodyPr/>
        <a:lstStyle/>
        <a:p>
          <a:r>
            <a:rPr lang="en-US" b="1"/>
            <a:t>$45.14.</a:t>
          </a:r>
          <a:endParaRPr lang="en-US"/>
        </a:p>
      </dgm:t>
    </dgm:pt>
    <dgm:pt modelId="{B65CEBED-53FC-4D73-8288-6FD7B95C4C52}" type="parTrans" cxnId="{D4C8E319-E205-47E8-9189-02C0D5350924}">
      <dgm:prSet/>
      <dgm:spPr/>
      <dgm:t>
        <a:bodyPr/>
        <a:lstStyle/>
        <a:p>
          <a:endParaRPr lang="en-US"/>
        </a:p>
      </dgm:t>
    </dgm:pt>
    <dgm:pt modelId="{7609E195-F745-4CE3-B355-AB3AA7D8DFC1}" type="sibTrans" cxnId="{D4C8E319-E205-47E8-9189-02C0D5350924}">
      <dgm:prSet/>
      <dgm:spPr/>
      <dgm:t>
        <a:bodyPr/>
        <a:lstStyle/>
        <a:p>
          <a:endParaRPr lang="en-US"/>
        </a:p>
      </dgm:t>
    </dgm:pt>
    <dgm:pt modelId="{5FD280B5-9D57-41F5-B0DF-B73EEE094AB3}">
      <dgm:prSet/>
      <dgm:spPr/>
      <dgm:t>
        <a:bodyPr/>
        <a:lstStyle/>
        <a:p>
          <a:r>
            <a:rPr lang="en-US"/>
            <a:t>3. The call provision is </a:t>
          </a:r>
          <a:r>
            <a:rPr lang="en-US" i="1"/>
            <a:t>most likely</a:t>
          </a:r>
          <a:r>
            <a:rPr lang="en-US"/>
            <a:t>:</a:t>
          </a:r>
        </a:p>
      </dgm:t>
    </dgm:pt>
    <dgm:pt modelId="{B37FE43B-EA42-45C0-AD7F-12D87C62B6F7}" type="parTrans" cxnId="{CAE55517-4B8C-468B-B85F-9D3B6255A777}">
      <dgm:prSet/>
      <dgm:spPr/>
      <dgm:t>
        <a:bodyPr/>
        <a:lstStyle/>
        <a:p>
          <a:endParaRPr lang="en-US"/>
        </a:p>
      </dgm:t>
    </dgm:pt>
    <dgm:pt modelId="{CF1EF2F7-229F-4499-8481-2C84E0732B33}" type="sibTrans" cxnId="{CAE55517-4B8C-468B-B85F-9D3B6255A777}">
      <dgm:prSet/>
      <dgm:spPr/>
      <dgm:t>
        <a:bodyPr/>
        <a:lstStyle/>
        <a:p>
          <a:endParaRPr lang="en-US"/>
        </a:p>
      </dgm:t>
    </dgm:pt>
    <dgm:pt modelId="{5BA6EAC7-5FD8-4F9E-BFE8-CEDE7CEDDF86}">
      <dgm:prSet/>
      <dgm:spPr/>
      <dgm:t>
        <a:bodyPr/>
        <a:lstStyle/>
        <a:p>
          <a:r>
            <a:rPr lang="en-US" b="1"/>
            <a:t>a Bermuda call.</a:t>
          </a:r>
          <a:endParaRPr lang="en-US"/>
        </a:p>
      </dgm:t>
    </dgm:pt>
    <dgm:pt modelId="{F23BD060-4D41-439F-9D44-6BB3ECCAAA81}" type="parTrans" cxnId="{840224C8-2871-4923-93B4-499B44D2723A}">
      <dgm:prSet/>
      <dgm:spPr/>
      <dgm:t>
        <a:bodyPr/>
        <a:lstStyle/>
        <a:p>
          <a:endParaRPr lang="en-US"/>
        </a:p>
      </dgm:t>
    </dgm:pt>
    <dgm:pt modelId="{DD634F61-F547-4687-9432-2EA22952E0E0}" type="sibTrans" cxnId="{840224C8-2871-4923-93B4-499B44D2723A}">
      <dgm:prSet/>
      <dgm:spPr/>
      <dgm:t>
        <a:bodyPr/>
        <a:lstStyle/>
        <a:p>
          <a:endParaRPr lang="en-US"/>
        </a:p>
      </dgm:t>
    </dgm:pt>
    <dgm:pt modelId="{8485117E-84FB-4AC0-84B3-D99A21D09A23}">
      <dgm:prSet/>
      <dgm:spPr/>
      <dgm:t>
        <a:bodyPr/>
        <a:lstStyle/>
        <a:p>
          <a:r>
            <a:rPr lang="en-US" b="1"/>
            <a:t>a European call.</a:t>
          </a:r>
          <a:endParaRPr lang="en-US"/>
        </a:p>
      </dgm:t>
    </dgm:pt>
    <dgm:pt modelId="{8A286B5D-5344-4525-91B9-88AC67AB374C}" type="parTrans" cxnId="{E3A86CB9-EB4F-404D-B93B-9C91333985EE}">
      <dgm:prSet/>
      <dgm:spPr/>
      <dgm:t>
        <a:bodyPr/>
        <a:lstStyle/>
        <a:p>
          <a:endParaRPr lang="en-US"/>
        </a:p>
      </dgm:t>
    </dgm:pt>
    <dgm:pt modelId="{4DF74AD1-3633-480B-ACFF-0EA0CD9E672D}" type="sibTrans" cxnId="{E3A86CB9-EB4F-404D-B93B-9C91333985EE}">
      <dgm:prSet/>
      <dgm:spPr/>
      <dgm:t>
        <a:bodyPr/>
        <a:lstStyle/>
        <a:p>
          <a:endParaRPr lang="en-US"/>
        </a:p>
      </dgm:t>
    </dgm:pt>
    <dgm:pt modelId="{285DEE00-3466-4A02-B97F-7B091B7A1EBA}">
      <dgm:prSet/>
      <dgm:spPr/>
      <dgm:t>
        <a:bodyPr/>
        <a:lstStyle/>
        <a:p>
          <a:r>
            <a:rPr lang="en-US" b="1"/>
            <a:t>an American call.</a:t>
          </a:r>
          <a:endParaRPr lang="en-US"/>
        </a:p>
      </dgm:t>
    </dgm:pt>
    <dgm:pt modelId="{62AAD258-66F0-49F2-A7F1-A8FB9B252602}" type="parTrans" cxnId="{76343FCC-8842-4C5C-8C47-312607329FED}">
      <dgm:prSet/>
      <dgm:spPr/>
      <dgm:t>
        <a:bodyPr/>
        <a:lstStyle/>
        <a:p>
          <a:endParaRPr lang="en-US"/>
        </a:p>
      </dgm:t>
    </dgm:pt>
    <dgm:pt modelId="{22AA7D12-A1F6-4EE3-A90A-8FA0E47C15F7}" type="sibTrans" cxnId="{76343FCC-8842-4C5C-8C47-312607329FED}">
      <dgm:prSet/>
      <dgm:spPr/>
      <dgm:t>
        <a:bodyPr/>
        <a:lstStyle/>
        <a:p>
          <a:endParaRPr lang="en-US"/>
        </a:p>
      </dgm:t>
    </dgm:pt>
    <dgm:pt modelId="{CD36D044-47F6-BA4C-B7C5-E9DB54309CE0}" type="pres">
      <dgm:prSet presAssocID="{E418CFBD-CBB0-47D4-90EA-7C86E66E0301}" presName="linear" presStyleCnt="0">
        <dgm:presLayoutVars>
          <dgm:animLvl val="lvl"/>
          <dgm:resizeHandles val="exact"/>
        </dgm:presLayoutVars>
      </dgm:prSet>
      <dgm:spPr/>
    </dgm:pt>
    <dgm:pt modelId="{0138728D-D5F6-AB4A-9EC0-B7EF4191F203}" type="pres">
      <dgm:prSet presAssocID="{B4A4CC78-25E8-4AC4-B6C7-FEF8A2ACA6AA}" presName="parentText" presStyleLbl="node1" presStyleIdx="0" presStyleCnt="3">
        <dgm:presLayoutVars>
          <dgm:chMax val="0"/>
          <dgm:bulletEnabled val="1"/>
        </dgm:presLayoutVars>
      </dgm:prSet>
      <dgm:spPr/>
    </dgm:pt>
    <dgm:pt modelId="{6E81FE26-0174-494F-A8AC-03518D01DF5A}" type="pres">
      <dgm:prSet presAssocID="{B4A4CC78-25E8-4AC4-B6C7-FEF8A2ACA6AA}" presName="childText" presStyleLbl="revTx" presStyleIdx="0" presStyleCnt="3">
        <dgm:presLayoutVars>
          <dgm:bulletEnabled val="1"/>
        </dgm:presLayoutVars>
      </dgm:prSet>
      <dgm:spPr/>
    </dgm:pt>
    <dgm:pt modelId="{5077C554-23B0-B14D-871F-99A3D7E86E41}" type="pres">
      <dgm:prSet presAssocID="{65BD45E1-9307-465A-854F-A47F4FA7D94A}" presName="parentText" presStyleLbl="node1" presStyleIdx="1" presStyleCnt="3">
        <dgm:presLayoutVars>
          <dgm:chMax val="0"/>
          <dgm:bulletEnabled val="1"/>
        </dgm:presLayoutVars>
      </dgm:prSet>
      <dgm:spPr/>
    </dgm:pt>
    <dgm:pt modelId="{BC7A51D8-329D-4148-A3CC-5E08CD64BDFD}" type="pres">
      <dgm:prSet presAssocID="{65BD45E1-9307-465A-854F-A47F4FA7D94A}" presName="childText" presStyleLbl="revTx" presStyleIdx="1" presStyleCnt="3">
        <dgm:presLayoutVars>
          <dgm:bulletEnabled val="1"/>
        </dgm:presLayoutVars>
      </dgm:prSet>
      <dgm:spPr/>
    </dgm:pt>
    <dgm:pt modelId="{BFAB45D7-86FF-2F4A-8BCB-FF9A2B3B2860}" type="pres">
      <dgm:prSet presAssocID="{5FD280B5-9D57-41F5-B0DF-B73EEE094AB3}" presName="parentText" presStyleLbl="node1" presStyleIdx="2" presStyleCnt="3">
        <dgm:presLayoutVars>
          <dgm:chMax val="0"/>
          <dgm:bulletEnabled val="1"/>
        </dgm:presLayoutVars>
      </dgm:prSet>
      <dgm:spPr/>
    </dgm:pt>
    <dgm:pt modelId="{4E2EE375-77E8-344D-8FE3-6D408976901F}" type="pres">
      <dgm:prSet presAssocID="{5FD280B5-9D57-41F5-B0DF-B73EEE094AB3}" presName="childText" presStyleLbl="revTx" presStyleIdx="2" presStyleCnt="3">
        <dgm:presLayoutVars>
          <dgm:bulletEnabled val="1"/>
        </dgm:presLayoutVars>
      </dgm:prSet>
      <dgm:spPr/>
    </dgm:pt>
  </dgm:ptLst>
  <dgm:cxnLst>
    <dgm:cxn modelId="{42530606-509A-944D-865A-3358AD9B6EAA}" type="presOf" srcId="{F0CD77C1-F0A0-4FA0-B576-62AC4ECBCED2}" destId="{BC7A51D8-329D-4148-A3CC-5E08CD64BDFD}" srcOrd="0" destOrd="1" presId="urn:microsoft.com/office/officeart/2005/8/layout/vList2"/>
    <dgm:cxn modelId="{19019B10-76C6-418B-BB58-1561B8793A17}" srcId="{65BD45E1-9307-465A-854F-A47F4FA7D94A}" destId="{F0CD77C1-F0A0-4FA0-B576-62AC4ECBCED2}" srcOrd="1" destOrd="0" parTransId="{32BC71AE-FF68-4432-81D1-617ED245CFE0}" sibTransId="{440D3ADC-9F08-4AEE-AA08-C6CAF5D6DC74}"/>
    <dgm:cxn modelId="{F5195613-7273-4C60-B446-AE05BBCE3A5D}" srcId="{E418CFBD-CBB0-47D4-90EA-7C86E66E0301}" destId="{65BD45E1-9307-465A-854F-A47F4FA7D94A}" srcOrd="1" destOrd="0" parTransId="{BF5FBD6F-BC92-46DB-A188-DA880F917DF1}" sibTransId="{65CF21F6-5308-4221-AB9B-4784BFE07723}"/>
    <dgm:cxn modelId="{CAE55517-4B8C-468B-B85F-9D3B6255A777}" srcId="{E418CFBD-CBB0-47D4-90EA-7C86E66E0301}" destId="{5FD280B5-9D57-41F5-B0DF-B73EEE094AB3}" srcOrd="2" destOrd="0" parTransId="{B37FE43B-EA42-45C0-AD7F-12D87C62B6F7}" sibTransId="{CF1EF2F7-229F-4499-8481-2C84E0732B33}"/>
    <dgm:cxn modelId="{D4C8E319-E205-47E8-9189-02C0D5350924}" srcId="{65BD45E1-9307-465A-854F-A47F4FA7D94A}" destId="{9281FDA0-9717-409F-9B5C-7014F9F9DCEB}" srcOrd="2" destOrd="0" parTransId="{B65CEBED-53FC-4D73-8288-6FD7B95C4C52}" sibTransId="{7609E195-F745-4CE3-B355-AB3AA7D8DFC1}"/>
    <dgm:cxn modelId="{0BB6291C-CCE6-473C-8FCA-034F23830519}" srcId="{B4A4CC78-25E8-4AC4-B6C7-FEF8A2ACA6AA}" destId="{625E143C-E6F5-4001-A4B7-E6AEEE28D32E}" srcOrd="1" destOrd="0" parTransId="{DFA3C56B-960E-45EC-9C94-890937FC52CC}" sibTransId="{29B77866-1946-477C-BF53-471A313E1E7F}"/>
    <dgm:cxn modelId="{517C7821-8D1E-DD4E-AF92-8BE8E5CA35C5}" type="presOf" srcId="{B4A4CC78-25E8-4AC4-B6C7-FEF8A2ACA6AA}" destId="{0138728D-D5F6-AB4A-9EC0-B7EF4191F203}" srcOrd="0" destOrd="0" presId="urn:microsoft.com/office/officeart/2005/8/layout/vList2"/>
    <dgm:cxn modelId="{AF33C521-71B0-4B68-A042-D5C4BD05A724}" srcId="{E418CFBD-CBB0-47D4-90EA-7C86E66E0301}" destId="{B4A4CC78-25E8-4AC4-B6C7-FEF8A2ACA6AA}" srcOrd="0" destOrd="0" parTransId="{85016B60-CA97-4D4D-A9E2-806B7E6A6D86}" sibTransId="{849FA569-BFE8-4BE4-8A3A-A15102DEE95C}"/>
    <dgm:cxn modelId="{F6B99A3C-9076-364A-879D-12713B74FC7C}" type="presOf" srcId="{285DEE00-3466-4A02-B97F-7B091B7A1EBA}" destId="{4E2EE375-77E8-344D-8FE3-6D408976901F}" srcOrd="0" destOrd="2" presId="urn:microsoft.com/office/officeart/2005/8/layout/vList2"/>
    <dgm:cxn modelId="{D85F8B50-D075-1442-9DF8-1563FD94E531}" type="presOf" srcId="{53EC224F-F0B0-410D-96A8-6BA533D08D48}" destId="{6E81FE26-0174-494F-A8AC-03518D01DF5A}" srcOrd="0" destOrd="2" presId="urn:microsoft.com/office/officeart/2005/8/layout/vList2"/>
    <dgm:cxn modelId="{6C296F77-763A-1B49-8F08-91BDF5A82BE2}" type="presOf" srcId="{E418CFBD-CBB0-47D4-90EA-7C86E66E0301}" destId="{CD36D044-47F6-BA4C-B7C5-E9DB54309CE0}" srcOrd="0" destOrd="0" presId="urn:microsoft.com/office/officeart/2005/8/layout/vList2"/>
    <dgm:cxn modelId="{3D0EFB57-CF8C-5744-A774-55319E05AA6E}" type="presOf" srcId="{5BA6EAC7-5FD8-4F9E-BFE8-CEDE7CEDDF86}" destId="{4E2EE375-77E8-344D-8FE3-6D408976901F}" srcOrd="0" destOrd="0" presId="urn:microsoft.com/office/officeart/2005/8/layout/vList2"/>
    <dgm:cxn modelId="{6ED6F37E-7BEF-8D4E-AF20-2B418631C184}" type="presOf" srcId="{12E8DCDE-129C-4875-BF61-2B214BB7B4DE}" destId="{BC7A51D8-329D-4148-A3CC-5E08CD64BDFD}" srcOrd="0" destOrd="0" presId="urn:microsoft.com/office/officeart/2005/8/layout/vList2"/>
    <dgm:cxn modelId="{59947886-8799-40C6-8A4C-8031E410CA52}" srcId="{B4A4CC78-25E8-4AC4-B6C7-FEF8A2ACA6AA}" destId="{E79D3704-2259-4A45-9208-E7E3B168D5A5}" srcOrd="0" destOrd="0" parTransId="{4878388E-DB59-439F-B6F3-5C85431A665D}" sibTransId="{19B403D0-6920-4A61-AAA1-3D5A9D371B3E}"/>
    <dgm:cxn modelId="{754BA58A-DFAF-FD40-8071-91502A0354A9}" type="presOf" srcId="{8485117E-84FB-4AC0-84B3-D99A21D09A23}" destId="{4E2EE375-77E8-344D-8FE3-6D408976901F}" srcOrd="0" destOrd="1" presId="urn:microsoft.com/office/officeart/2005/8/layout/vList2"/>
    <dgm:cxn modelId="{0D8EF697-BAF3-CB41-8C9D-EC2F1B4B3B74}" type="presOf" srcId="{65BD45E1-9307-465A-854F-A47F4FA7D94A}" destId="{5077C554-23B0-B14D-871F-99A3D7E86E41}" srcOrd="0" destOrd="0" presId="urn:microsoft.com/office/officeart/2005/8/layout/vList2"/>
    <dgm:cxn modelId="{E168CAA3-26BC-47AE-88AC-DFB7CD2251EF}" srcId="{B4A4CC78-25E8-4AC4-B6C7-FEF8A2ACA6AA}" destId="{53EC224F-F0B0-410D-96A8-6BA533D08D48}" srcOrd="2" destOrd="0" parTransId="{67513B11-C926-4BB3-BADB-78FC17A851B4}" sibTransId="{758883EB-692F-4B3C-B77E-3D2A12CD721F}"/>
    <dgm:cxn modelId="{14A7F4A3-D244-D944-A795-0AEB032D939D}" type="presOf" srcId="{5FD280B5-9D57-41F5-B0DF-B73EEE094AB3}" destId="{BFAB45D7-86FF-2F4A-8BCB-FF9A2B3B2860}" srcOrd="0" destOrd="0" presId="urn:microsoft.com/office/officeart/2005/8/layout/vList2"/>
    <dgm:cxn modelId="{C608ECAD-7E94-41CC-A594-0A921AAAB0BC}" srcId="{65BD45E1-9307-465A-854F-A47F4FA7D94A}" destId="{12E8DCDE-129C-4875-BF61-2B214BB7B4DE}" srcOrd="0" destOrd="0" parTransId="{A8F4C52F-EBB9-4CB2-88A9-58A3A8D7A7FB}" sibTransId="{9BFB9506-CB37-4047-9CEC-9782BD39C069}"/>
    <dgm:cxn modelId="{A031D4B1-5616-C341-82D2-EAAE94596C19}" type="presOf" srcId="{9281FDA0-9717-409F-9B5C-7014F9F9DCEB}" destId="{BC7A51D8-329D-4148-A3CC-5E08CD64BDFD}" srcOrd="0" destOrd="2" presId="urn:microsoft.com/office/officeart/2005/8/layout/vList2"/>
    <dgm:cxn modelId="{E3A86CB9-EB4F-404D-B93B-9C91333985EE}" srcId="{5FD280B5-9D57-41F5-B0DF-B73EEE094AB3}" destId="{8485117E-84FB-4AC0-84B3-D99A21D09A23}" srcOrd="1" destOrd="0" parTransId="{8A286B5D-5344-4525-91B9-88AC67AB374C}" sibTransId="{4DF74AD1-3633-480B-ACFF-0EA0CD9E672D}"/>
    <dgm:cxn modelId="{840224C8-2871-4923-93B4-499B44D2723A}" srcId="{5FD280B5-9D57-41F5-B0DF-B73EEE094AB3}" destId="{5BA6EAC7-5FD8-4F9E-BFE8-CEDE7CEDDF86}" srcOrd="0" destOrd="0" parTransId="{F23BD060-4D41-439F-9D44-6BB3ECCAAA81}" sibTransId="{DD634F61-F547-4687-9432-2EA22952E0E0}"/>
    <dgm:cxn modelId="{57760FCB-9A86-F644-9EB5-67EB30C717A7}" type="presOf" srcId="{625E143C-E6F5-4001-A4B7-E6AEEE28D32E}" destId="{6E81FE26-0174-494F-A8AC-03518D01DF5A}" srcOrd="0" destOrd="1" presId="urn:microsoft.com/office/officeart/2005/8/layout/vList2"/>
    <dgm:cxn modelId="{76343FCC-8842-4C5C-8C47-312607329FED}" srcId="{5FD280B5-9D57-41F5-B0DF-B73EEE094AB3}" destId="{285DEE00-3466-4A02-B97F-7B091B7A1EBA}" srcOrd="2" destOrd="0" parTransId="{62AAD258-66F0-49F2-A7F1-A8FB9B252602}" sibTransId="{22AA7D12-A1F6-4EE3-A90A-8FA0E47C15F7}"/>
    <dgm:cxn modelId="{E60EC6D5-5D91-8D40-870F-613EA84CCFA5}" type="presOf" srcId="{E79D3704-2259-4A45-9208-E7E3B168D5A5}" destId="{6E81FE26-0174-494F-A8AC-03518D01DF5A}" srcOrd="0" destOrd="0" presId="urn:microsoft.com/office/officeart/2005/8/layout/vList2"/>
    <dgm:cxn modelId="{C933C57E-40AE-FC4E-869E-20D4A5A39059}" type="presParOf" srcId="{CD36D044-47F6-BA4C-B7C5-E9DB54309CE0}" destId="{0138728D-D5F6-AB4A-9EC0-B7EF4191F203}" srcOrd="0" destOrd="0" presId="urn:microsoft.com/office/officeart/2005/8/layout/vList2"/>
    <dgm:cxn modelId="{3F2848B6-45B9-6C4A-A1FD-3ABF2D86D227}" type="presParOf" srcId="{CD36D044-47F6-BA4C-B7C5-E9DB54309CE0}" destId="{6E81FE26-0174-494F-A8AC-03518D01DF5A}" srcOrd="1" destOrd="0" presId="urn:microsoft.com/office/officeart/2005/8/layout/vList2"/>
    <dgm:cxn modelId="{FBB6D614-B4C5-3543-9F62-56898ADA0A1C}" type="presParOf" srcId="{CD36D044-47F6-BA4C-B7C5-E9DB54309CE0}" destId="{5077C554-23B0-B14D-871F-99A3D7E86E41}" srcOrd="2" destOrd="0" presId="urn:microsoft.com/office/officeart/2005/8/layout/vList2"/>
    <dgm:cxn modelId="{90587FCF-2146-7747-9400-8774C86431A9}" type="presParOf" srcId="{CD36D044-47F6-BA4C-B7C5-E9DB54309CE0}" destId="{BC7A51D8-329D-4148-A3CC-5E08CD64BDFD}" srcOrd="3" destOrd="0" presId="urn:microsoft.com/office/officeart/2005/8/layout/vList2"/>
    <dgm:cxn modelId="{2B67B379-7353-E141-BBE8-6B3F17E691E4}" type="presParOf" srcId="{CD36D044-47F6-BA4C-B7C5-E9DB54309CE0}" destId="{BFAB45D7-86FF-2F4A-8BCB-FF9A2B3B2860}" srcOrd="4" destOrd="0" presId="urn:microsoft.com/office/officeart/2005/8/layout/vList2"/>
    <dgm:cxn modelId="{8C4C0031-3FC9-BB48-8B44-E81C57F4D01B}" type="presParOf" srcId="{CD36D044-47F6-BA4C-B7C5-E9DB54309CE0}" destId="{4E2EE375-77E8-344D-8FE3-6D408976901F}" srcOrd="5"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5E766CA-5F07-42E3-8610-B4532427CF7D}"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7DDB86EF-A527-4532-89C3-24A27B793BDA}">
      <dgm:prSet/>
      <dgm:spPr/>
      <dgm:t>
        <a:bodyPr/>
        <a:lstStyle/>
        <a:p>
          <a:r>
            <a:rPr lang="en-US" dirty="0"/>
            <a:t>Moudle1 Fixed-Income Securities : Defining Elements</a:t>
          </a:r>
        </a:p>
      </dgm:t>
    </dgm:pt>
    <dgm:pt modelId="{F3804465-7488-414D-8607-C466A0CAA49D}" type="parTrans" cxnId="{AA660094-7F9F-49C3-AE79-024440C17B0E}">
      <dgm:prSet/>
      <dgm:spPr/>
      <dgm:t>
        <a:bodyPr/>
        <a:lstStyle/>
        <a:p>
          <a:endParaRPr lang="en-US"/>
        </a:p>
      </dgm:t>
    </dgm:pt>
    <dgm:pt modelId="{62124337-350F-4AC5-930D-3E0358551D21}" type="sibTrans" cxnId="{AA660094-7F9F-49C3-AE79-024440C17B0E}">
      <dgm:prSet/>
      <dgm:spPr/>
      <dgm:t>
        <a:bodyPr/>
        <a:lstStyle/>
        <a:p>
          <a:endParaRPr lang="en-US"/>
        </a:p>
      </dgm:t>
    </dgm:pt>
    <dgm:pt modelId="{8775BE4B-91CD-4E13-B5D4-9CA2CF13298E}">
      <dgm:prSet/>
      <dgm:spPr/>
      <dgm:t>
        <a:bodyPr/>
        <a:lstStyle/>
        <a:p>
          <a:r>
            <a:rPr lang="en-US" dirty="0">
              <a:solidFill>
                <a:srgbClr val="FF0000"/>
              </a:solidFill>
            </a:rPr>
            <a:t>Moudle2 Fixed-Income Markets : Issuance, Trading, and Funding</a:t>
          </a:r>
        </a:p>
      </dgm:t>
    </dgm:pt>
    <dgm:pt modelId="{8CBE5697-F745-415C-AE5D-A178D3DFBD66}" type="parTrans" cxnId="{908EC35E-46AF-4658-9648-9887CC3FA4A2}">
      <dgm:prSet/>
      <dgm:spPr/>
      <dgm:t>
        <a:bodyPr/>
        <a:lstStyle/>
        <a:p>
          <a:endParaRPr lang="en-US"/>
        </a:p>
      </dgm:t>
    </dgm:pt>
    <dgm:pt modelId="{D2824199-343D-4CD5-B0D5-FADC944BFA11}" type="sibTrans" cxnId="{908EC35E-46AF-4658-9648-9887CC3FA4A2}">
      <dgm:prSet/>
      <dgm:spPr/>
      <dgm:t>
        <a:bodyPr/>
        <a:lstStyle/>
        <a:p>
          <a:endParaRPr lang="en-US"/>
        </a:p>
      </dgm:t>
    </dgm:pt>
    <dgm:pt modelId="{4E857B33-F061-4528-8578-5C497DF46525}">
      <dgm:prSet/>
      <dgm:spPr/>
      <dgm:t>
        <a:bodyPr/>
        <a:lstStyle/>
        <a:p>
          <a:r>
            <a:rPr lang="en-US"/>
            <a:t>Moudle3 Introduction to Fixed-Income Valuation</a:t>
          </a:r>
        </a:p>
      </dgm:t>
    </dgm:pt>
    <dgm:pt modelId="{4C1D4D96-116B-4BD6-8195-3A9B9584C532}" type="parTrans" cxnId="{9784C25B-FAA9-4496-A610-A6C44A43AB28}">
      <dgm:prSet/>
      <dgm:spPr/>
      <dgm:t>
        <a:bodyPr/>
        <a:lstStyle/>
        <a:p>
          <a:endParaRPr lang="en-US"/>
        </a:p>
      </dgm:t>
    </dgm:pt>
    <dgm:pt modelId="{E20AB3E6-14C8-4E08-AF6F-C749480DA3CE}" type="sibTrans" cxnId="{9784C25B-FAA9-4496-A610-A6C44A43AB28}">
      <dgm:prSet/>
      <dgm:spPr/>
      <dgm:t>
        <a:bodyPr/>
        <a:lstStyle/>
        <a:p>
          <a:endParaRPr lang="en-US"/>
        </a:p>
      </dgm:t>
    </dgm:pt>
    <dgm:pt modelId="{0F4A2E6B-F5DA-4F29-A320-912D9E776CBF}">
      <dgm:prSet/>
      <dgm:spPr/>
      <dgm:t>
        <a:bodyPr/>
        <a:lstStyle/>
        <a:p>
          <a:r>
            <a:rPr lang="en-US"/>
            <a:t>Moudle4 Introduction to Asset-Backed Securities</a:t>
          </a:r>
        </a:p>
      </dgm:t>
    </dgm:pt>
    <dgm:pt modelId="{A044D1CC-86E4-4014-9354-5AEBCB3AC07E}" type="parTrans" cxnId="{EF073462-21DE-43F2-9C67-A6F08C7C2D42}">
      <dgm:prSet/>
      <dgm:spPr/>
      <dgm:t>
        <a:bodyPr/>
        <a:lstStyle/>
        <a:p>
          <a:endParaRPr lang="en-US"/>
        </a:p>
      </dgm:t>
    </dgm:pt>
    <dgm:pt modelId="{3F04B0AA-3225-47C3-8A38-52AD470B6284}" type="sibTrans" cxnId="{EF073462-21DE-43F2-9C67-A6F08C7C2D42}">
      <dgm:prSet/>
      <dgm:spPr/>
      <dgm:t>
        <a:bodyPr/>
        <a:lstStyle/>
        <a:p>
          <a:endParaRPr lang="en-US"/>
        </a:p>
      </dgm:t>
    </dgm:pt>
    <dgm:pt modelId="{FBE2AE91-992F-44F0-BA01-1337A9AEA998}">
      <dgm:prSet/>
      <dgm:spPr/>
      <dgm:t>
        <a:bodyPr/>
        <a:lstStyle/>
        <a:p>
          <a:r>
            <a:rPr lang="en-US"/>
            <a:t>Moudle5 Understanding Fixed-Income Risk and Return</a:t>
          </a:r>
        </a:p>
      </dgm:t>
    </dgm:pt>
    <dgm:pt modelId="{B42BBB98-0DAD-43D2-BBAB-F618BB40B07C}" type="parTrans" cxnId="{4DAF011C-5523-4925-A59C-EAAC19842E41}">
      <dgm:prSet/>
      <dgm:spPr/>
      <dgm:t>
        <a:bodyPr/>
        <a:lstStyle/>
        <a:p>
          <a:endParaRPr lang="en-US"/>
        </a:p>
      </dgm:t>
    </dgm:pt>
    <dgm:pt modelId="{07980151-A11E-47F2-847A-9A354D3E2EA9}" type="sibTrans" cxnId="{4DAF011C-5523-4925-A59C-EAAC19842E41}">
      <dgm:prSet/>
      <dgm:spPr/>
      <dgm:t>
        <a:bodyPr/>
        <a:lstStyle/>
        <a:p>
          <a:endParaRPr lang="en-US"/>
        </a:p>
      </dgm:t>
    </dgm:pt>
    <dgm:pt modelId="{1829E5B3-4239-40BD-B38B-44D9923F7F47}">
      <dgm:prSet/>
      <dgm:spPr/>
      <dgm:t>
        <a:bodyPr/>
        <a:lstStyle/>
        <a:p>
          <a:r>
            <a:rPr lang="en-US"/>
            <a:t>Moudle6 Fundamentals of Credit Analysis</a:t>
          </a:r>
        </a:p>
      </dgm:t>
    </dgm:pt>
    <dgm:pt modelId="{A73B8A4A-BE87-4748-B020-D733CAB07E7D}" type="parTrans" cxnId="{CBD81709-DFCD-4AFC-9BCF-34112444137A}">
      <dgm:prSet/>
      <dgm:spPr/>
      <dgm:t>
        <a:bodyPr/>
        <a:lstStyle/>
        <a:p>
          <a:endParaRPr lang="en-US"/>
        </a:p>
      </dgm:t>
    </dgm:pt>
    <dgm:pt modelId="{28FF1035-A579-453F-B0DF-07AB992C3F0E}" type="sibTrans" cxnId="{CBD81709-DFCD-4AFC-9BCF-34112444137A}">
      <dgm:prSet/>
      <dgm:spPr/>
      <dgm:t>
        <a:bodyPr/>
        <a:lstStyle/>
        <a:p>
          <a:endParaRPr lang="en-US"/>
        </a:p>
      </dgm:t>
    </dgm:pt>
    <dgm:pt modelId="{DC5C12B1-D6D9-4E77-93E9-2BAF487F89DA}" type="pres">
      <dgm:prSet presAssocID="{65E766CA-5F07-42E3-8610-B4532427CF7D}" presName="root" presStyleCnt="0">
        <dgm:presLayoutVars>
          <dgm:dir/>
          <dgm:resizeHandles val="exact"/>
        </dgm:presLayoutVars>
      </dgm:prSet>
      <dgm:spPr/>
    </dgm:pt>
    <dgm:pt modelId="{E2A0B06A-A3FD-4AB4-95C5-4406862AEC22}" type="pres">
      <dgm:prSet presAssocID="{7DDB86EF-A527-4532-89C3-24A27B793BDA}" presName="compNode" presStyleCnt="0"/>
      <dgm:spPr/>
    </dgm:pt>
    <dgm:pt modelId="{8EEC5F2D-028A-459C-838C-DDD456F621E0}" type="pres">
      <dgm:prSet presAssocID="{7DDB86EF-A527-4532-89C3-24A27B793BDA}" presName="bgRect" presStyleLbl="bgShp" presStyleIdx="0" presStyleCnt="6"/>
      <dgm:spPr/>
    </dgm:pt>
    <dgm:pt modelId="{03EDD7C3-3ADC-4CDA-BEC1-EB09B94697D2}" type="pres">
      <dgm:prSet presAssocID="{7DDB86EF-A527-4532-89C3-24A27B793BDA}"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钱"/>
        </a:ext>
      </dgm:extLst>
    </dgm:pt>
    <dgm:pt modelId="{2790A7F3-0879-4634-BD7F-62D346993B62}" type="pres">
      <dgm:prSet presAssocID="{7DDB86EF-A527-4532-89C3-24A27B793BDA}" presName="spaceRect" presStyleCnt="0"/>
      <dgm:spPr/>
    </dgm:pt>
    <dgm:pt modelId="{388709E5-3665-4121-96AE-CDA8783C0803}" type="pres">
      <dgm:prSet presAssocID="{7DDB86EF-A527-4532-89C3-24A27B793BDA}" presName="parTx" presStyleLbl="revTx" presStyleIdx="0" presStyleCnt="6">
        <dgm:presLayoutVars>
          <dgm:chMax val="0"/>
          <dgm:chPref val="0"/>
        </dgm:presLayoutVars>
      </dgm:prSet>
      <dgm:spPr/>
    </dgm:pt>
    <dgm:pt modelId="{9DFB78EC-3D19-4477-9CD0-F3C26A34FB20}" type="pres">
      <dgm:prSet presAssocID="{62124337-350F-4AC5-930D-3E0358551D21}" presName="sibTrans" presStyleCnt="0"/>
      <dgm:spPr/>
    </dgm:pt>
    <dgm:pt modelId="{056A8D92-FF12-4397-BE4B-5C0685C9430A}" type="pres">
      <dgm:prSet presAssocID="{8775BE4B-91CD-4E13-B5D4-9CA2CF13298E}" presName="compNode" presStyleCnt="0"/>
      <dgm:spPr/>
    </dgm:pt>
    <dgm:pt modelId="{E2F9343B-9194-4ED5-9108-12CA03BE397A}" type="pres">
      <dgm:prSet presAssocID="{8775BE4B-91CD-4E13-B5D4-9CA2CF13298E}" presName="bgRect" presStyleLbl="bgShp" presStyleIdx="1" presStyleCnt="6"/>
      <dgm:spPr/>
    </dgm:pt>
    <dgm:pt modelId="{8731F683-B4ED-42EC-AB94-E885702A0433}" type="pres">
      <dgm:prSet presAssocID="{8775BE4B-91CD-4E13-B5D4-9CA2CF13298E}"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元"/>
        </a:ext>
      </dgm:extLst>
    </dgm:pt>
    <dgm:pt modelId="{AD6DCFF4-1E12-4CC2-8E95-5FD41E6FA9A7}" type="pres">
      <dgm:prSet presAssocID="{8775BE4B-91CD-4E13-B5D4-9CA2CF13298E}" presName="spaceRect" presStyleCnt="0"/>
      <dgm:spPr/>
    </dgm:pt>
    <dgm:pt modelId="{E5642B59-79D5-4AD7-B291-78B837352C0E}" type="pres">
      <dgm:prSet presAssocID="{8775BE4B-91CD-4E13-B5D4-9CA2CF13298E}" presName="parTx" presStyleLbl="revTx" presStyleIdx="1" presStyleCnt="6">
        <dgm:presLayoutVars>
          <dgm:chMax val="0"/>
          <dgm:chPref val="0"/>
        </dgm:presLayoutVars>
      </dgm:prSet>
      <dgm:spPr/>
    </dgm:pt>
    <dgm:pt modelId="{EB4FE269-2DDD-4653-A849-856C145B9562}" type="pres">
      <dgm:prSet presAssocID="{D2824199-343D-4CD5-B0D5-FADC944BFA11}" presName="sibTrans" presStyleCnt="0"/>
      <dgm:spPr/>
    </dgm:pt>
    <dgm:pt modelId="{139FC032-29A4-448A-920A-70F67E4BDDAE}" type="pres">
      <dgm:prSet presAssocID="{4E857B33-F061-4528-8578-5C497DF46525}" presName="compNode" presStyleCnt="0"/>
      <dgm:spPr/>
    </dgm:pt>
    <dgm:pt modelId="{4539A30B-BD30-4576-839C-600EE561FFF6}" type="pres">
      <dgm:prSet presAssocID="{4E857B33-F061-4528-8578-5C497DF46525}" presName="bgRect" presStyleLbl="bgShp" presStyleIdx="2" presStyleCnt="6"/>
      <dgm:spPr/>
    </dgm:pt>
    <dgm:pt modelId="{EA94339E-33F1-4971-B8E5-E13A0CC5862C}" type="pres">
      <dgm:prSet presAssocID="{4E857B33-F061-4528-8578-5C497DF46525}"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硬币"/>
        </a:ext>
      </dgm:extLst>
    </dgm:pt>
    <dgm:pt modelId="{33914D17-B1F2-424C-9470-6CE436EB4E3F}" type="pres">
      <dgm:prSet presAssocID="{4E857B33-F061-4528-8578-5C497DF46525}" presName="spaceRect" presStyleCnt="0"/>
      <dgm:spPr/>
    </dgm:pt>
    <dgm:pt modelId="{B1BC8293-9433-49A9-97D0-C60668C4B9EF}" type="pres">
      <dgm:prSet presAssocID="{4E857B33-F061-4528-8578-5C497DF46525}" presName="parTx" presStyleLbl="revTx" presStyleIdx="2" presStyleCnt="6">
        <dgm:presLayoutVars>
          <dgm:chMax val="0"/>
          <dgm:chPref val="0"/>
        </dgm:presLayoutVars>
      </dgm:prSet>
      <dgm:spPr/>
    </dgm:pt>
    <dgm:pt modelId="{8255D33F-879F-4B99-8877-DED5EB6EC7E1}" type="pres">
      <dgm:prSet presAssocID="{E20AB3E6-14C8-4E08-AF6F-C749480DA3CE}" presName="sibTrans" presStyleCnt="0"/>
      <dgm:spPr/>
    </dgm:pt>
    <dgm:pt modelId="{4B87D577-3BE5-4CF2-A680-9F98F058048A}" type="pres">
      <dgm:prSet presAssocID="{0F4A2E6B-F5DA-4F29-A320-912D9E776CBF}" presName="compNode" presStyleCnt="0"/>
      <dgm:spPr/>
    </dgm:pt>
    <dgm:pt modelId="{F86FF93E-356E-491A-A772-725657F7A28A}" type="pres">
      <dgm:prSet presAssocID="{0F4A2E6B-F5DA-4F29-A320-912D9E776CBF}" presName="bgRect" presStyleLbl="bgShp" presStyleIdx="3" presStyleCnt="6"/>
      <dgm:spPr/>
    </dgm:pt>
    <dgm:pt modelId="{C3B8CEA7-A95B-4CF7-8D66-91962C065327}" type="pres">
      <dgm:prSet presAssocID="{0F4A2E6B-F5DA-4F29-A320-912D9E776CBF}"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城市"/>
        </a:ext>
      </dgm:extLst>
    </dgm:pt>
    <dgm:pt modelId="{B55C28C2-FBFB-44EE-B960-1A860DD2FD9F}" type="pres">
      <dgm:prSet presAssocID="{0F4A2E6B-F5DA-4F29-A320-912D9E776CBF}" presName="spaceRect" presStyleCnt="0"/>
      <dgm:spPr/>
    </dgm:pt>
    <dgm:pt modelId="{E2521213-F4F2-4890-AFB1-05C76A8D3FCB}" type="pres">
      <dgm:prSet presAssocID="{0F4A2E6B-F5DA-4F29-A320-912D9E776CBF}" presName="parTx" presStyleLbl="revTx" presStyleIdx="3" presStyleCnt="6">
        <dgm:presLayoutVars>
          <dgm:chMax val="0"/>
          <dgm:chPref val="0"/>
        </dgm:presLayoutVars>
      </dgm:prSet>
      <dgm:spPr/>
    </dgm:pt>
    <dgm:pt modelId="{A64B3137-86D8-4EF2-B121-2666103A739F}" type="pres">
      <dgm:prSet presAssocID="{3F04B0AA-3225-47C3-8A38-52AD470B6284}" presName="sibTrans" presStyleCnt="0"/>
      <dgm:spPr/>
    </dgm:pt>
    <dgm:pt modelId="{03E4A6A8-341C-4BD9-8CB1-852A261D2019}" type="pres">
      <dgm:prSet presAssocID="{FBE2AE91-992F-44F0-BA01-1337A9AEA998}" presName="compNode" presStyleCnt="0"/>
      <dgm:spPr/>
    </dgm:pt>
    <dgm:pt modelId="{08FE9A4C-A673-4795-B974-ADBEAE4CCD02}" type="pres">
      <dgm:prSet presAssocID="{FBE2AE91-992F-44F0-BA01-1337A9AEA998}" presName="bgRect" presStyleLbl="bgShp" presStyleIdx="4" presStyleCnt="6"/>
      <dgm:spPr/>
    </dgm:pt>
    <dgm:pt modelId="{4D14CE0A-AF2C-4D06-9852-6A5CFDE252C2}" type="pres">
      <dgm:prSet presAssocID="{FBE2AE91-992F-44F0-BA01-1337A9AEA998}"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Upward trend"/>
        </a:ext>
      </dgm:extLst>
    </dgm:pt>
    <dgm:pt modelId="{D626BCED-61B4-4028-8279-6DAE1619AB67}" type="pres">
      <dgm:prSet presAssocID="{FBE2AE91-992F-44F0-BA01-1337A9AEA998}" presName="spaceRect" presStyleCnt="0"/>
      <dgm:spPr/>
    </dgm:pt>
    <dgm:pt modelId="{B9B7FB8C-767D-4FE2-8B14-3C93DB99B10C}" type="pres">
      <dgm:prSet presAssocID="{FBE2AE91-992F-44F0-BA01-1337A9AEA998}" presName="parTx" presStyleLbl="revTx" presStyleIdx="4" presStyleCnt="6">
        <dgm:presLayoutVars>
          <dgm:chMax val="0"/>
          <dgm:chPref val="0"/>
        </dgm:presLayoutVars>
      </dgm:prSet>
      <dgm:spPr/>
    </dgm:pt>
    <dgm:pt modelId="{7526737A-D445-4140-B11E-DEB1AE3CA8DA}" type="pres">
      <dgm:prSet presAssocID="{07980151-A11E-47F2-847A-9A354D3E2EA9}" presName="sibTrans" presStyleCnt="0"/>
      <dgm:spPr/>
    </dgm:pt>
    <dgm:pt modelId="{1BD3734F-AF2A-4560-B108-7E67A3648BEB}" type="pres">
      <dgm:prSet presAssocID="{1829E5B3-4239-40BD-B38B-44D9923F7F47}" presName="compNode" presStyleCnt="0"/>
      <dgm:spPr/>
    </dgm:pt>
    <dgm:pt modelId="{5EDDC7B2-FFC0-49AB-9983-E86F3F3A1C0F}" type="pres">
      <dgm:prSet presAssocID="{1829E5B3-4239-40BD-B38B-44D9923F7F47}" presName="bgRect" presStyleLbl="bgShp" presStyleIdx="5" presStyleCnt="6"/>
      <dgm:spPr/>
    </dgm:pt>
    <dgm:pt modelId="{2AEE7F50-91FB-44E0-B029-3983C6E732A7}" type="pres">
      <dgm:prSet presAssocID="{1829E5B3-4239-40BD-B38B-44D9923F7F47}"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Bar chart"/>
        </a:ext>
      </dgm:extLst>
    </dgm:pt>
    <dgm:pt modelId="{D47F51E2-2CD1-48E4-9A8C-9D4490C8401A}" type="pres">
      <dgm:prSet presAssocID="{1829E5B3-4239-40BD-B38B-44D9923F7F47}" presName="spaceRect" presStyleCnt="0"/>
      <dgm:spPr/>
    </dgm:pt>
    <dgm:pt modelId="{7D512848-7C80-4833-A9D8-A0B168D3B482}" type="pres">
      <dgm:prSet presAssocID="{1829E5B3-4239-40BD-B38B-44D9923F7F47}" presName="parTx" presStyleLbl="revTx" presStyleIdx="5" presStyleCnt="6">
        <dgm:presLayoutVars>
          <dgm:chMax val="0"/>
          <dgm:chPref val="0"/>
        </dgm:presLayoutVars>
      </dgm:prSet>
      <dgm:spPr/>
    </dgm:pt>
  </dgm:ptLst>
  <dgm:cxnLst>
    <dgm:cxn modelId="{63B7B500-2ECD-4EB6-A9DB-7B9467F55D0D}" type="presOf" srcId="{1829E5B3-4239-40BD-B38B-44D9923F7F47}" destId="{7D512848-7C80-4833-A9D8-A0B168D3B482}" srcOrd="0" destOrd="0" presId="urn:microsoft.com/office/officeart/2018/2/layout/IconVerticalSolidList"/>
    <dgm:cxn modelId="{CBD81709-DFCD-4AFC-9BCF-34112444137A}" srcId="{65E766CA-5F07-42E3-8610-B4532427CF7D}" destId="{1829E5B3-4239-40BD-B38B-44D9923F7F47}" srcOrd="5" destOrd="0" parTransId="{A73B8A4A-BE87-4748-B020-D733CAB07E7D}" sibTransId="{28FF1035-A579-453F-B0DF-07AB992C3F0E}"/>
    <dgm:cxn modelId="{4DAF011C-5523-4925-A59C-EAAC19842E41}" srcId="{65E766CA-5F07-42E3-8610-B4532427CF7D}" destId="{FBE2AE91-992F-44F0-BA01-1337A9AEA998}" srcOrd="4" destOrd="0" parTransId="{B42BBB98-0DAD-43D2-BBAB-F618BB40B07C}" sibTransId="{07980151-A11E-47F2-847A-9A354D3E2EA9}"/>
    <dgm:cxn modelId="{001D0D3B-FAA1-4483-9C58-68D22DC09B9E}" type="presOf" srcId="{FBE2AE91-992F-44F0-BA01-1337A9AEA998}" destId="{B9B7FB8C-767D-4FE2-8B14-3C93DB99B10C}" srcOrd="0" destOrd="0" presId="urn:microsoft.com/office/officeart/2018/2/layout/IconVerticalSolidList"/>
    <dgm:cxn modelId="{9784C25B-FAA9-4496-A610-A6C44A43AB28}" srcId="{65E766CA-5F07-42E3-8610-B4532427CF7D}" destId="{4E857B33-F061-4528-8578-5C497DF46525}" srcOrd="2" destOrd="0" parTransId="{4C1D4D96-116B-4BD6-8195-3A9B9584C532}" sibTransId="{E20AB3E6-14C8-4E08-AF6F-C749480DA3CE}"/>
    <dgm:cxn modelId="{908EC35E-46AF-4658-9648-9887CC3FA4A2}" srcId="{65E766CA-5F07-42E3-8610-B4532427CF7D}" destId="{8775BE4B-91CD-4E13-B5D4-9CA2CF13298E}" srcOrd="1" destOrd="0" parTransId="{8CBE5697-F745-415C-AE5D-A178D3DFBD66}" sibTransId="{D2824199-343D-4CD5-B0D5-FADC944BFA11}"/>
    <dgm:cxn modelId="{EF073462-21DE-43F2-9C67-A6F08C7C2D42}" srcId="{65E766CA-5F07-42E3-8610-B4532427CF7D}" destId="{0F4A2E6B-F5DA-4F29-A320-912D9E776CBF}" srcOrd="3" destOrd="0" parTransId="{A044D1CC-86E4-4014-9354-5AEBCB3AC07E}" sibTransId="{3F04B0AA-3225-47C3-8A38-52AD470B6284}"/>
    <dgm:cxn modelId="{ACBD6264-F216-49DB-8823-6BA2082EAA67}" type="presOf" srcId="{65E766CA-5F07-42E3-8610-B4532427CF7D}" destId="{DC5C12B1-D6D9-4E77-93E9-2BAF487F89DA}" srcOrd="0" destOrd="0" presId="urn:microsoft.com/office/officeart/2018/2/layout/IconVerticalSolidList"/>
    <dgm:cxn modelId="{AA660094-7F9F-49C3-AE79-024440C17B0E}" srcId="{65E766CA-5F07-42E3-8610-B4532427CF7D}" destId="{7DDB86EF-A527-4532-89C3-24A27B793BDA}" srcOrd="0" destOrd="0" parTransId="{F3804465-7488-414D-8607-C466A0CAA49D}" sibTransId="{62124337-350F-4AC5-930D-3E0358551D21}"/>
    <dgm:cxn modelId="{7A351294-DFC3-46BB-A318-F608BBD05C1D}" type="presOf" srcId="{8775BE4B-91CD-4E13-B5D4-9CA2CF13298E}" destId="{E5642B59-79D5-4AD7-B291-78B837352C0E}" srcOrd="0" destOrd="0" presId="urn:microsoft.com/office/officeart/2018/2/layout/IconVerticalSolidList"/>
    <dgm:cxn modelId="{677C74C8-A65A-40B9-9E68-C24090AA36EB}" type="presOf" srcId="{7DDB86EF-A527-4532-89C3-24A27B793BDA}" destId="{388709E5-3665-4121-96AE-CDA8783C0803}" srcOrd="0" destOrd="0" presId="urn:microsoft.com/office/officeart/2018/2/layout/IconVerticalSolidList"/>
    <dgm:cxn modelId="{6297DAD3-FCDC-4505-890E-182ACBD4AC46}" type="presOf" srcId="{4E857B33-F061-4528-8578-5C497DF46525}" destId="{B1BC8293-9433-49A9-97D0-C60668C4B9EF}" srcOrd="0" destOrd="0" presId="urn:microsoft.com/office/officeart/2018/2/layout/IconVerticalSolidList"/>
    <dgm:cxn modelId="{2F3127EF-1B59-44A5-A980-4ACBFCF4C652}" type="presOf" srcId="{0F4A2E6B-F5DA-4F29-A320-912D9E776CBF}" destId="{E2521213-F4F2-4890-AFB1-05C76A8D3FCB}" srcOrd="0" destOrd="0" presId="urn:microsoft.com/office/officeart/2018/2/layout/IconVerticalSolidList"/>
    <dgm:cxn modelId="{68CF79A8-D9CF-4F81-8A76-6AA192FDB13E}" type="presParOf" srcId="{DC5C12B1-D6D9-4E77-93E9-2BAF487F89DA}" destId="{E2A0B06A-A3FD-4AB4-95C5-4406862AEC22}" srcOrd="0" destOrd="0" presId="urn:microsoft.com/office/officeart/2018/2/layout/IconVerticalSolidList"/>
    <dgm:cxn modelId="{6C51A245-2D25-4473-ADF3-ABF2FD0893F2}" type="presParOf" srcId="{E2A0B06A-A3FD-4AB4-95C5-4406862AEC22}" destId="{8EEC5F2D-028A-459C-838C-DDD456F621E0}" srcOrd="0" destOrd="0" presId="urn:microsoft.com/office/officeart/2018/2/layout/IconVerticalSolidList"/>
    <dgm:cxn modelId="{845E6223-8F49-42B5-8990-939248C90E58}" type="presParOf" srcId="{E2A0B06A-A3FD-4AB4-95C5-4406862AEC22}" destId="{03EDD7C3-3ADC-4CDA-BEC1-EB09B94697D2}" srcOrd="1" destOrd="0" presId="urn:microsoft.com/office/officeart/2018/2/layout/IconVerticalSolidList"/>
    <dgm:cxn modelId="{A3D462E2-7110-4A4B-BD3D-EC9C5AC8638C}" type="presParOf" srcId="{E2A0B06A-A3FD-4AB4-95C5-4406862AEC22}" destId="{2790A7F3-0879-4634-BD7F-62D346993B62}" srcOrd="2" destOrd="0" presId="urn:microsoft.com/office/officeart/2018/2/layout/IconVerticalSolidList"/>
    <dgm:cxn modelId="{98F8793A-B7DE-4366-91DC-BF7CA1462C3E}" type="presParOf" srcId="{E2A0B06A-A3FD-4AB4-95C5-4406862AEC22}" destId="{388709E5-3665-4121-96AE-CDA8783C0803}" srcOrd="3" destOrd="0" presId="urn:microsoft.com/office/officeart/2018/2/layout/IconVerticalSolidList"/>
    <dgm:cxn modelId="{E033F95B-8CA3-42D6-A8CD-5CCDB309B267}" type="presParOf" srcId="{DC5C12B1-D6D9-4E77-93E9-2BAF487F89DA}" destId="{9DFB78EC-3D19-4477-9CD0-F3C26A34FB20}" srcOrd="1" destOrd="0" presId="urn:microsoft.com/office/officeart/2018/2/layout/IconVerticalSolidList"/>
    <dgm:cxn modelId="{2D13F88B-9F17-46F7-B61A-7D356FB26D03}" type="presParOf" srcId="{DC5C12B1-D6D9-4E77-93E9-2BAF487F89DA}" destId="{056A8D92-FF12-4397-BE4B-5C0685C9430A}" srcOrd="2" destOrd="0" presId="urn:microsoft.com/office/officeart/2018/2/layout/IconVerticalSolidList"/>
    <dgm:cxn modelId="{19ABE5B3-0796-4319-8025-402C0567FA0F}" type="presParOf" srcId="{056A8D92-FF12-4397-BE4B-5C0685C9430A}" destId="{E2F9343B-9194-4ED5-9108-12CA03BE397A}" srcOrd="0" destOrd="0" presId="urn:microsoft.com/office/officeart/2018/2/layout/IconVerticalSolidList"/>
    <dgm:cxn modelId="{1F50C963-71A7-4500-BC3E-4A2BE5ABBE8A}" type="presParOf" srcId="{056A8D92-FF12-4397-BE4B-5C0685C9430A}" destId="{8731F683-B4ED-42EC-AB94-E885702A0433}" srcOrd="1" destOrd="0" presId="urn:microsoft.com/office/officeart/2018/2/layout/IconVerticalSolidList"/>
    <dgm:cxn modelId="{CFEC7FAD-B048-4D6B-8793-51635305B6D7}" type="presParOf" srcId="{056A8D92-FF12-4397-BE4B-5C0685C9430A}" destId="{AD6DCFF4-1E12-4CC2-8E95-5FD41E6FA9A7}" srcOrd="2" destOrd="0" presId="urn:microsoft.com/office/officeart/2018/2/layout/IconVerticalSolidList"/>
    <dgm:cxn modelId="{78EC0CA5-DB40-4A43-A9F0-ADECD8E3DF6C}" type="presParOf" srcId="{056A8D92-FF12-4397-BE4B-5C0685C9430A}" destId="{E5642B59-79D5-4AD7-B291-78B837352C0E}" srcOrd="3" destOrd="0" presId="urn:microsoft.com/office/officeart/2018/2/layout/IconVerticalSolidList"/>
    <dgm:cxn modelId="{EAC05C54-F049-4FB2-8CBF-4F2EAA095B11}" type="presParOf" srcId="{DC5C12B1-D6D9-4E77-93E9-2BAF487F89DA}" destId="{EB4FE269-2DDD-4653-A849-856C145B9562}" srcOrd="3" destOrd="0" presId="urn:microsoft.com/office/officeart/2018/2/layout/IconVerticalSolidList"/>
    <dgm:cxn modelId="{3EF050A5-F1F0-4AF7-89F8-A5AB400C6840}" type="presParOf" srcId="{DC5C12B1-D6D9-4E77-93E9-2BAF487F89DA}" destId="{139FC032-29A4-448A-920A-70F67E4BDDAE}" srcOrd="4" destOrd="0" presId="urn:microsoft.com/office/officeart/2018/2/layout/IconVerticalSolidList"/>
    <dgm:cxn modelId="{B20287C0-B9F4-4BAB-937A-A0C19CABC7BB}" type="presParOf" srcId="{139FC032-29A4-448A-920A-70F67E4BDDAE}" destId="{4539A30B-BD30-4576-839C-600EE561FFF6}" srcOrd="0" destOrd="0" presId="urn:microsoft.com/office/officeart/2018/2/layout/IconVerticalSolidList"/>
    <dgm:cxn modelId="{D4F09F5D-C82A-437C-BABD-5A2AFCD281B9}" type="presParOf" srcId="{139FC032-29A4-448A-920A-70F67E4BDDAE}" destId="{EA94339E-33F1-4971-B8E5-E13A0CC5862C}" srcOrd="1" destOrd="0" presId="urn:microsoft.com/office/officeart/2018/2/layout/IconVerticalSolidList"/>
    <dgm:cxn modelId="{D77A6227-092F-4DB4-975F-79AEFE92222B}" type="presParOf" srcId="{139FC032-29A4-448A-920A-70F67E4BDDAE}" destId="{33914D17-B1F2-424C-9470-6CE436EB4E3F}" srcOrd="2" destOrd="0" presId="urn:microsoft.com/office/officeart/2018/2/layout/IconVerticalSolidList"/>
    <dgm:cxn modelId="{C15A6A1A-81EF-4FEF-A970-EB4C0C52330D}" type="presParOf" srcId="{139FC032-29A4-448A-920A-70F67E4BDDAE}" destId="{B1BC8293-9433-49A9-97D0-C60668C4B9EF}" srcOrd="3" destOrd="0" presId="urn:microsoft.com/office/officeart/2018/2/layout/IconVerticalSolidList"/>
    <dgm:cxn modelId="{55A6CA5A-817E-4959-8609-C1A270DA3843}" type="presParOf" srcId="{DC5C12B1-D6D9-4E77-93E9-2BAF487F89DA}" destId="{8255D33F-879F-4B99-8877-DED5EB6EC7E1}" srcOrd="5" destOrd="0" presId="urn:microsoft.com/office/officeart/2018/2/layout/IconVerticalSolidList"/>
    <dgm:cxn modelId="{083B2601-4EAD-478D-A69A-9CA1C703E700}" type="presParOf" srcId="{DC5C12B1-D6D9-4E77-93E9-2BAF487F89DA}" destId="{4B87D577-3BE5-4CF2-A680-9F98F058048A}" srcOrd="6" destOrd="0" presId="urn:microsoft.com/office/officeart/2018/2/layout/IconVerticalSolidList"/>
    <dgm:cxn modelId="{3E4DA14D-99FD-47B4-8673-B03F41867BBB}" type="presParOf" srcId="{4B87D577-3BE5-4CF2-A680-9F98F058048A}" destId="{F86FF93E-356E-491A-A772-725657F7A28A}" srcOrd="0" destOrd="0" presId="urn:microsoft.com/office/officeart/2018/2/layout/IconVerticalSolidList"/>
    <dgm:cxn modelId="{6E137FBC-0FD4-41D7-A4CB-E6DCBB87AF2D}" type="presParOf" srcId="{4B87D577-3BE5-4CF2-A680-9F98F058048A}" destId="{C3B8CEA7-A95B-4CF7-8D66-91962C065327}" srcOrd="1" destOrd="0" presId="urn:microsoft.com/office/officeart/2018/2/layout/IconVerticalSolidList"/>
    <dgm:cxn modelId="{6A92FD95-E34C-44F5-B624-7C7B1FDB472B}" type="presParOf" srcId="{4B87D577-3BE5-4CF2-A680-9F98F058048A}" destId="{B55C28C2-FBFB-44EE-B960-1A860DD2FD9F}" srcOrd="2" destOrd="0" presId="urn:microsoft.com/office/officeart/2018/2/layout/IconVerticalSolidList"/>
    <dgm:cxn modelId="{FDFE46A0-6D74-4E6C-AB31-E93882CC9DDD}" type="presParOf" srcId="{4B87D577-3BE5-4CF2-A680-9F98F058048A}" destId="{E2521213-F4F2-4890-AFB1-05C76A8D3FCB}" srcOrd="3" destOrd="0" presId="urn:microsoft.com/office/officeart/2018/2/layout/IconVerticalSolidList"/>
    <dgm:cxn modelId="{AFA10025-529A-4D17-9EDD-2F1801A748AD}" type="presParOf" srcId="{DC5C12B1-D6D9-4E77-93E9-2BAF487F89DA}" destId="{A64B3137-86D8-4EF2-B121-2666103A739F}" srcOrd="7" destOrd="0" presId="urn:microsoft.com/office/officeart/2018/2/layout/IconVerticalSolidList"/>
    <dgm:cxn modelId="{508C7140-6D31-46F4-A5FE-A942AF531E8D}" type="presParOf" srcId="{DC5C12B1-D6D9-4E77-93E9-2BAF487F89DA}" destId="{03E4A6A8-341C-4BD9-8CB1-852A261D2019}" srcOrd="8" destOrd="0" presId="urn:microsoft.com/office/officeart/2018/2/layout/IconVerticalSolidList"/>
    <dgm:cxn modelId="{EEAE2699-C6D6-4084-9DC5-ED98B8F3D15F}" type="presParOf" srcId="{03E4A6A8-341C-4BD9-8CB1-852A261D2019}" destId="{08FE9A4C-A673-4795-B974-ADBEAE4CCD02}" srcOrd="0" destOrd="0" presId="urn:microsoft.com/office/officeart/2018/2/layout/IconVerticalSolidList"/>
    <dgm:cxn modelId="{2959F4BE-B971-42AD-BECF-6083C117F2DE}" type="presParOf" srcId="{03E4A6A8-341C-4BD9-8CB1-852A261D2019}" destId="{4D14CE0A-AF2C-4D06-9852-6A5CFDE252C2}" srcOrd="1" destOrd="0" presId="urn:microsoft.com/office/officeart/2018/2/layout/IconVerticalSolidList"/>
    <dgm:cxn modelId="{7C6BA01A-D071-4F99-9316-C4D1BF319098}" type="presParOf" srcId="{03E4A6A8-341C-4BD9-8CB1-852A261D2019}" destId="{D626BCED-61B4-4028-8279-6DAE1619AB67}" srcOrd="2" destOrd="0" presId="urn:microsoft.com/office/officeart/2018/2/layout/IconVerticalSolidList"/>
    <dgm:cxn modelId="{7811E420-62A4-4725-AE1F-2A467D83A5C7}" type="presParOf" srcId="{03E4A6A8-341C-4BD9-8CB1-852A261D2019}" destId="{B9B7FB8C-767D-4FE2-8B14-3C93DB99B10C}" srcOrd="3" destOrd="0" presId="urn:microsoft.com/office/officeart/2018/2/layout/IconVerticalSolidList"/>
    <dgm:cxn modelId="{951A4741-4B23-419A-9B19-1EB9572158DC}" type="presParOf" srcId="{DC5C12B1-D6D9-4E77-93E9-2BAF487F89DA}" destId="{7526737A-D445-4140-B11E-DEB1AE3CA8DA}" srcOrd="9" destOrd="0" presId="urn:microsoft.com/office/officeart/2018/2/layout/IconVerticalSolidList"/>
    <dgm:cxn modelId="{8E5E81B3-BB0F-47FC-B3BD-356E849D09CC}" type="presParOf" srcId="{DC5C12B1-D6D9-4E77-93E9-2BAF487F89DA}" destId="{1BD3734F-AF2A-4560-B108-7E67A3648BEB}" srcOrd="10" destOrd="0" presId="urn:microsoft.com/office/officeart/2018/2/layout/IconVerticalSolidList"/>
    <dgm:cxn modelId="{62642D56-D0D8-4BBA-8812-197E21D5DA29}" type="presParOf" srcId="{1BD3734F-AF2A-4560-B108-7E67A3648BEB}" destId="{5EDDC7B2-FFC0-49AB-9983-E86F3F3A1C0F}" srcOrd="0" destOrd="0" presId="urn:microsoft.com/office/officeart/2018/2/layout/IconVerticalSolidList"/>
    <dgm:cxn modelId="{039CBA2A-7756-471E-996C-DA131354F4A7}" type="presParOf" srcId="{1BD3734F-AF2A-4560-B108-7E67A3648BEB}" destId="{2AEE7F50-91FB-44E0-B029-3983C6E732A7}" srcOrd="1" destOrd="0" presId="urn:microsoft.com/office/officeart/2018/2/layout/IconVerticalSolidList"/>
    <dgm:cxn modelId="{D0C3D7F2-47CB-4CA4-AF20-D7505908F9FC}" type="presParOf" srcId="{1BD3734F-AF2A-4560-B108-7E67A3648BEB}" destId="{D47F51E2-2CD1-48E4-9A8C-9D4490C8401A}" srcOrd="2" destOrd="0" presId="urn:microsoft.com/office/officeart/2018/2/layout/IconVerticalSolidList"/>
    <dgm:cxn modelId="{F6D3914E-88FE-4BAB-937A-81071DD2CB0E}" type="presParOf" srcId="{1BD3734F-AF2A-4560-B108-7E67A3648BEB}" destId="{7D512848-7C80-4833-A9D8-A0B168D3B482}"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5E766CA-5F07-42E3-8610-B4532427CF7D}"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7DDB86EF-A527-4532-89C3-24A27B793BDA}">
      <dgm:prSet/>
      <dgm:spPr/>
      <dgm:t>
        <a:bodyPr/>
        <a:lstStyle/>
        <a:p>
          <a:r>
            <a:rPr lang="en-US" dirty="0"/>
            <a:t>Moudle1 Fixed-Income Securities : Defining Elements</a:t>
          </a:r>
        </a:p>
      </dgm:t>
    </dgm:pt>
    <dgm:pt modelId="{F3804465-7488-414D-8607-C466A0CAA49D}" type="parTrans" cxnId="{AA660094-7F9F-49C3-AE79-024440C17B0E}">
      <dgm:prSet/>
      <dgm:spPr/>
      <dgm:t>
        <a:bodyPr/>
        <a:lstStyle/>
        <a:p>
          <a:endParaRPr lang="en-US"/>
        </a:p>
      </dgm:t>
    </dgm:pt>
    <dgm:pt modelId="{62124337-350F-4AC5-930D-3E0358551D21}" type="sibTrans" cxnId="{AA660094-7F9F-49C3-AE79-024440C17B0E}">
      <dgm:prSet/>
      <dgm:spPr/>
      <dgm:t>
        <a:bodyPr/>
        <a:lstStyle/>
        <a:p>
          <a:endParaRPr lang="en-US"/>
        </a:p>
      </dgm:t>
    </dgm:pt>
    <dgm:pt modelId="{8775BE4B-91CD-4E13-B5D4-9CA2CF13298E}">
      <dgm:prSet/>
      <dgm:spPr/>
      <dgm:t>
        <a:bodyPr/>
        <a:lstStyle/>
        <a:p>
          <a:r>
            <a:rPr lang="en-US" dirty="0">
              <a:solidFill>
                <a:schemeClr val="tx1"/>
              </a:solidFill>
            </a:rPr>
            <a:t>Moudle2 Fixed-Income Markets : Issuance, Trading, and Funding</a:t>
          </a:r>
        </a:p>
      </dgm:t>
    </dgm:pt>
    <dgm:pt modelId="{8CBE5697-F745-415C-AE5D-A178D3DFBD66}" type="parTrans" cxnId="{908EC35E-46AF-4658-9648-9887CC3FA4A2}">
      <dgm:prSet/>
      <dgm:spPr/>
      <dgm:t>
        <a:bodyPr/>
        <a:lstStyle/>
        <a:p>
          <a:endParaRPr lang="en-US"/>
        </a:p>
      </dgm:t>
    </dgm:pt>
    <dgm:pt modelId="{D2824199-343D-4CD5-B0D5-FADC944BFA11}" type="sibTrans" cxnId="{908EC35E-46AF-4658-9648-9887CC3FA4A2}">
      <dgm:prSet/>
      <dgm:spPr/>
      <dgm:t>
        <a:bodyPr/>
        <a:lstStyle/>
        <a:p>
          <a:endParaRPr lang="en-US"/>
        </a:p>
      </dgm:t>
    </dgm:pt>
    <dgm:pt modelId="{4E857B33-F061-4528-8578-5C497DF46525}">
      <dgm:prSet/>
      <dgm:spPr/>
      <dgm:t>
        <a:bodyPr/>
        <a:lstStyle/>
        <a:p>
          <a:r>
            <a:rPr lang="en-US" dirty="0">
              <a:solidFill>
                <a:srgbClr val="FF0000"/>
              </a:solidFill>
            </a:rPr>
            <a:t>Moudle3 Introduction to Fixed-Income Valuation</a:t>
          </a:r>
        </a:p>
      </dgm:t>
    </dgm:pt>
    <dgm:pt modelId="{4C1D4D96-116B-4BD6-8195-3A9B9584C532}" type="parTrans" cxnId="{9784C25B-FAA9-4496-A610-A6C44A43AB28}">
      <dgm:prSet/>
      <dgm:spPr/>
      <dgm:t>
        <a:bodyPr/>
        <a:lstStyle/>
        <a:p>
          <a:endParaRPr lang="en-US"/>
        </a:p>
      </dgm:t>
    </dgm:pt>
    <dgm:pt modelId="{E20AB3E6-14C8-4E08-AF6F-C749480DA3CE}" type="sibTrans" cxnId="{9784C25B-FAA9-4496-A610-A6C44A43AB28}">
      <dgm:prSet/>
      <dgm:spPr/>
      <dgm:t>
        <a:bodyPr/>
        <a:lstStyle/>
        <a:p>
          <a:endParaRPr lang="en-US"/>
        </a:p>
      </dgm:t>
    </dgm:pt>
    <dgm:pt modelId="{0F4A2E6B-F5DA-4F29-A320-912D9E776CBF}">
      <dgm:prSet/>
      <dgm:spPr/>
      <dgm:t>
        <a:bodyPr/>
        <a:lstStyle/>
        <a:p>
          <a:r>
            <a:rPr lang="en-US"/>
            <a:t>Moudle4 Introduction to Asset-Backed Securities</a:t>
          </a:r>
        </a:p>
      </dgm:t>
    </dgm:pt>
    <dgm:pt modelId="{A044D1CC-86E4-4014-9354-5AEBCB3AC07E}" type="parTrans" cxnId="{EF073462-21DE-43F2-9C67-A6F08C7C2D42}">
      <dgm:prSet/>
      <dgm:spPr/>
      <dgm:t>
        <a:bodyPr/>
        <a:lstStyle/>
        <a:p>
          <a:endParaRPr lang="en-US"/>
        </a:p>
      </dgm:t>
    </dgm:pt>
    <dgm:pt modelId="{3F04B0AA-3225-47C3-8A38-52AD470B6284}" type="sibTrans" cxnId="{EF073462-21DE-43F2-9C67-A6F08C7C2D42}">
      <dgm:prSet/>
      <dgm:spPr/>
      <dgm:t>
        <a:bodyPr/>
        <a:lstStyle/>
        <a:p>
          <a:endParaRPr lang="en-US"/>
        </a:p>
      </dgm:t>
    </dgm:pt>
    <dgm:pt modelId="{FBE2AE91-992F-44F0-BA01-1337A9AEA998}">
      <dgm:prSet/>
      <dgm:spPr/>
      <dgm:t>
        <a:bodyPr/>
        <a:lstStyle/>
        <a:p>
          <a:r>
            <a:rPr lang="en-US"/>
            <a:t>Moudle5 Understanding Fixed-Income Risk and Return</a:t>
          </a:r>
        </a:p>
      </dgm:t>
    </dgm:pt>
    <dgm:pt modelId="{B42BBB98-0DAD-43D2-BBAB-F618BB40B07C}" type="parTrans" cxnId="{4DAF011C-5523-4925-A59C-EAAC19842E41}">
      <dgm:prSet/>
      <dgm:spPr/>
      <dgm:t>
        <a:bodyPr/>
        <a:lstStyle/>
        <a:p>
          <a:endParaRPr lang="en-US"/>
        </a:p>
      </dgm:t>
    </dgm:pt>
    <dgm:pt modelId="{07980151-A11E-47F2-847A-9A354D3E2EA9}" type="sibTrans" cxnId="{4DAF011C-5523-4925-A59C-EAAC19842E41}">
      <dgm:prSet/>
      <dgm:spPr/>
      <dgm:t>
        <a:bodyPr/>
        <a:lstStyle/>
        <a:p>
          <a:endParaRPr lang="en-US"/>
        </a:p>
      </dgm:t>
    </dgm:pt>
    <dgm:pt modelId="{1829E5B3-4239-40BD-B38B-44D9923F7F47}">
      <dgm:prSet/>
      <dgm:spPr/>
      <dgm:t>
        <a:bodyPr/>
        <a:lstStyle/>
        <a:p>
          <a:r>
            <a:rPr lang="en-US"/>
            <a:t>Moudle6 Fundamentals of Credit Analysis</a:t>
          </a:r>
        </a:p>
      </dgm:t>
    </dgm:pt>
    <dgm:pt modelId="{A73B8A4A-BE87-4748-B020-D733CAB07E7D}" type="parTrans" cxnId="{CBD81709-DFCD-4AFC-9BCF-34112444137A}">
      <dgm:prSet/>
      <dgm:spPr/>
      <dgm:t>
        <a:bodyPr/>
        <a:lstStyle/>
        <a:p>
          <a:endParaRPr lang="en-US"/>
        </a:p>
      </dgm:t>
    </dgm:pt>
    <dgm:pt modelId="{28FF1035-A579-453F-B0DF-07AB992C3F0E}" type="sibTrans" cxnId="{CBD81709-DFCD-4AFC-9BCF-34112444137A}">
      <dgm:prSet/>
      <dgm:spPr/>
      <dgm:t>
        <a:bodyPr/>
        <a:lstStyle/>
        <a:p>
          <a:endParaRPr lang="en-US"/>
        </a:p>
      </dgm:t>
    </dgm:pt>
    <dgm:pt modelId="{DC5C12B1-D6D9-4E77-93E9-2BAF487F89DA}" type="pres">
      <dgm:prSet presAssocID="{65E766CA-5F07-42E3-8610-B4532427CF7D}" presName="root" presStyleCnt="0">
        <dgm:presLayoutVars>
          <dgm:dir/>
          <dgm:resizeHandles val="exact"/>
        </dgm:presLayoutVars>
      </dgm:prSet>
      <dgm:spPr/>
    </dgm:pt>
    <dgm:pt modelId="{E2A0B06A-A3FD-4AB4-95C5-4406862AEC22}" type="pres">
      <dgm:prSet presAssocID="{7DDB86EF-A527-4532-89C3-24A27B793BDA}" presName="compNode" presStyleCnt="0"/>
      <dgm:spPr/>
    </dgm:pt>
    <dgm:pt modelId="{8EEC5F2D-028A-459C-838C-DDD456F621E0}" type="pres">
      <dgm:prSet presAssocID="{7DDB86EF-A527-4532-89C3-24A27B793BDA}" presName="bgRect" presStyleLbl="bgShp" presStyleIdx="0" presStyleCnt="6"/>
      <dgm:spPr/>
    </dgm:pt>
    <dgm:pt modelId="{03EDD7C3-3ADC-4CDA-BEC1-EB09B94697D2}" type="pres">
      <dgm:prSet presAssocID="{7DDB86EF-A527-4532-89C3-24A27B793BDA}"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钱"/>
        </a:ext>
      </dgm:extLst>
    </dgm:pt>
    <dgm:pt modelId="{2790A7F3-0879-4634-BD7F-62D346993B62}" type="pres">
      <dgm:prSet presAssocID="{7DDB86EF-A527-4532-89C3-24A27B793BDA}" presName="spaceRect" presStyleCnt="0"/>
      <dgm:spPr/>
    </dgm:pt>
    <dgm:pt modelId="{388709E5-3665-4121-96AE-CDA8783C0803}" type="pres">
      <dgm:prSet presAssocID="{7DDB86EF-A527-4532-89C3-24A27B793BDA}" presName="parTx" presStyleLbl="revTx" presStyleIdx="0" presStyleCnt="6">
        <dgm:presLayoutVars>
          <dgm:chMax val="0"/>
          <dgm:chPref val="0"/>
        </dgm:presLayoutVars>
      </dgm:prSet>
      <dgm:spPr/>
    </dgm:pt>
    <dgm:pt modelId="{9DFB78EC-3D19-4477-9CD0-F3C26A34FB20}" type="pres">
      <dgm:prSet presAssocID="{62124337-350F-4AC5-930D-3E0358551D21}" presName="sibTrans" presStyleCnt="0"/>
      <dgm:spPr/>
    </dgm:pt>
    <dgm:pt modelId="{056A8D92-FF12-4397-BE4B-5C0685C9430A}" type="pres">
      <dgm:prSet presAssocID="{8775BE4B-91CD-4E13-B5D4-9CA2CF13298E}" presName="compNode" presStyleCnt="0"/>
      <dgm:spPr/>
    </dgm:pt>
    <dgm:pt modelId="{E2F9343B-9194-4ED5-9108-12CA03BE397A}" type="pres">
      <dgm:prSet presAssocID="{8775BE4B-91CD-4E13-B5D4-9CA2CF13298E}" presName="bgRect" presStyleLbl="bgShp" presStyleIdx="1" presStyleCnt="6"/>
      <dgm:spPr/>
    </dgm:pt>
    <dgm:pt modelId="{8731F683-B4ED-42EC-AB94-E885702A0433}" type="pres">
      <dgm:prSet presAssocID="{8775BE4B-91CD-4E13-B5D4-9CA2CF13298E}"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元"/>
        </a:ext>
      </dgm:extLst>
    </dgm:pt>
    <dgm:pt modelId="{AD6DCFF4-1E12-4CC2-8E95-5FD41E6FA9A7}" type="pres">
      <dgm:prSet presAssocID="{8775BE4B-91CD-4E13-B5D4-9CA2CF13298E}" presName="spaceRect" presStyleCnt="0"/>
      <dgm:spPr/>
    </dgm:pt>
    <dgm:pt modelId="{E5642B59-79D5-4AD7-B291-78B837352C0E}" type="pres">
      <dgm:prSet presAssocID="{8775BE4B-91CD-4E13-B5D4-9CA2CF13298E}" presName="parTx" presStyleLbl="revTx" presStyleIdx="1" presStyleCnt="6">
        <dgm:presLayoutVars>
          <dgm:chMax val="0"/>
          <dgm:chPref val="0"/>
        </dgm:presLayoutVars>
      </dgm:prSet>
      <dgm:spPr/>
    </dgm:pt>
    <dgm:pt modelId="{EB4FE269-2DDD-4653-A849-856C145B9562}" type="pres">
      <dgm:prSet presAssocID="{D2824199-343D-4CD5-B0D5-FADC944BFA11}" presName="sibTrans" presStyleCnt="0"/>
      <dgm:spPr/>
    </dgm:pt>
    <dgm:pt modelId="{139FC032-29A4-448A-920A-70F67E4BDDAE}" type="pres">
      <dgm:prSet presAssocID="{4E857B33-F061-4528-8578-5C497DF46525}" presName="compNode" presStyleCnt="0"/>
      <dgm:spPr/>
    </dgm:pt>
    <dgm:pt modelId="{4539A30B-BD30-4576-839C-600EE561FFF6}" type="pres">
      <dgm:prSet presAssocID="{4E857B33-F061-4528-8578-5C497DF46525}" presName="bgRect" presStyleLbl="bgShp" presStyleIdx="2" presStyleCnt="6"/>
      <dgm:spPr/>
    </dgm:pt>
    <dgm:pt modelId="{EA94339E-33F1-4971-B8E5-E13A0CC5862C}" type="pres">
      <dgm:prSet presAssocID="{4E857B33-F061-4528-8578-5C497DF46525}"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硬币"/>
        </a:ext>
      </dgm:extLst>
    </dgm:pt>
    <dgm:pt modelId="{33914D17-B1F2-424C-9470-6CE436EB4E3F}" type="pres">
      <dgm:prSet presAssocID="{4E857B33-F061-4528-8578-5C497DF46525}" presName="spaceRect" presStyleCnt="0"/>
      <dgm:spPr/>
    </dgm:pt>
    <dgm:pt modelId="{B1BC8293-9433-49A9-97D0-C60668C4B9EF}" type="pres">
      <dgm:prSet presAssocID="{4E857B33-F061-4528-8578-5C497DF46525}" presName="parTx" presStyleLbl="revTx" presStyleIdx="2" presStyleCnt="6">
        <dgm:presLayoutVars>
          <dgm:chMax val="0"/>
          <dgm:chPref val="0"/>
        </dgm:presLayoutVars>
      </dgm:prSet>
      <dgm:spPr/>
    </dgm:pt>
    <dgm:pt modelId="{8255D33F-879F-4B99-8877-DED5EB6EC7E1}" type="pres">
      <dgm:prSet presAssocID="{E20AB3E6-14C8-4E08-AF6F-C749480DA3CE}" presName="sibTrans" presStyleCnt="0"/>
      <dgm:spPr/>
    </dgm:pt>
    <dgm:pt modelId="{4B87D577-3BE5-4CF2-A680-9F98F058048A}" type="pres">
      <dgm:prSet presAssocID="{0F4A2E6B-F5DA-4F29-A320-912D9E776CBF}" presName="compNode" presStyleCnt="0"/>
      <dgm:spPr/>
    </dgm:pt>
    <dgm:pt modelId="{F86FF93E-356E-491A-A772-725657F7A28A}" type="pres">
      <dgm:prSet presAssocID="{0F4A2E6B-F5DA-4F29-A320-912D9E776CBF}" presName="bgRect" presStyleLbl="bgShp" presStyleIdx="3" presStyleCnt="6"/>
      <dgm:spPr/>
    </dgm:pt>
    <dgm:pt modelId="{C3B8CEA7-A95B-4CF7-8D66-91962C065327}" type="pres">
      <dgm:prSet presAssocID="{0F4A2E6B-F5DA-4F29-A320-912D9E776CBF}"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城市"/>
        </a:ext>
      </dgm:extLst>
    </dgm:pt>
    <dgm:pt modelId="{B55C28C2-FBFB-44EE-B960-1A860DD2FD9F}" type="pres">
      <dgm:prSet presAssocID="{0F4A2E6B-F5DA-4F29-A320-912D9E776CBF}" presName="spaceRect" presStyleCnt="0"/>
      <dgm:spPr/>
    </dgm:pt>
    <dgm:pt modelId="{E2521213-F4F2-4890-AFB1-05C76A8D3FCB}" type="pres">
      <dgm:prSet presAssocID="{0F4A2E6B-F5DA-4F29-A320-912D9E776CBF}" presName="parTx" presStyleLbl="revTx" presStyleIdx="3" presStyleCnt="6">
        <dgm:presLayoutVars>
          <dgm:chMax val="0"/>
          <dgm:chPref val="0"/>
        </dgm:presLayoutVars>
      </dgm:prSet>
      <dgm:spPr/>
    </dgm:pt>
    <dgm:pt modelId="{A64B3137-86D8-4EF2-B121-2666103A739F}" type="pres">
      <dgm:prSet presAssocID="{3F04B0AA-3225-47C3-8A38-52AD470B6284}" presName="sibTrans" presStyleCnt="0"/>
      <dgm:spPr/>
    </dgm:pt>
    <dgm:pt modelId="{03E4A6A8-341C-4BD9-8CB1-852A261D2019}" type="pres">
      <dgm:prSet presAssocID="{FBE2AE91-992F-44F0-BA01-1337A9AEA998}" presName="compNode" presStyleCnt="0"/>
      <dgm:spPr/>
    </dgm:pt>
    <dgm:pt modelId="{08FE9A4C-A673-4795-B974-ADBEAE4CCD02}" type="pres">
      <dgm:prSet presAssocID="{FBE2AE91-992F-44F0-BA01-1337A9AEA998}" presName="bgRect" presStyleLbl="bgShp" presStyleIdx="4" presStyleCnt="6"/>
      <dgm:spPr/>
    </dgm:pt>
    <dgm:pt modelId="{4D14CE0A-AF2C-4D06-9852-6A5CFDE252C2}" type="pres">
      <dgm:prSet presAssocID="{FBE2AE91-992F-44F0-BA01-1337A9AEA998}"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Upward trend"/>
        </a:ext>
      </dgm:extLst>
    </dgm:pt>
    <dgm:pt modelId="{D626BCED-61B4-4028-8279-6DAE1619AB67}" type="pres">
      <dgm:prSet presAssocID="{FBE2AE91-992F-44F0-BA01-1337A9AEA998}" presName="spaceRect" presStyleCnt="0"/>
      <dgm:spPr/>
    </dgm:pt>
    <dgm:pt modelId="{B9B7FB8C-767D-4FE2-8B14-3C93DB99B10C}" type="pres">
      <dgm:prSet presAssocID="{FBE2AE91-992F-44F0-BA01-1337A9AEA998}" presName="parTx" presStyleLbl="revTx" presStyleIdx="4" presStyleCnt="6">
        <dgm:presLayoutVars>
          <dgm:chMax val="0"/>
          <dgm:chPref val="0"/>
        </dgm:presLayoutVars>
      </dgm:prSet>
      <dgm:spPr/>
    </dgm:pt>
    <dgm:pt modelId="{7526737A-D445-4140-B11E-DEB1AE3CA8DA}" type="pres">
      <dgm:prSet presAssocID="{07980151-A11E-47F2-847A-9A354D3E2EA9}" presName="sibTrans" presStyleCnt="0"/>
      <dgm:spPr/>
    </dgm:pt>
    <dgm:pt modelId="{1BD3734F-AF2A-4560-B108-7E67A3648BEB}" type="pres">
      <dgm:prSet presAssocID="{1829E5B3-4239-40BD-B38B-44D9923F7F47}" presName="compNode" presStyleCnt="0"/>
      <dgm:spPr/>
    </dgm:pt>
    <dgm:pt modelId="{5EDDC7B2-FFC0-49AB-9983-E86F3F3A1C0F}" type="pres">
      <dgm:prSet presAssocID="{1829E5B3-4239-40BD-B38B-44D9923F7F47}" presName="bgRect" presStyleLbl="bgShp" presStyleIdx="5" presStyleCnt="6"/>
      <dgm:spPr/>
    </dgm:pt>
    <dgm:pt modelId="{2AEE7F50-91FB-44E0-B029-3983C6E732A7}" type="pres">
      <dgm:prSet presAssocID="{1829E5B3-4239-40BD-B38B-44D9923F7F47}"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Bar chart"/>
        </a:ext>
      </dgm:extLst>
    </dgm:pt>
    <dgm:pt modelId="{D47F51E2-2CD1-48E4-9A8C-9D4490C8401A}" type="pres">
      <dgm:prSet presAssocID="{1829E5B3-4239-40BD-B38B-44D9923F7F47}" presName="spaceRect" presStyleCnt="0"/>
      <dgm:spPr/>
    </dgm:pt>
    <dgm:pt modelId="{7D512848-7C80-4833-A9D8-A0B168D3B482}" type="pres">
      <dgm:prSet presAssocID="{1829E5B3-4239-40BD-B38B-44D9923F7F47}" presName="parTx" presStyleLbl="revTx" presStyleIdx="5" presStyleCnt="6">
        <dgm:presLayoutVars>
          <dgm:chMax val="0"/>
          <dgm:chPref val="0"/>
        </dgm:presLayoutVars>
      </dgm:prSet>
      <dgm:spPr/>
    </dgm:pt>
  </dgm:ptLst>
  <dgm:cxnLst>
    <dgm:cxn modelId="{63B7B500-2ECD-4EB6-A9DB-7B9467F55D0D}" type="presOf" srcId="{1829E5B3-4239-40BD-B38B-44D9923F7F47}" destId="{7D512848-7C80-4833-A9D8-A0B168D3B482}" srcOrd="0" destOrd="0" presId="urn:microsoft.com/office/officeart/2018/2/layout/IconVerticalSolidList"/>
    <dgm:cxn modelId="{CBD81709-DFCD-4AFC-9BCF-34112444137A}" srcId="{65E766CA-5F07-42E3-8610-B4532427CF7D}" destId="{1829E5B3-4239-40BD-B38B-44D9923F7F47}" srcOrd="5" destOrd="0" parTransId="{A73B8A4A-BE87-4748-B020-D733CAB07E7D}" sibTransId="{28FF1035-A579-453F-B0DF-07AB992C3F0E}"/>
    <dgm:cxn modelId="{4DAF011C-5523-4925-A59C-EAAC19842E41}" srcId="{65E766CA-5F07-42E3-8610-B4532427CF7D}" destId="{FBE2AE91-992F-44F0-BA01-1337A9AEA998}" srcOrd="4" destOrd="0" parTransId="{B42BBB98-0DAD-43D2-BBAB-F618BB40B07C}" sibTransId="{07980151-A11E-47F2-847A-9A354D3E2EA9}"/>
    <dgm:cxn modelId="{001D0D3B-FAA1-4483-9C58-68D22DC09B9E}" type="presOf" srcId="{FBE2AE91-992F-44F0-BA01-1337A9AEA998}" destId="{B9B7FB8C-767D-4FE2-8B14-3C93DB99B10C}" srcOrd="0" destOrd="0" presId="urn:microsoft.com/office/officeart/2018/2/layout/IconVerticalSolidList"/>
    <dgm:cxn modelId="{9784C25B-FAA9-4496-A610-A6C44A43AB28}" srcId="{65E766CA-5F07-42E3-8610-B4532427CF7D}" destId="{4E857B33-F061-4528-8578-5C497DF46525}" srcOrd="2" destOrd="0" parTransId="{4C1D4D96-116B-4BD6-8195-3A9B9584C532}" sibTransId="{E20AB3E6-14C8-4E08-AF6F-C749480DA3CE}"/>
    <dgm:cxn modelId="{908EC35E-46AF-4658-9648-9887CC3FA4A2}" srcId="{65E766CA-5F07-42E3-8610-B4532427CF7D}" destId="{8775BE4B-91CD-4E13-B5D4-9CA2CF13298E}" srcOrd="1" destOrd="0" parTransId="{8CBE5697-F745-415C-AE5D-A178D3DFBD66}" sibTransId="{D2824199-343D-4CD5-B0D5-FADC944BFA11}"/>
    <dgm:cxn modelId="{EF073462-21DE-43F2-9C67-A6F08C7C2D42}" srcId="{65E766CA-5F07-42E3-8610-B4532427CF7D}" destId="{0F4A2E6B-F5DA-4F29-A320-912D9E776CBF}" srcOrd="3" destOrd="0" parTransId="{A044D1CC-86E4-4014-9354-5AEBCB3AC07E}" sibTransId="{3F04B0AA-3225-47C3-8A38-52AD470B6284}"/>
    <dgm:cxn modelId="{ACBD6264-F216-49DB-8823-6BA2082EAA67}" type="presOf" srcId="{65E766CA-5F07-42E3-8610-B4532427CF7D}" destId="{DC5C12B1-D6D9-4E77-93E9-2BAF487F89DA}" srcOrd="0" destOrd="0" presId="urn:microsoft.com/office/officeart/2018/2/layout/IconVerticalSolidList"/>
    <dgm:cxn modelId="{AA660094-7F9F-49C3-AE79-024440C17B0E}" srcId="{65E766CA-5F07-42E3-8610-B4532427CF7D}" destId="{7DDB86EF-A527-4532-89C3-24A27B793BDA}" srcOrd="0" destOrd="0" parTransId="{F3804465-7488-414D-8607-C466A0CAA49D}" sibTransId="{62124337-350F-4AC5-930D-3E0358551D21}"/>
    <dgm:cxn modelId="{7A351294-DFC3-46BB-A318-F608BBD05C1D}" type="presOf" srcId="{8775BE4B-91CD-4E13-B5D4-9CA2CF13298E}" destId="{E5642B59-79D5-4AD7-B291-78B837352C0E}" srcOrd="0" destOrd="0" presId="urn:microsoft.com/office/officeart/2018/2/layout/IconVerticalSolidList"/>
    <dgm:cxn modelId="{677C74C8-A65A-40B9-9E68-C24090AA36EB}" type="presOf" srcId="{7DDB86EF-A527-4532-89C3-24A27B793BDA}" destId="{388709E5-3665-4121-96AE-CDA8783C0803}" srcOrd="0" destOrd="0" presId="urn:microsoft.com/office/officeart/2018/2/layout/IconVerticalSolidList"/>
    <dgm:cxn modelId="{6297DAD3-FCDC-4505-890E-182ACBD4AC46}" type="presOf" srcId="{4E857B33-F061-4528-8578-5C497DF46525}" destId="{B1BC8293-9433-49A9-97D0-C60668C4B9EF}" srcOrd="0" destOrd="0" presId="urn:microsoft.com/office/officeart/2018/2/layout/IconVerticalSolidList"/>
    <dgm:cxn modelId="{2F3127EF-1B59-44A5-A980-4ACBFCF4C652}" type="presOf" srcId="{0F4A2E6B-F5DA-4F29-A320-912D9E776CBF}" destId="{E2521213-F4F2-4890-AFB1-05C76A8D3FCB}" srcOrd="0" destOrd="0" presId="urn:microsoft.com/office/officeart/2018/2/layout/IconVerticalSolidList"/>
    <dgm:cxn modelId="{68CF79A8-D9CF-4F81-8A76-6AA192FDB13E}" type="presParOf" srcId="{DC5C12B1-D6D9-4E77-93E9-2BAF487F89DA}" destId="{E2A0B06A-A3FD-4AB4-95C5-4406862AEC22}" srcOrd="0" destOrd="0" presId="urn:microsoft.com/office/officeart/2018/2/layout/IconVerticalSolidList"/>
    <dgm:cxn modelId="{6C51A245-2D25-4473-ADF3-ABF2FD0893F2}" type="presParOf" srcId="{E2A0B06A-A3FD-4AB4-95C5-4406862AEC22}" destId="{8EEC5F2D-028A-459C-838C-DDD456F621E0}" srcOrd="0" destOrd="0" presId="urn:microsoft.com/office/officeart/2018/2/layout/IconVerticalSolidList"/>
    <dgm:cxn modelId="{845E6223-8F49-42B5-8990-939248C90E58}" type="presParOf" srcId="{E2A0B06A-A3FD-4AB4-95C5-4406862AEC22}" destId="{03EDD7C3-3ADC-4CDA-BEC1-EB09B94697D2}" srcOrd="1" destOrd="0" presId="urn:microsoft.com/office/officeart/2018/2/layout/IconVerticalSolidList"/>
    <dgm:cxn modelId="{A3D462E2-7110-4A4B-BD3D-EC9C5AC8638C}" type="presParOf" srcId="{E2A0B06A-A3FD-4AB4-95C5-4406862AEC22}" destId="{2790A7F3-0879-4634-BD7F-62D346993B62}" srcOrd="2" destOrd="0" presId="urn:microsoft.com/office/officeart/2018/2/layout/IconVerticalSolidList"/>
    <dgm:cxn modelId="{98F8793A-B7DE-4366-91DC-BF7CA1462C3E}" type="presParOf" srcId="{E2A0B06A-A3FD-4AB4-95C5-4406862AEC22}" destId="{388709E5-3665-4121-96AE-CDA8783C0803}" srcOrd="3" destOrd="0" presId="urn:microsoft.com/office/officeart/2018/2/layout/IconVerticalSolidList"/>
    <dgm:cxn modelId="{E033F95B-8CA3-42D6-A8CD-5CCDB309B267}" type="presParOf" srcId="{DC5C12B1-D6D9-4E77-93E9-2BAF487F89DA}" destId="{9DFB78EC-3D19-4477-9CD0-F3C26A34FB20}" srcOrd="1" destOrd="0" presId="urn:microsoft.com/office/officeart/2018/2/layout/IconVerticalSolidList"/>
    <dgm:cxn modelId="{2D13F88B-9F17-46F7-B61A-7D356FB26D03}" type="presParOf" srcId="{DC5C12B1-D6D9-4E77-93E9-2BAF487F89DA}" destId="{056A8D92-FF12-4397-BE4B-5C0685C9430A}" srcOrd="2" destOrd="0" presId="urn:microsoft.com/office/officeart/2018/2/layout/IconVerticalSolidList"/>
    <dgm:cxn modelId="{19ABE5B3-0796-4319-8025-402C0567FA0F}" type="presParOf" srcId="{056A8D92-FF12-4397-BE4B-5C0685C9430A}" destId="{E2F9343B-9194-4ED5-9108-12CA03BE397A}" srcOrd="0" destOrd="0" presId="urn:microsoft.com/office/officeart/2018/2/layout/IconVerticalSolidList"/>
    <dgm:cxn modelId="{1F50C963-71A7-4500-BC3E-4A2BE5ABBE8A}" type="presParOf" srcId="{056A8D92-FF12-4397-BE4B-5C0685C9430A}" destId="{8731F683-B4ED-42EC-AB94-E885702A0433}" srcOrd="1" destOrd="0" presId="urn:microsoft.com/office/officeart/2018/2/layout/IconVerticalSolidList"/>
    <dgm:cxn modelId="{CFEC7FAD-B048-4D6B-8793-51635305B6D7}" type="presParOf" srcId="{056A8D92-FF12-4397-BE4B-5C0685C9430A}" destId="{AD6DCFF4-1E12-4CC2-8E95-5FD41E6FA9A7}" srcOrd="2" destOrd="0" presId="urn:microsoft.com/office/officeart/2018/2/layout/IconVerticalSolidList"/>
    <dgm:cxn modelId="{78EC0CA5-DB40-4A43-A9F0-ADECD8E3DF6C}" type="presParOf" srcId="{056A8D92-FF12-4397-BE4B-5C0685C9430A}" destId="{E5642B59-79D5-4AD7-B291-78B837352C0E}" srcOrd="3" destOrd="0" presId="urn:microsoft.com/office/officeart/2018/2/layout/IconVerticalSolidList"/>
    <dgm:cxn modelId="{EAC05C54-F049-4FB2-8CBF-4F2EAA095B11}" type="presParOf" srcId="{DC5C12B1-D6D9-4E77-93E9-2BAF487F89DA}" destId="{EB4FE269-2DDD-4653-A849-856C145B9562}" srcOrd="3" destOrd="0" presId="urn:microsoft.com/office/officeart/2018/2/layout/IconVerticalSolidList"/>
    <dgm:cxn modelId="{3EF050A5-F1F0-4AF7-89F8-A5AB400C6840}" type="presParOf" srcId="{DC5C12B1-D6D9-4E77-93E9-2BAF487F89DA}" destId="{139FC032-29A4-448A-920A-70F67E4BDDAE}" srcOrd="4" destOrd="0" presId="urn:microsoft.com/office/officeart/2018/2/layout/IconVerticalSolidList"/>
    <dgm:cxn modelId="{B20287C0-B9F4-4BAB-937A-A0C19CABC7BB}" type="presParOf" srcId="{139FC032-29A4-448A-920A-70F67E4BDDAE}" destId="{4539A30B-BD30-4576-839C-600EE561FFF6}" srcOrd="0" destOrd="0" presId="urn:microsoft.com/office/officeart/2018/2/layout/IconVerticalSolidList"/>
    <dgm:cxn modelId="{D4F09F5D-C82A-437C-BABD-5A2AFCD281B9}" type="presParOf" srcId="{139FC032-29A4-448A-920A-70F67E4BDDAE}" destId="{EA94339E-33F1-4971-B8E5-E13A0CC5862C}" srcOrd="1" destOrd="0" presId="urn:microsoft.com/office/officeart/2018/2/layout/IconVerticalSolidList"/>
    <dgm:cxn modelId="{D77A6227-092F-4DB4-975F-79AEFE92222B}" type="presParOf" srcId="{139FC032-29A4-448A-920A-70F67E4BDDAE}" destId="{33914D17-B1F2-424C-9470-6CE436EB4E3F}" srcOrd="2" destOrd="0" presId="urn:microsoft.com/office/officeart/2018/2/layout/IconVerticalSolidList"/>
    <dgm:cxn modelId="{C15A6A1A-81EF-4FEF-A970-EB4C0C52330D}" type="presParOf" srcId="{139FC032-29A4-448A-920A-70F67E4BDDAE}" destId="{B1BC8293-9433-49A9-97D0-C60668C4B9EF}" srcOrd="3" destOrd="0" presId="urn:microsoft.com/office/officeart/2018/2/layout/IconVerticalSolidList"/>
    <dgm:cxn modelId="{55A6CA5A-817E-4959-8609-C1A270DA3843}" type="presParOf" srcId="{DC5C12B1-D6D9-4E77-93E9-2BAF487F89DA}" destId="{8255D33F-879F-4B99-8877-DED5EB6EC7E1}" srcOrd="5" destOrd="0" presId="urn:microsoft.com/office/officeart/2018/2/layout/IconVerticalSolidList"/>
    <dgm:cxn modelId="{083B2601-4EAD-478D-A69A-9CA1C703E700}" type="presParOf" srcId="{DC5C12B1-D6D9-4E77-93E9-2BAF487F89DA}" destId="{4B87D577-3BE5-4CF2-A680-9F98F058048A}" srcOrd="6" destOrd="0" presId="urn:microsoft.com/office/officeart/2018/2/layout/IconVerticalSolidList"/>
    <dgm:cxn modelId="{3E4DA14D-99FD-47B4-8673-B03F41867BBB}" type="presParOf" srcId="{4B87D577-3BE5-4CF2-A680-9F98F058048A}" destId="{F86FF93E-356E-491A-A772-725657F7A28A}" srcOrd="0" destOrd="0" presId="urn:microsoft.com/office/officeart/2018/2/layout/IconVerticalSolidList"/>
    <dgm:cxn modelId="{6E137FBC-0FD4-41D7-A4CB-E6DCBB87AF2D}" type="presParOf" srcId="{4B87D577-3BE5-4CF2-A680-9F98F058048A}" destId="{C3B8CEA7-A95B-4CF7-8D66-91962C065327}" srcOrd="1" destOrd="0" presId="urn:microsoft.com/office/officeart/2018/2/layout/IconVerticalSolidList"/>
    <dgm:cxn modelId="{6A92FD95-E34C-44F5-B624-7C7B1FDB472B}" type="presParOf" srcId="{4B87D577-3BE5-4CF2-A680-9F98F058048A}" destId="{B55C28C2-FBFB-44EE-B960-1A860DD2FD9F}" srcOrd="2" destOrd="0" presId="urn:microsoft.com/office/officeart/2018/2/layout/IconVerticalSolidList"/>
    <dgm:cxn modelId="{FDFE46A0-6D74-4E6C-AB31-E93882CC9DDD}" type="presParOf" srcId="{4B87D577-3BE5-4CF2-A680-9F98F058048A}" destId="{E2521213-F4F2-4890-AFB1-05C76A8D3FCB}" srcOrd="3" destOrd="0" presId="urn:microsoft.com/office/officeart/2018/2/layout/IconVerticalSolidList"/>
    <dgm:cxn modelId="{AFA10025-529A-4D17-9EDD-2F1801A748AD}" type="presParOf" srcId="{DC5C12B1-D6D9-4E77-93E9-2BAF487F89DA}" destId="{A64B3137-86D8-4EF2-B121-2666103A739F}" srcOrd="7" destOrd="0" presId="urn:microsoft.com/office/officeart/2018/2/layout/IconVerticalSolidList"/>
    <dgm:cxn modelId="{508C7140-6D31-46F4-A5FE-A942AF531E8D}" type="presParOf" srcId="{DC5C12B1-D6D9-4E77-93E9-2BAF487F89DA}" destId="{03E4A6A8-341C-4BD9-8CB1-852A261D2019}" srcOrd="8" destOrd="0" presId="urn:microsoft.com/office/officeart/2018/2/layout/IconVerticalSolidList"/>
    <dgm:cxn modelId="{EEAE2699-C6D6-4084-9DC5-ED98B8F3D15F}" type="presParOf" srcId="{03E4A6A8-341C-4BD9-8CB1-852A261D2019}" destId="{08FE9A4C-A673-4795-B974-ADBEAE4CCD02}" srcOrd="0" destOrd="0" presId="urn:microsoft.com/office/officeart/2018/2/layout/IconVerticalSolidList"/>
    <dgm:cxn modelId="{2959F4BE-B971-42AD-BECF-6083C117F2DE}" type="presParOf" srcId="{03E4A6A8-341C-4BD9-8CB1-852A261D2019}" destId="{4D14CE0A-AF2C-4D06-9852-6A5CFDE252C2}" srcOrd="1" destOrd="0" presId="urn:microsoft.com/office/officeart/2018/2/layout/IconVerticalSolidList"/>
    <dgm:cxn modelId="{7C6BA01A-D071-4F99-9316-C4D1BF319098}" type="presParOf" srcId="{03E4A6A8-341C-4BD9-8CB1-852A261D2019}" destId="{D626BCED-61B4-4028-8279-6DAE1619AB67}" srcOrd="2" destOrd="0" presId="urn:microsoft.com/office/officeart/2018/2/layout/IconVerticalSolidList"/>
    <dgm:cxn modelId="{7811E420-62A4-4725-AE1F-2A467D83A5C7}" type="presParOf" srcId="{03E4A6A8-341C-4BD9-8CB1-852A261D2019}" destId="{B9B7FB8C-767D-4FE2-8B14-3C93DB99B10C}" srcOrd="3" destOrd="0" presId="urn:microsoft.com/office/officeart/2018/2/layout/IconVerticalSolidList"/>
    <dgm:cxn modelId="{951A4741-4B23-419A-9B19-1EB9572158DC}" type="presParOf" srcId="{DC5C12B1-D6D9-4E77-93E9-2BAF487F89DA}" destId="{7526737A-D445-4140-B11E-DEB1AE3CA8DA}" srcOrd="9" destOrd="0" presId="urn:microsoft.com/office/officeart/2018/2/layout/IconVerticalSolidList"/>
    <dgm:cxn modelId="{8E5E81B3-BB0F-47FC-B3BD-356E849D09CC}" type="presParOf" srcId="{DC5C12B1-D6D9-4E77-93E9-2BAF487F89DA}" destId="{1BD3734F-AF2A-4560-B108-7E67A3648BEB}" srcOrd="10" destOrd="0" presId="urn:microsoft.com/office/officeart/2018/2/layout/IconVerticalSolidList"/>
    <dgm:cxn modelId="{62642D56-D0D8-4BBA-8812-197E21D5DA29}" type="presParOf" srcId="{1BD3734F-AF2A-4560-B108-7E67A3648BEB}" destId="{5EDDC7B2-FFC0-49AB-9983-E86F3F3A1C0F}" srcOrd="0" destOrd="0" presId="urn:microsoft.com/office/officeart/2018/2/layout/IconVerticalSolidList"/>
    <dgm:cxn modelId="{039CBA2A-7756-471E-996C-DA131354F4A7}" type="presParOf" srcId="{1BD3734F-AF2A-4560-B108-7E67A3648BEB}" destId="{2AEE7F50-91FB-44E0-B029-3983C6E732A7}" srcOrd="1" destOrd="0" presId="urn:microsoft.com/office/officeart/2018/2/layout/IconVerticalSolidList"/>
    <dgm:cxn modelId="{D0C3D7F2-47CB-4CA4-AF20-D7505908F9FC}" type="presParOf" srcId="{1BD3734F-AF2A-4560-B108-7E67A3648BEB}" destId="{D47F51E2-2CD1-48E4-9A8C-9D4490C8401A}" srcOrd="2" destOrd="0" presId="urn:microsoft.com/office/officeart/2018/2/layout/IconVerticalSolidList"/>
    <dgm:cxn modelId="{F6D3914E-88FE-4BAB-937A-81071DD2CB0E}" type="presParOf" srcId="{1BD3734F-AF2A-4560-B108-7E67A3648BEB}" destId="{7D512848-7C80-4833-A9D8-A0B168D3B482}"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632DAB2-0361-4495-B24E-99D40421582D}"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A3AC5EC4-68E1-4FF4-B015-56CD687FD9BF}">
      <dgm:prSet/>
      <dgm:spPr/>
      <dgm:t>
        <a:bodyPr/>
        <a:lstStyle/>
        <a:p>
          <a:r>
            <a:rPr lang="en-US"/>
            <a:t>The bond price is inversely related to the market discount rate. When the market discount rate increases, the bond price decreases (the inverse effect). </a:t>
          </a:r>
        </a:p>
      </dgm:t>
    </dgm:pt>
    <dgm:pt modelId="{65802CE2-A209-4AC4-9176-CB01F9438F54}" type="parTrans" cxnId="{C6575630-CEBE-4D0A-9FBA-D202383DA55A}">
      <dgm:prSet/>
      <dgm:spPr/>
      <dgm:t>
        <a:bodyPr/>
        <a:lstStyle/>
        <a:p>
          <a:endParaRPr lang="en-US"/>
        </a:p>
      </dgm:t>
    </dgm:pt>
    <dgm:pt modelId="{B2838BA9-0605-4D56-8957-996B86708866}" type="sibTrans" cxnId="{C6575630-CEBE-4D0A-9FBA-D202383DA55A}">
      <dgm:prSet/>
      <dgm:spPr/>
      <dgm:t>
        <a:bodyPr/>
        <a:lstStyle/>
        <a:p>
          <a:endParaRPr lang="en-US"/>
        </a:p>
      </dgm:t>
    </dgm:pt>
    <dgm:pt modelId="{26124653-C118-401A-8B52-345045F2BDE0}">
      <dgm:prSet/>
      <dgm:spPr/>
      <dgm:t>
        <a:bodyPr/>
        <a:lstStyle/>
        <a:p>
          <a:r>
            <a:rPr lang="en-US"/>
            <a:t>For the same coupon rate and time-to-maturity, the percentage price change is greater (in absolute value, meaning without regard to the sign of the change) when the market discount rate goes down than when it goes up (the convexity effect). </a:t>
          </a:r>
        </a:p>
      </dgm:t>
    </dgm:pt>
    <dgm:pt modelId="{1CE04531-7A24-4F7D-A118-37F30D3803E3}" type="parTrans" cxnId="{90A0746C-3D4A-49D7-ABF3-C70CD5539CEB}">
      <dgm:prSet/>
      <dgm:spPr/>
      <dgm:t>
        <a:bodyPr/>
        <a:lstStyle/>
        <a:p>
          <a:endParaRPr lang="en-US"/>
        </a:p>
      </dgm:t>
    </dgm:pt>
    <dgm:pt modelId="{520DA7F7-7112-431A-B8C8-299932A42835}" type="sibTrans" cxnId="{90A0746C-3D4A-49D7-ABF3-C70CD5539CEB}">
      <dgm:prSet/>
      <dgm:spPr/>
      <dgm:t>
        <a:bodyPr/>
        <a:lstStyle/>
        <a:p>
          <a:endParaRPr lang="en-US"/>
        </a:p>
      </dgm:t>
    </dgm:pt>
    <dgm:pt modelId="{6289A35A-61B9-4BA9-8680-05E3F81C34C3}">
      <dgm:prSet/>
      <dgm:spPr/>
      <dgm:t>
        <a:bodyPr/>
        <a:lstStyle/>
        <a:p>
          <a:r>
            <a:rPr lang="en-US"/>
            <a:t>For the same time-to-maturity, a lower-coupon bond has a greater percent- age price change than a higher-coupon bond when their market discount rates change by the same amount (the coupon effect). </a:t>
          </a:r>
        </a:p>
      </dgm:t>
    </dgm:pt>
    <dgm:pt modelId="{AA9D1D10-0F3B-45CE-B5F8-8838E6A45146}" type="parTrans" cxnId="{F0A19C5D-4B94-4AD6-88A7-9768A29E70FD}">
      <dgm:prSet/>
      <dgm:spPr/>
      <dgm:t>
        <a:bodyPr/>
        <a:lstStyle/>
        <a:p>
          <a:endParaRPr lang="en-US"/>
        </a:p>
      </dgm:t>
    </dgm:pt>
    <dgm:pt modelId="{70AD0829-A309-4BE2-B95E-A37B917CCC21}" type="sibTrans" cxnId="{F0A19C5D-4B94-4AD6-88A7-9768A29E70FD}">
      <dgm:prSet/>
      <dgm:spPr/>
      <dgm:t>
        <a:bodyPr/>
        <a:lstStyle/>
        <a:p>
          <a:endParaRPr lang="en-US"/>
        </a:p>
      </dgm:t>
    </dgm:pt>
    <dgm:pt modelId="{2C0599EA-008B-4633-BD94-F6CB13F9D1D5}">
      <dgm:prSet/>
      <dgm:spPr/>
      <dgm:t>
        <a:bodyPr/>
        <a:lstStyle/>
        <a:p>
          <a:r>
            <a:rPr lang="en-US"/>
            <a:t>Generally, for the same coupon rate, a longer-term bond has a greater per- centage price change than a shorter-term bond when their market discount rates change by the same amount (the maturity effect). </a:t>
          </a:r>
        </a:p>
      </dgm:t>
    </dgm:pt>
    <dgm:pt modelId="{D5F6ECFD-46CA-49C0-BC3C-878C08A27945}" type="parTrans" cxnId="{3ECC7159-E737-4724-82AD-BF8E5C767D43}">
      <dgm:prSet/>
      <dgm:spPr/>
      <dgm:t>
        <a:bodyPr/>
        <a:lstStyle/>
        <a:p>
          <a:endParaRPr lang="en-US"/>
        </a:p>
      </dgm:t>
    </dgm:pt>
    <dgm:pt modelId="{C7D5A5CC-A02C-4596-9897-753743D01D62}" type="sibTrans" cxnId="{3ECC7159-E737-4724-82AD-BF8E5C767D43}">
      <dgm:prSet/>
      <dgm:spPr/>
      <dgm:t>
        <a:bodyPr/>
        <a:lstStyle/>
        <a:p>
          <a:endParaRPr lang="en-US"/>
        </a:p>
      </dgm:t>
    </dgm:pt>
    <dgm:pt modelId="{608C0204-CE3D-964E-9153-2EC812A64153}" type="pres">
      <dgm:prSet presAssocID="{3632DAB2-0361-4495-B24E-99D40421582D}" presName="linear" presStyleCnt="0">
        <dgm:presLayoutVars>
          <dgm:animLvl val="lvl"/>
          <dgm:resizeHandles val="exact"/>
        </dgm:presLayoutVars>
      </dgm:prSet>
      <dgm:spPr/>
    </dgm:pt>
    <dgm:pt modelId="{4AF683CF-BEAD-1E4C-B585-D83490779EE9}" type="pres">
      <dgm:prSet presAssocID="{A3AC5EC4-68E1-4FF4-B015-56CD687FD9BF}" presName="parentText" presStyleLbl="node1" presStyleIdx="0" presStyleCnt="4">
        <dgm:presLayoutVars>
          <dgm:chMax val="0"/>
          <dgm:bulletEnabled val="1"/>
        </dgm:presLayoutVars>
      </dgm:prSet>
      <dgm:spPr/>
    </dgm:pt>
    <dgm:pt modelId="{44D4B3BA-A8C1-FB45-9F87-46612DD7A75C}" type="pres">
      <dgm:prSet presAssocID="{B2838BA9-0605-4D56-8957-996B86708866}" presName="spacer" presStyleCnt="0"/>
      <dgm:spPr/>
    </dgm:pt>
    <dgm:pt modelId="{3202D49E-9A16-CC44-8934-A1AFCAE574CF}" type="pres">
      <dgm:prSet presAssocID="{26124653-C118-401A-8B52-345045F2BDE0}" presName="parentText" presStyleLbl="node1" presStyleIdx="1" presStyleCnt="4">
        <dgm:presLayoutVars>
          <dgm:chMax val="0"/>
          <dgm:bulletEnabled val="1"/>
        </dgm:presLayoutVars>
      </dgm:prSet>
      <dgm:spPr/>
    </dgm:pt>
    <dgm:pt modelId="{3D38D445-6A02-9E44-BCBF-5BA5DB57F48E}" type="pres">
      <dgm:prSet presAssocID="{520DA7F7-7112-431A-B8C8-299932A42835}" presName="spacer" presStyleCnt="0"/>
      <dgm:spPr/>
    </dgm:pt>
    <dgm:pt modelId="{A1A4BDAA-D65D-3049-8003-0402797A7BDF}" type="pres">
      <dgm:prSet presAssocID="{6289A35A-61B9-4BA9-8680-05E3F81C34C3}" presName="parentText" presStyleLbl="node1" presStyleIdx="2" presStyleCnt="4">
        <dgm:presLayoutVars>
          <dgm:chMax val="0"/>
          <dgm:bulletEnabled val="1"/>
        </dgm:presLayoutVars>
      </dgm:prSet>
      <dgm:spPr/>
    </dgm:pt>
    <dgm:pt modelId="{896CC89E-9536-BE40-9E48-0A7B823CEDF3}" type="pres">
      <dgm:prSet presAssocID="{70AD0829-A309-4BE2-B95E-A37B917CCC21}" presName="spacer" presStyleCnt="0"/>
      <dgm:spPr/>
    </dgm:pt>
    <dgm:pt modelId="{05E3E82F-B268-864D-A1C8-88B4ABA6FDA9}" type="pres">
      <dgm:prSet presAssocID="{2C0599EA-008B-4633-BD94-F6CB13F9D1D5}" presName="parentText" presStyleLbl="node1" presStyleIdx="3" presStyleCnt="4">
        <dgm:presLayoutVars>
          <dgm:chMax val="0"/>
          <dgm:bulletEnabled val="1"/>
        </dgm:presLayoutVars>
      </dgm:prSet>
      <dgm:spPr/>
    </dgm:pt>
  </dgm:ptLst>
  <dgm:cxnLst>
    <dgm:cxn modelId="{957B940F-35C7-8B4F-A820-022A17BAB05D}" type="presOf" srcId="{6289A35A-61B9-4BA9-8680-05E3F81C34C3}" destId="{A1A4BDAA-D65D-3049-8003-0402797A7BDF}" srcOrd="0" destOrd="0" presId="urn:microsoft.com/office/officeart/2005/8/layout/vList2"/>
    <dgm:cxn modelId="{C6575630-CEBE-4D0A-9FBA-D202383DA55A}" srcId="{3632DAB2-0361-4495-B24E-99D40421582D}" destId="{A3AC5EC4-68E1-4FF4-B015-56CD687FD9BF}" srcOrd="0" destOrd="0" parTransId="{65802CE2-A209-4AC4-9176-CB01F9438F54}" sibTransId="{B2838BA9-0605-4D56-8957-996B86708866}"/>
    <dgm:cxn modelId="{F0A19C5D-4B94-4AD6-88A7-9768A29E70FD}" srcId="{3632DAB2-0361-4495-B24E-99D40421582D}" destId="{6289A35A-61B9-4BA9-8680-05E3F81C34C3}" srcOrd="2" destOrd="0" parTransId="{AA9D1D10-0F3B-45CE-B5F8-8838E6A45146}" sibTransId="{70AD0829-A309-4BE2-B95E-A37B917CCC21}"/>
    <dgm:cxn modelId="{90A0746C-3D4A-49D7-ABF3-C70CD5539CEB}" srcId="{3632DAB2-0361-4495-B24E-99D40421582D}" destId="{26124653-C118-401A-8B52-345045F2BDE0}" srcOrd="1" destOrd="0" parTransId="{1CE04531-7A24-4F7D-A118-37F30D3803E3}" sibTransId="{520DA7F7-7112-431A-B8C8-299932A42835}"/>
    <dgm:cxn modelId="{3ECC7159-E737-4724-82AD-BF8E5C767D43}" srcId="{3632DAB2-0361-4495-B24E-99D40421582D}" destId="{2C0599EA-008B-4633-BD94-F6CB13F9D1D5}" srcOrd="3" destOrd="0" parTransId="{D5F6ECFD-46CA-49C0-BC3C-878C08A27945}" sibTransId="{C7D5A5CC-A02C-4596-9897-753743D01D62}"/>
    <dgm:cxn modelId="{4DCA5E8C-F09E-9D43-A81F-8A0D7DF4D743}" type="presOf" srcId="{3632DAB2-0361-4495-B24E-99D40421582D}" destId="{608C0204-CE3D-964E-9153-2EC812A64153}" srcOrd="0" destOrd="0" presId="urn:microsoft.com/office/officeart/2005/8/layout/vList2"/>
    <dgm:cxn modelId="{132EFE8E-418C-7544-B0D4-678C073AB86F}" type="presOf" srcId="{2C0599EA-008B-4633-BD94-F6CB13F9D1D5}" destId="{05E3E82F-B268-864D-A1C8-88B4ABA6FDA9}" srcOrd="0" destOrd="0" presId="urn:microsoft.com/office/officeart/2005/8/layout/vList2"/>
    <dgm:cxn modelId="{CED33ABA-E781-6C40-BD72-84AFDBFB704A}" type="presOf" srcId="{26124653-C118-401A-8B52-345045F2BDE0}" destId="{3202D49E-9A16-CC44-8934-A1AFCAE574CF}" srcOrd="0" destOrd="0" presId="urn:microsoft.com/office/officeart/2005/8/layout/vList2"/>
    <dgm:cxn modelId="{E40E8DFB-25C4-BA4E-9619-DB2FFEF130E8}" type="presOf" srcId="{A3AC5EC4-68E1-4FF4-B015-56CD687FD9BF}" destId="{4AF683CF-BEAD-1E4C-B585-D83490779EE9}" srcOrd="0" destOrd="0" presId="urn:microsoft.com/office/officeart/2005/8/layout/vList2"/>
    <dgm:cxn modelId="{CD77BFEF-3B12-DE4D-8127-83A51F3DE20F}" type="presParOf" srcId="{608C0204-CE3D-964E-9153-2EC812A64153}" destId="{4AF683CF-BEAD-1E4C-B585-D83490779EE9}" srcOrd="0" destOrd="0" presId="urn:microsoft.com/office/officeart/2005/8/layout/vList2"/>
    <dgm:cxn modelId="{1B552A68-02CC-5D45-BC2A-D74C6AC2B072}" type="presParOf" srcId="{608C0204-CE3D-964E-9153-2EC812A64153}" destId="{44D4B3BA-A8C1-FB45-9F87-46612DD7A75C}" srcOrd="1" destOrd="0" presId="urn:microsoft.com/office/officeart/2005/8/layout/vList2"/>
    <dgm:cxn modelId="{74F150F9-41D5-2E4D-BB32-3DB512877144}" type="presParOf" srcId="{608C0204-CE3D-964E-9153-2EC812A64153}" destId="{3202D49E-9A16-CC44-8934-A1AFCAE574CF}" srcOrd="2" destOrd="0" presId="urn:microsoft.com/office/officeart/2005/8/layout/vList2"/>
    <dgm:cxn modelId="{A69E9A66-DFEA-5B44-B690-7807E097B3CF}" type="presParOf" srcId="{608C0204-CE3D-964E-9153-2EC812A64153}" destId="{3D38D445-6A02-9E44-BCBF-5BA5DB57F48E}" srcOrd="3" destOrd="0" presId="urn:microsoft.com/office/officeart/2005/8/layout/vList2"/>
    <dgm:cxn modelId="{930086CB-2FB8-2043-B049-0587BCD38A47}" type="presParOf" srcId="{608C0204-CE3D-964E-9153-2EC812A64153}" destId="{A1A4BDAA-D65D-3049-8003-0402797A7BDF}" srcOrd="4" destOrd="0" presId="urn:microsoft.com/office/officeart/2005/8/layout/vList2"/>
    <dgm:cxn modelId="{06F598D3-C056-4343-8792-183D3CE319EF}" type="presParOf" srcId="{608C0204-CE3D-964E-9153-2EC812A64153}" destId="{896CC89E-9536-BE40-9E48-0A7B823CEDF3}" srcOrd="5" destOrd="0" presId="urn:microsoft.com/office/officeart/2005/8/layout/vList2"/>
    <dgm:cxn modelId="{88F5AB54-ED38-D54F-823C-9DDB79EA157E}" type="presParOf" srcId="{608C0204-CE3D-964E-9153-2EC812A64153}" destId="{05E3E82F-B268-864D-A1C8-88B4ABA6FDA9}"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EC5F2D-028A-459C-838C-DDD456F621E0}">
      <dsp:nvSpPr>
        <dsp:cNvPr id="0" name=""/>
        <dsp:cNvSpPr/>
      </dsp:nvSpPr>
      <dsp:spPr>
        <a:xfrm>
          <a:off x="0" y="1301"/>
          <a:ext cx="9720262" cy="55449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3EDD7C3-3ADC-4CDA-BEC1-EB09B94697D2}">
      <dsp:nvSpPr>
        <dsp:cNvPr id="0" name=""/>
        <dsp:cNvSpPr/>
      </dsp:nvSpPr>
      <dsp:spPr>
        <a:xfrm>
          <a:off x="167736" y="126063"/>
          <a:ext cx="304974" cy="30497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88709E5-3665-4121-96AE-CDA8783C0803}">
      <dsp:nvSpPr>
        <dsp:cNvPr id="0" name=""/>
        <dsp:cNvSpPr/>
      </dsp:nvSpPr>
      <dsp:spPr>
        <a:xfrm>
          <a:off x="640447" y="1301"/>
          <a:ext cx="9079814" cy="5544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8685" tIns="58685" rIns="58685" bIns="58685" numCol="1" spcCol="1270" anchor="ctr" anchorCtr="0">
          <a:noAutofit/>
        </a:bodyPr>
        <a:lstStyle/>
        <a:p>
          <a:pPr marL="0" lvl="0" indent="0" algn="l" defTabSz="844550">
            <a:lnSpc>
              <a:spcPct val="90000"/>
            </a:lnSpc>
            <a:spcBef>
              <a:spcPct val="0"/>
            </a:spcBef>
            <a:spcAft>
              <a:spcPct val="35000"/>
            </a:spcAft>
            <a:buNone/>
          </a:pPr>
          <a:r>
            <a:rPr lang="en-US" sz="1900" kern="1200" dirty="0">
              <a:solidFill>
                <a:srgbClr val="FF0000"/>
              </a:solidFill>
            </a:rPr>
            <a:t>Moudle1 Fixed-Income Securities : Defining Elements</a:t>
          </a:r>
        </a:p>
      </dsp:txBody>
      <dsp:txXfrm>
        <a:off x="640447" y="1301"/>
        <a:ext cx="9079814" cy="554499"/>
      </dsp:txXfrm>
    </dsp:sp>
    <dsp:sp modelId="{E2F9343B-9194-4ED5-9108-12CA03BE397A}">
      <dsp:nvSpPr>
        <dsp:cNvPr id="0" name=""/>
        <dsp:cNvSpPr/>
      </dsp:nvSpPr>
      <dsp:spPr>
        <a:xfrm>
          <a:off x="0" y="694425"/>
          <a:ext cx="9720262" cy="55449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731F683-B4ED-42EC-AB94-E885702A0433}">
      <dsp:nvSpPr>
        <dsp:cNvPr id="0" name=""/>
        <dsp:cNvSpPr/>
      </dsp:nvSpPr>
      <dsp:spPr>
        <a:xfrm>
          <a:off x="167736" y="819188"/>
          <a:ext cx="304974" cy="30497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5642B59-79D5-4AD7-B291-78B837352C0E}">
      <dsp:nvSpPr>
        <dsp:cNvPr id="0" name=""/>
        <dsp:cNvSpPr/>
      </dsp:nvSpPr>
      <dsp:spPr>
        <a:xfrm>
          <a:off x="640447" y="694425"/>
          <a:ext cx="9079814" cy="5544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8685" tIns="58685" rIns="58685" bIns="58685" numCol="1" spcCol="1270" anchor="ctr" anchorCtr="0">
          <a:noAutofit/>
        </a:bodyPr>
        <a:lstStyle/>
        <a:p>
          <a:pPr marL="0" lvl="0" indent="0" algn="l" defTabSz="844550">
            <a:lnSpc>
              <a:spcPct val="90000"/>
            </a:lnSpc>
            <a:spcBef>
              <a:spcPct val="0"/>
            </a:spcBef>
            <a:spcAft>
              <a:spcPct val="35000"/>
            </a:spcAft>
            <a:buNone/>
          </a:pPr>
          <a:r>
            <a:rPr lang="en-US" sz="1900" kern="1200"/>
            <a:t>Moudle2 Fixed-Income Markets : Issuance, Trading, and Funding</a:t>
          </a:r>
        </a:p>
      </dsp:txBody>
      <dsp:txXfrm>
        <a:off x="640447" y="694425"/>
        <a:ext cx="9079814" cy="554499"/>
      </dsp:txXfrm>
    </dsp:sp>
    <dsp:sp modelId="{4539A30B-BD30-4576-839C-600EE561FFF6}">
      <dsp:nvSpPr>
        <dsp:cNvPr id="0" name=""/>
        <dsp:cNvSpPr/>
      </dsp:nvSpPr>
      <dsp:spPr>
        <a:xfrm>
          <a:off x="0" y="1387550"/>
          <a:ext cx="9720262" cy="55449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A94339E-33F1-4971-B8E5-E13A0CC5862C}">
      <dsp:nvSpPr>
        <dsp:cNvPr id="0" name=""/>
        <dsp:cNvSpPr/>
      </dsp:nvSpPr>
      <dsp:spPr>
        <a:xfrm>
          <a:off x="167736" y="1512312"/>
          <a:ext cx="304974" cy="30497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1BC8293-9433-49A9-97D0-C60668C4B9EF}">
      <dsp:nvSpPr>
        <dsp:cNvPr id="0" name=""/>
        <dsp:cNvSpPr/>
      </dsp:nvSpPr>
      <dsp:spPr>
        <a:xfrm>
          <a:off x="640447" y="1387550"/>
          <a:ext cx="9079814" cy="5544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8685" tIns="58685" rIns="58685" bIns="58685" numCol="1" spcCol="1270" anchor="ctr" anchorCtr="0">
          <a:noAutofit/>
        </a:bodyPr>
        <a:lstStyle/>
        <a:p>
          <a:pPr marL="0" lvl="0" indent="0" algn="l" defTabSz="844550">
            <a:lnSpc>
              <a:spcPct val="90000"/>
            </a:lnSpc>
            <a:spcBef>
              <a:spcPct val="0"/>
            </a:spcBef>
            <a:spcAft>
              <a:spcPct val="35000"/>
            </a:spcAft>
            <a:buNone/>
          </a:pPr>
          <a:r>
            <a:rPr lang="en-US" sz="1900" kern="1200"/>
            <a:t>Moudle3 Introduction to Fixed-Income Valuation</a:t>
          </a:r>
        </a:p>
      </dsp:txBody>
      <dsp:txXfrm>
        <a:off x="640447" y="1387550"/>
        <a:ext cx="9079814" cy="554499"/>
      </dsp:txXfrm>
    </dsp:sp>
    <dsp:sp modelId="{F86FF93E-356E-491A-A772-725657F7A28A}">
      <dsp:nvSpPr>
        <dsp:cNvPr id="0" name=""/>
        <dsp:cNvSpPr/>
      </dsp:nvSpPr>
      <dsp:spPr>
        <a:xfrm>
          <a:off x="0" y="2080674"/>
          <a:ext cx="9720262" cy="55449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3B8CEA7-A95B-4CF7-8D66-91962C065327}">
      <dsp:nvSpPr>
        <dsp:cNvPr id="0" name=""/>
        <dsp:cNvSpPr/>
      </dsp:nvSpPr>
      <dsp:spPr>
        <a:xfrm>
          <a:off x="167736" y="2205437"/>
          <a:ext cx="304974" cy="30497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2521213-F4F2-4890-AFB1-05C76A8D3FCB}">
      <dsp:nvSpPr>
        <dsp:cNvPr id="0" name=""/>
        <dsp:cNvSpPr/>
      </dsp:nvSpPr>
      <dsp:spPr>
        <a:xfrm>
          <a:off x="640447" y="2080674"/>
          <a:ext cx="9079814" cy="5544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8685" tIns="58685" rIns="58685" bIns="58685" numCol="1" spcCol="1270" anchor="ctr" anchorCtr="0">
          <a:noAutofit/>
        </a:bodyPr>
        <a:lstStyle/>
        <a:p>
          <a:pPr marL="0" lvl="0" indent="0" algn="l" defTabSz="844550">
            <a:lnSpc>
              <a:spcPct val="90000"/>
            </a:lnSpc>
            <a:spcBef>
              <a:spcPct val="0"/>
            </a:spcBef>
            <a:spcAft>
              <a:spcPct val="35000"/>
            </a:spcAft>
            <a:buNone/>
          </a:pPr>
          <a:r>
            <a:rPr lang="en-US" sz="1900" kern="1200"/>
            <a:t>Moudle4 Introduction to Asset-Backed Securities</a:t>
          </a:r>
        </a:p>
      </dsp:txBody>
      <dsp:txXfrm>
        <a:off x="640447" y="2080674"/>
        <a:ext cx="9079814" cy="554499"/>
      </dsp:txXfrm>
    </dsp:sp>
    <dsp:sp modelId="{08FE9A4C-A673-4795-B974-ADBEAE4CCD02}">
      <dsp:nvSpPr>
        <dsp:cNvPr id="0" name=""/>
        <dsp:cNvSpPr/>
      </dsp:nvSpPr>
      <dsp:spPr>
        <a:xfrm>
          <a:off x="0" y="2773799"/>
          <a:ext cx="9720262" cy="55449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D14CE0A-AF2C-4D06-9852-6A5CFDE252C2}">
      <dsp:nvSpPr>
        <dsp:cNvPr id="0" name=""/>
        <dsp:cNvSpPr/>
      </dsp:nvSpPr>
      <dsp:spPr>
        <a:xfrm>
          <a:off x="167736" y="2898561"/>
          <a:ext cx="304974" cy="304974"/>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9B7FB8C-767D-4FE2-8B14-3C93DB99B10C}">
      <dsp:nvSpPr>
        <dsp:cNvPr id="0" name=""/>
        <dsp:cNvSpPr/>
      </dsp:nvSpPr>
      <dsp:spPr>
        <a:xfrm>
          <a:off x="640447" y="2773799"/>
          <a:ext cx="9079814" cy="5544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8685" tIns="58685" rIns="58685" bIns="58685" numCol="1" spcCol="1270" anchor="ctr" anchorCtr="0">
          <a:noAutofit/>
        </a:bodyPr>
        <a:lstStyle/>
        <a:p>
          <a:pPr marL="0" lvl="0" indent="0" algn="l" defTabSz="844550">
            <a:lnSpc>
              <a:spcPct val="90000"/>
            </a:lnSpc>
            <a:spcBef>
              <a:spcPct val="0"/>
            </a:spcBef>
            <a:spcAft>
              <a:spcPct val="35000"/>
            </a:spcAft>
            <a:buNone/>
          </a:pPr>
          <a:r>
            <a:rPr lang="en-US" sz="1900" kern="1200"/>
            <a:t>Moudle5 Understanding Fixed-Income Risk and Return</a:t>
          </a:r>
        </a:p>
      </dsp:txBody>
      <dsp:txXfrm>
        <a:off x="640447" y="2773799"/>
        <a:ext cx="9079814" cy="554499"/>
      </dsp:txXfrm>
    </dsp:sp>
    <dsp:sp modelId="{5EDDC7B2-FFC0-49AB-9983-E86F3F3A1C0F}">
      <dsp:nvSpPr>
        <dsp:cNvPr id="0" name=""/>
        <dsp:cNvSpPr/>
      </dsp:nvSpPr>
      <dsp:spPr>
        <a:xfrm>
          <a:off x="0" y="3466924"/>
          <a:ext cx="9720262" cy="55449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AEE7F50-91FB-44E0-B029-3983C6E732A7}">
      <dsp:nvSpPr>
        <dsp:cNvPr id="0" name=""/>
        <dsp:cNvSpPr/>
      </dsp:nvSpPr>
      <dsp:spPr>
        <a:xfrm>
          <a:off x="167736" y="3591686"/>
          <a:ext cx="304974" cy="304974"/>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D512848-7C80-4833-A9D8-A0B168D3B482}">
      <dsp:nvSpPr>
        <dsp:cNvPr id="0" name=""/>
        <dsp:cNvSpPr/>
      </dsp:nvSpPr>
      <dsp:spPr>
        <a:xfrm>
          <a:off x="640447" y="3466924"/>
          <a:ext cx="9079814" cy="5544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8685" tIns="58685" rIns="58685" bIns="58685" numCol="1" spcCol="1270" anchor="ctr" anchorCtr="0">
          <a:noAutofit/>
        </a:bodyPr>
        <a:lstStyle/>
        <a:p>
          <a:pPr marL="0" lvl="0" indent="0" algn="l" defTabSz="844550">
            <a:lnSpc>
              <a:spcPct val="90000"/>
            </a:lnSpc>
            <a:spcBef>
              <a:spcPct val="0"/>
            </a:spcBef>
            <a:spcAft>
              <a:spcPct val="35000"/>
            </a:spcAft>
            <a:buNone/>
          </a:pPr>
          <a:r>
            <a:rPr lang="en-US" sz="1900" kern="1200"/>
            <a:t>Moudle6 Fundamentals of Credit Analysis</a:t>
          </a:r>
        </a:p>
      </dsp:txBody>
      <dsp:txXfrm>
        <a:off x="640447" y="3466924"/>
        <a:ext cx="9079814" cy="55449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138728D-D5F6-AB4A-9EC0-B7EF4191F203}">
      <dsp:nvSpPr>
        <dsp:cNvPr id="0" name=""/>
        <dsp:cNvSpPr/>
      </dsp:nvSpPr>
      <dsp:spPr>
        <a:xfrm>
          <a:off x="0" y="17257"/>
          <a:ext cx="8018271" cy="503685"/>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1. The call protection period is:</a:t>
          </a:r>
        </a:p>
      </dsp:txBody>
      <dsp:txXfrm>
        <a:off x="24588" y="41845"/>
        <a:ext cx="7969095" cy="454509"/>
      </dsp:txXfrm>
    </dsp:sp>
    <dsp:sp modelId="{6E81FE26-0174-494F-A8AC-03518D01DF5A}">
      <dsp:nvSpPr>
        <dsp:cNvPr id="0" name=""/>
        <dsp:cNvSpPr/>
      </dsp:nvSpPr>
      <dsp:spPr>
        <a:xfrm>
          <a:off x="0" y="520942"/>
          <a:ext cx="8018271" cy="825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4580" tIns="26670" rIns="149352" bIns="26670" numCol="1" spcCol="1270" anchor="t" anchorCtr="0">
          <a:noAutofit/>
        </a:bodyPr>
        <a:lstStyle/>
        <a:p>
          <a:pPr marL="171450" lvl="1" indent="-171450" algn="l" defTabSz="711200">
            <a:lnSpc>
              <a:spcPct val="90000"/>
            </a:lnSpc>
            <a:spcBef>
              <a:spcPct val="0"/>
            </a:spcBef>
            <a:spcAft>
              <a:spcPct val="20000"/>
            </a:spcAft>
            <a:buChar char="•"/>
          </a:pPr>
          <a:r>
            <a:rPr lang="en-US" sz="1600" b="1" kern="1200"/>
            <a:t>10 years.</a:t>
          </a:r>
          <a:endParaRPr lang="en-US" sz="1600" kern="1200"/>
        </a:p>
        <a:p>
          <a:pPr marL="171450" lvl="1" indent="-171450" algn="l" defTabSz="711200">
            <a:lnSpc>
              <a:spcPct val="90000"/>
            </a:lnSpc>
            <a:spcBef>
              <a:spcPct val="0"/>
            </a:spcBef>
            <a:spcAft>
              <a:spcPct val="20000"/>
            </a:spcAft>
            <a:buChar char="•"/>
          </a:pPr>
          <a:r>
            <a:rPr lang="en-US" sz="1600" b="1" kern="1200"/>
            <a:t>11 years.</a:t>
          </a:r>
          <a:endParaRPr lang="en-US" sz="1600" kern="1200"/>
        </a:p>
        <a:p>
          <a:pPr marL="171450" lvl="1" indent="-171450" algn="l" defTabSz="711200">
            <a:lnSpc>
              <a:spcPct val="90000"/>
            </a:lnSpc>
            <a:spcBef>
              <a:spcPct val="0"/>
            </a:spcBef>
            <a:spcAft>
              <a:spcPct val="20000"/>
            </a:spcAft>
            <a:buChar char="•"/>
          </a:pPr>
          <a:r>
            <a:rPr lang="en-US" sz="1600" b="1" kern="1200"/>
            <a:t>20 years.</a:t>
          </a:r>
          <a:endParaRPr lang="en-US" sz="1600" kern="1200"/>
        </a:p>
      </dsp:txBody>
      <dsp:txXfrm>
        <a:off x="0" y="520942"/>
        <a:ext cx="8018271" cy="825930"/>
      </dsp:txXfrm>
    </dsp:sp>
    <dsp:sp modelId="{5077C554-23B0-B14D-871F-99A3D7E86E41}">
      <dsp:nvSpPr>
        <dsp:cNvPr id="0" name=""/>
        <dsp:cNvSpPr/>
      </dsp:nvSpPr>
      <dsp:spPr>
        <a:xfrm>
          <a:off x="0" y="1346872"/>
          <a:ext cx="8018271" cy="503685"/>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2. The call premium (per $1,000 in par value) in 2033 is closest to:</a:t>
          </a:r>
        </a:p>
      </dsp:txBody>
      <dsp:txXfrm>
        <a:off x="24588" y="1371460"/>
        <a:ext cx="7969095" cy="454509"/>
      </dsp:txXfrm>
    </dsp:sp>
    <dsp:sp modelId="{BC7A51D8-329D-4148-A3CC-5E08CD64BDFD}">
      <dsp:nvSpPr>
        <dsp:cNvPr id="0" name=""/>
        <dsp:cNvSpPr/>
      </dsp:nvSpPr>
      <dsp:spPr>
        <a:xfrm>
          <a:off x="0" y="1850557"/>
          <a:ext cx="8018271" cy="825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4580" tIns="26670" rIns="149352" bIns="26670" numCol="1" spcCol="1270" anchor="t" anchorCtr="0">
          <a:noAutofit/>
        </a:bodyPr>
        <a:lstStyle/>
        <a:p>
          <a:pPr marL="171450" lvl="1" indent="-171450" algn="l" defTabSz="711200">
            <a:lnSpc>
              <a:spcPct val="90000"/>
            </a:lnSpc>
            <a:spcBef>
              <a:spcPct val="0"/>
            </a:spcBef>
            <a:spcAft>
              <a:spcPct val="20000"/>
            </a:spcAft>
            <a:buChar char="•"/>
          </a:pPr>
          <a:r>
            <a:rPr lang="en-US" sz="1600" b="1" kern="1200"/>
            <a:t>$2.32.</a:t>
          </a:r>
          <a:endParaRPr lang="en-US" sz="1600" kern="1200"/>
        </a:p>
        <a:p>
          <a:pPr marL="171450" lvl="1" indent="-171450" algn="l" defTabSz="711200">
            <a:lnSpc>
              <a:spcPct val="90000"/>
            </a:lnSpc>
            <a:spcBef>
              <a:spcPct val="0"/>
            </a:spcBef>
            <a:spcAft>
              <a:spcPct val="20000"/>
            </a:spcAft>
            <a:buChar char="•"/>
          </a:pPr>
          <a:r>
            <a:rPr lang="en-US" sz="1600" b="1" kern="1200"/>
            <a:t>$23.22.</a:t>
          </a:r>
          <a:endParaRPr lang="en-US" sz="1600" kern="1200"/>
        </a:p>
        <a:p>
          <a:pPr marL="171450" lvl="1" indent="-171450" algn="l" defTabSz="711200">
            <a:lnSpc>
              <a:spcPct val="90000"/>
            </a:lnSpc>
            <a:spcBef>
              <a:spcPct val="0"/>
            </a:spcBef>
            <a:spcAft>
              <a:spcPct val="20000"/>
            </a:spcAft>
            <a:buChar char="•"/>
          </a:pPr>
          <a:r>
            <a:rPr lang="en-US" sz="1600" b="1" kern="1200"/>
            <a:t>$45.14.</a:t>
          </a:r>
          <a:endParaRPr lang="en-US" sz="1600" kern="1200"/>
        </a:p>
      </dsp:txBody>
      <dsp:txXfrm>
        <a:off x="0" y="1850557"/>
        <a:ext cx="8018271" cy="825930"/>
      </dsp:txXfrm>
    </dsp:sp>
    <dsp:sp modelId="{BFAB45D7-86FF-2F4A-8BCB-FF9A2B3B2860}">
      <dsp:nvSpPr>
        <dsp:cNvPr id="0" name=""/>
        <dsp:cNvSpPr/>
      </dsp:nvSpPr>
      <dsp:spPr>
        <a:xfrm>
          <a:off x="0" y="2676487"/>
          <a:ext cx="8018271" cy="503685"/>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3. The call provision is </a:t>
          </a:r>
          <a:r>
            <a:rPr lang="en-US" sz="2100" i="1" kern="1200"/>
            <a:t>most likely</a:t>
          </a:r>
          <a:r>
            <a:rPr lang="en-US" sz="2100" kern="1200"/>
            <a:t>:</a:t>
          </a:r>
        </a:p>
      </dsp:txBody>
      <dsp:txXfrm>
        <a:off x="24588" y="2701075"/>
        <a:ext cx="7969095" cy="454509"/>
      </dsp:txXfrm>
    </dsp:sp>
    <dsp:sp modelId="{4E2EE375-77E8-344D-8FE3-6D408976901F}">
      <dsp:nvSpPr>
        <dsp:cNvPr id="0" name=""/>
        <dsp:cNvSpPr/>
      </dsp:nvSpPr>
      <dsp:spPr>
        <a:xfrm>
          <a:off x="0" y="3180172"/>
          <a:ext cx="8018271" cy="825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4580" tIns="26670" rIns="149352" bIns="26670" numCol="1" spcCol="1270" anchor="t" anchorCtr="0">
          <a:noAutofit/>
        </a:bodyPr>
        <a:lstStyle/>
        <a:p>
          <a:pPr marL="171450" lvl="1" indent="-171450" algn="l" defTabSz="711200">
            <a:lnSpc>
              <a:spcPct val="90000"/>
            </a:lnSpc>
            <a:spcBef>
              <a:spcPct val="0"/>
            </a:spcBef>
            <a:spcAft>
              <a:spcPct val="20000"/>
            </a:spcAft>
            <a:buChar char="•"/>
          </a:pPr>
          <a:r>
            <a:rPr lang="en-US" sz="1600" b="1" kern="1200"/>
            <a:t>a Bermuda call.</a:t>
          </a:r>
          <a:endParaRPr lang="en-US" sz="1600" kern="1200"/>
        </a:p>
        <a:p>
          <a:pPr marL="171450" lvl="1" indent="-171450" algn="l" defTabSz="711200">
            <a:lnSpc>
              <a:spcPct val="90000"/>
            </a:lnSpc>
            <a:spcBef>
              <a:spcPct val="0"/>
            </a:spcBef>
            <a:spcAft>
              <a:spcPct val="20000"/>
            </a:spcAft>
            <a:buChar char="•"/>
          </a:pPr>
          <a:r>
            <a:rPr lang="en-US" sz="1600" b="1" kern="1200"/>
            <a:t>a European call.</a:t>
          </a:r>
          <a:endParaRPr lang="en-US" sz="1600" kern="1200"/>
        </a:p>
        <a:p>
          <a:pPr marL="171450" lvl="1" indent="-171450" algn="l" defTabSz="711200">
            <a:lnSpc>
              <a:spcPct val="90000"/>
            </a:lnSpc>
            <a:spcBef>
              <a:spcPct val="0"/>
            </a:spcBef>
            <a:spcAft>
              <a:spcPct val="20000"/>
            </a:spcAft>
            <a:buChar char="•"/>
          </a:pPr>
          <a:r>
            <a:rPr lang="en-US" sz="1600" b="1" kern="1200"/>
            <a:t>an American call.</a:t>
          </a:r>
          <a:endParaRPr lang="en-US" sz="1600" kern="1200"/>
        </a:p>
      </dsp:txBody>
      <dsp:txXfrm>
        <a:off x="0" y="3180172"/>
        <a:ext cx="8018271" cy="82593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EC5F2D-028A-459C-838C-DDD456F621E0}">
      <dsp:nvSpPr>
        <dsp:cNvPr id="0" name=""/>
        <dsp:cNvSpPr/>
      </dsp:nvSpPr>
      <dsp:spPr>
        <a:xfrm>
          <a:off x="0" y="1301"/>
          <a:ext cx="9720262" cy="55449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3EDD7C3-3ADC-4CDA-BEC1-EB09B94697D2}">
      <dsp:nvSpPr>
        <dsp:cNvPr id="0" name=""/>
        <dsp:cNvSpPr/>
      </dsp:nvSpPr>
      <dsp:spPr>
        <a:xfrm>
          <a:off x="167736" y="126063"/>
          <a:ext cx="304974" cy="30497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88709E5-3665-4121-96AE-CDA8783C0803}">
      <dsp:nvSpPr>
        <dsp:cNvPr id="0" name=""/>
        <dsp:cNvSpPr/>
      </dsp:nvSpPr>
      <dsp:spPr>
        <a:xfrm>
          <a:off x="640447" y="1301"/>
          <a:ext cx="9079814" cy="5544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8685" tIns="58685" rIns="58685" bIns="58685" numCol="1" spcCol="1270" anchor="ctr" anchorCtr="0">
          <a:noAutofit/>
        </a:bodyPr>
        <a:lstStyle/>
        <a:p>
          <a:pPr marL="0" lvl="0" indent="0" algn="l" defTabSz="844550">
            <a:lnSpc>
              <a:spcPct val="90000"/>
            </a:lnSpc>
            <a:spcBef>
              <a:spcPct val="0"/>
            </a:spcBef>
            <a:spcAft>
              <a:spcPct val="35000"/>
            </a:spcAft>
            <a:buNone/>
          </a:pPr>
          <a:r>
            <a:rPr lang="en-US" sz="1900" kern="1200" dirty="0"/>
            <a:t>Moudle1 Fixed-Income Securities : Defining Elements</a:t>
          </a:r>
        </a:p>
      </dsp:txBody>
      <dsp:txXfrm>
        <a:off x="640447" y="1301"/>
        <a:ext cx="9079814" cy="554499"/>
      </dsp:txXfrm>
    </dsp:sp>
    <dsp:sp modelId="{E2F9343B-9194-4ED5-9108-12CA03BE397A}">
      <dsp:nvSpPr>
        <dsp:cNvPr id="0" name=""/>
        <dsp:cNvSpPr/>
      </dsp:nvSpPr>
      <dsp:spPr>
        <a:xfrm>
          <a:off x="0" y="694425"/>
          <a:ext cx="9720262" cy="55449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731F683-B4ED-42EC-AB94-E885702A0433}">
      <dsp:nvSpPr>
        <dsp:cNvPr id="0" name=""/>
        <dsp:cNvSpPr/>
      </dsp:nvSpPr>
      <dsp:spPr>
        <a:xfrm>
          <a:off x="167736" y="819188"/>
          <a:ext cx="304974" cy="30497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5642B59-79D5-4AD7-B291-78B837352C0E}">
      <dsp:nvSpPr>
        <dsp:cNvPr id="0" name=""/>
        <dsp:cNvSpPr/>
      </dsp:nvSpPr>
      <dsp:spPr>
        <a:xfrm>
          <a:off x="640447" y="694425"/>
          <a:ext cx="9079814" cy="5544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8685" tIns="58685" rIns="58685" bIns="58685" numCol="1" spcCol="1270" anchor="ctr" anchorCtr="0">
          <a:noAutofit/>
        </a:bodyPr>
        <a:lstStyle/>
        <a:p>
          <a:pPr marL="0" lvl="0" indent="0" algn="l" defTabSz="844550">
            <a:lnSpc>
              <a:spcPct val="90000"/>
            </a:lnSpc>
            <a:spcBef>
              <a:spcPct val="0"/>
            </a:spcBef>
            <a:spcAft>
              <a:spcPct val="35000"/>
            </a:spcAft>
            <a:buNone/>
          </a:pPr>
          <a:r>
            <a:rPr lang="en-US" sz="1900" kern="1200" dirty="0">
              <a:solidFill>
                <a:srgbClr val="FF0000"/>
              </a:solidFill>
            </a:rPr>
            <a:t>Moudle2 Fixed-Income Markets : Issuance, Trading, and Funding</a:t>
          </a:r>
        </a:p>
      </dsp:txBody>
      <dsp:txXfrm>
        <a:off x="640447" y="694425"/>
        <a:ext cx="9079814" cy="554499"/>
      </dsp:txXfrm>
    </dsp:sp>
    <dsp:sp modelId="{4539A30B-BD30-4576-839C-600EE561FFF6}">
      <dsp:nvSpPr>
        <dsp:cNvPr id="0" name=""/>
        <dsp:cNvSpPr/>
      </dsp:nvSpPr>
      <dsp:spPr>
        <a:xfrm>
          <a:off x="0" y="1387550"/>
          <a:ext cx="9720262" cy="55449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A94339E-33F1-4971-B8E5-E13A0CC5862C}">
      <dsp:nvSpPr>
        <dsp:cNvPr id="0" name=""/>
        <dsp:cNvSpPr/>
      </dsp:nvSpPr>
      <dsp:spPr>
        <a:xfrm>
          <a:off x="167736" y="1512312"/>
          <a:ext cx="304974" cy="30497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1BC8293-9433-49A9-97D0-C60668C4B9EF}">
      <dsp:nvSpPr>
        <dsp:cNvPr id="0" name=""/>
        <dsp:cNvSpPr/>
      </dsp:nvSpPr>
      <dsp:spPr>
        <a:xfrm>
          <a:off x="640447" y="1387550"/>
          <a:ext cx="9079814" cy="5544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8685" tIns="58685" rIns="58685" bIns="58685" numCol="1" spcCol="1270" anchor="ctr" anchorCtr="0">
          <a:noAutofit/>
        </a:bodyPr>
        <a:lstStyle/>
        <a:p>
          <a:pPr marL="0" lvl="0" indent="0" algn="l" defTabSz="844550">
            <a:lnSpc>
              <a:spcPct val="90000"/>
            </a:lnSpc>
            <a:spcBef>
              <a:spcPct val="0"/>
            </a:spcBef>
            <a:spcAft>
              <a:spcPct val="35000"/>
            </a:spcAft>
            <a:buNone/>
          </a:pPr>
          <a:r>
            <a:rPr lang="en-US" sz="1900" kern="1200"/>
            <a:t>Moudle3 Introduction to Fixed-Income Valuation</a:t>
          </a:r>
        </a:p>
      </dsp:txBody>
      <dsp:txXfrm>
        <a:off x="640447" y="1387550"/>
        <a:ext cx="9079814" cy="554499"/>
      </dsp:txXfrm>
    </dsp:sp>
    <dsp:sp modelId="{F86FF93E-356E-491A-A772-725657F7A28A}">
      <dsp:nvSpPr>
        <dsp:cNvPr id="0" name=""/>
        <dsp:cNvSpPr/>
      </dsp:nvSpPr>
      <dsp:spPr>
        <a:xfrm>
          <a:off x="0" y="2080674"/>
          <a:ext cx="9720262" cy="55449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3B8CEA7-A95B-4CF7-8D66-91962C065327}">
      <dsp:nvSpPr>
        <dsp:cNvPr id="0" name=""/>
        <dsp:cNvSpPr/>
      </dsp:nvSpPr>
      <dsp:spPr>
        <a:xfrm>
          <a:off x="167736" y="2205437"/>
          <a:ext cx="304974" cy="30497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2521213-F4F2-4890-AFB1-05C76A8D3FCB}">
      <dsp:nvSpPr>
        <dsp:cNvPr id="0" name=""/>
        <dsp:cNvSpPr/>
      </dsp:nvSpPr>
      <dsp:spPr>
        <a:xfrm>
          <a:off x="640447" y="2080674"/>
          <a:ext cx="9079814" cy="5544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8685" tIns="58685" rIns="58685" bIns="58685" numCol="1" spcCol="1270" anchor="ctr" anchorCtr="0">
          <a:noAutofit/>
        </a:bodyPr>
        <a:lstStyle/>
        <a:p>
          <a:pPr marL="0" lvl="0" indent="0" algn="l" defTabSz="844550">
            <a:lnSpc>
              <a:spcPct val="90000"/>
            </a:lnSpc>
            <a:spcBef>
              <a:spcPct val="0"/>
            </a:spcBef>
            <a:spcAft>
              <a:spcPct val="35000"/>
            </a:spcAft>
            <a:buNone/>
          </a:pPr>
          <a:r>
            <a:rPr lang="en-US" sz="1900" kern="1200"/>
            <a:t>Moudle4 Introduction to Asset-Backed Securities</a:t>
          </a:r>
        </a:p>
      </dsp:txBody>
      <dsp:txXfrm>
        <a:off x="640447" y="2080674"/>
        <a:ext cx="9079814" cy="554499"/>
      </dsp:txXfrm>
    </dsp:sp>
    <dsp:sp modelId="{08FE9A4C-A673-4795-B974-ADBEAE4CCD02}">
      <dsp:nvSpPr>
        <dsp:cNvPr id="0" name=""/>
        <dsp:cNvSpPr/>
      </dsp:nvSpPr>
      <dsp:spPr>
        <a:xfrm>
          <a:off x="0" y="2773799"/>
          <a:ext cx="9720262" cy="55449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D14CE0A-AF2C-4D06-9852-6A5CFDE252C2}">
      <dsp:nvSpPr>
        <dsp:cNvPr id="0" name=""/>
        <dsp:cNvSpPr/>
      </dsp:nvSpPr>
      <dsp:spPr>
        <a:xfrm>
          <a:off x="167736" y="2898561"/>
          <a:ext cx="304974" cy="304974"/>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9B7FB8C-767D-4FE2-8B14-3C93DB99B10C}">
      <dsp:nvSpPr>
        <dsp:cNvPr id="0" name=""/>
        <dsp:cNvSpPr/>
      </dsp:nvSpPr>
      <dsp:spPr>
        <a:xfrm>
          <a:off x="640447" y="2773799"/>
          <a:ext cx="9079814" cy="5544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8685" tIns="58685" rIns="58685" bIns="58685" numCol="1" spcCol="1270" anchor="ctr" anchorCtr="0">
          <a:noAutofit/>
        </a:bodyPr>
        <a:lstStyle/>
        <a:p>
          <a:pPr marL="0" lvl="0" indent="0" algn="l" defTabSz="844550">
            <a:lnSpc>
              <a:spcPct val="90000"/>
            </a:lnSpc>
            <a:spcBef>
              <a:spcPct val="0"/>
            </a:spcBef>
            <a:spcAft>
              <a:spcPct val="35000"/>
            </a:spcAft>
            <a:buNone/>
          </a:pPr>
          <a:r>
            <a:rPr lang="en-US" sz="1900" kern="1200"/>
            <a:t>Moudle5 Understanding Fixed-Income Risk and Return</a:t>
          </a:r>
        </a:p>
      </dsp:txBody>
      <dsp:txXfrm>
        <a:off x="640447" y="2773799"/>
        <a:ext cx="9079814" cy="554499"/>
      </dsp:txXfrm>
    </dsp:sp>
    <dsp:sp modelId="{5EDDC7B2-FFC0-49AB-9983-E86F3F3A1C0F}">
      <dsp:nvSpPr>
        <dsp:cNvPr id="0" name=""/>
        <dsp:cNvSpPr/>
      </dsp:nvSpPr>
      <dsp:spPr>
        <a:xfrm>
          <a:off x="0" y="3466924"/>
          <a:ext cx="9720262" cy="55449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AEE7F50-91FB-44E0-B029-3983C6E732A7}">
      <dsp:nvSpPr>
        <dsp:cNvPr id="0" name=""/>
        <dsp:cNvSpPr/>
      </dsp:nvSpPr>
      <dsp:spPr>
        <a:xfrm>
          <a:off x="167736" y="3591686"/>
          <a:ext cx="304974" cy="304974"/>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D512848-7C80-4833-A9D8-A0B168D3B482}">
      <dsp:nvSpPr>
        <dsp:cNvPr id="0" name=""/>
        <dsp:cNvSpPr/>
      </dsp:nvSpPr>
      <dsp:spPr>
        <a:xfrm>
          <a:off x="640447" y="3466924"/>
          <a:ext cx="9079814" cy="5544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8685" tIns="58685" rIns="58685" bIns="58685" numCol="1" spcCol="1270" anchor="ctr" anchorCtr="0">
          <a:noAutofit/>
        </a:bodyPr>
        <a:lstStyle/>
        <a:p>
          <a:pPr marL="0" lvl="0" indent="0" algn="l" defTabSz="844550">
            <a:lnSpc>
              <a:spcPct val="90000"/>
            </a:lnSpc>
            <a:spcBef>
              <a:spcPct val="0"/>
            </a:spcBef>
            <a:spcAft>
              <a:spcPct val="35000"/>
            </a:spcAft>
            <a:buNone/>
          </a:pPr>
          <a:r>
            <a:rPr lang="en-US" sz="1900" kern="1200"/>
            <a:t>Moudle6 Fundamentals of Credit Analysis</a:t>
          </a:r>
        </a:p>
      </dsp:txBody>
      <dsp:txXfrm>
        <a:off x="640447" y="3466924"/>
        <a:ext cx="9079814" cy="55449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EC5F2D-028A-459C-838C-DDD456F621E0}">
      <dsp:nvSpPr>
        <dsp:cNvPr id="0" name=""/>
        <dsp:cNvSpPr/>
      </dsp:nvSpPr>
      <dsp:spPr>
        <a:xfrm>
          <a:off x="0" y="1301"/>
          <a:ext cx="9720262" cy="55449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3EDD7C3-3ADC-4CDA-BEC1-EB09B94697D2}">
      <dsp:nvSpPr>
        <dsp:cNvPr id="0" name=""/>
        <dsp:cNvSpPr/>
      </dsp:nvSpPr>
      <dsp:spPr>
        <a:xfrm>
          <a:off x="167736" y="126063"/>
          <a:ext cx="304974" cy="30497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88709E5-3665-4121-96AE-CDA8783C0803}">
      <dsp:nvSpPr>
        <dsp:cNvPr id="0" name=""/>
        <dsp:cNvSpPr/>
      </dsp:nvSpPr>
      <dsp:spPr>
        <a:xfrm>
          <a:off x="640447" y="1301"/>
          <a:ext cx="9079814" cy="5544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8685" tIns="58685" rIns="58685" bIns="58685" numCol="1" spcCol="1270" anchor="ctr" anchorCtr="0">
          <a:noAutofit/>
        </a:bodyPr>
        <a:lstStyle/>
        <a:p>
          <a:pPr marL="0" lvl="0" indent="0" algn="l" defTabSz="844550">
            <a:lnSpc>
              <a:spcPct val="90000"/>
            </a:lnSpc>
            <a:spcBef>
              <a:spcPct val="0"/>
            </a:spcBef>
            <a:spcAft>
              <a:spcPct val="35000"/>
            </a:spcAft>
            <a:buNone/>
          </a:pPr>
          <a:r>
            <a:rPr lang="en-US" sz="1900" kern="1200" dirty="0"/>
            <a:t>Moudle1 Fixed-Income Securities : Defining Elements</a:t>
          </a:r>
        </a:p>
      </dsp:txBody>
      <dsp:txXfrm>
        <a:off x="640447" y="1301"/>
        <a:ext cx="9079814" cy="554499"/>
      </dsp:txXfrm>
    </dsp:sp>
    <dsp:sp modelId="{E2F9343B-9194-4ED5-9108-12CA03BE397A}">
      <dsp:nvSpPr>
        <dsp:cNvPr id="0" name=""/>
        <dsp:cNvSpPr/>
      </dsp:nvSpPr>
      <dsp:spPr>
        <a:xfrm>
          <a:off x="0" y="694425"/>
          <a:ext cx="9720262" cy="55449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731F683-B4ED-42EC-AB94-E885702A0433}">
      <dsp:nvSpPr>
        <dsp:cNvPr id="0" name=""/>
        <dsp:cNvSpPr/>
      </dsp:nvSpPr>
      <dsp:spPr>
        <a:xfrm>
          <a:off x="167736" y="819188"/>
          <a:ext cx="304974" cy="30497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5642B59-79D5-4AD7-B291-78B837352C0E}">
      <dsp:nvSpPr>
        <dsp:cNvPr id="0" name=""/>
        <dsp:cNvSpPr/>
      </dsp:nvSpPr>
      <dsp:spPr>
        <a:xfrm>
          <a:off x="640447" y="694425"/>
          <a:ext cx="9079814" cy="5544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8685" tIns="58685" rIns="58685" bIns="58685" numCol="1" spcCol="1270" anchor="ctr" anchorCtr="0">
          <a:noAutofit/>
        </a:bodyPr>
        <a:lstStyle/>
        <a:p>
          <a:pPr marL="0" lvl="0" indent="0" algn="l" defTabSz="844550">
            <a:lnSpc>
              <a:spcPct val="90000"/>
            </a:lnSpc>
            <a:spcBef>
              <a:spcPct val="0"/>
            </a:spcBef>
            <a:spcAft>
              <a:spcPct val="35000"/>
            </a:spcAft>
            <a:buNone/>
          </a:pPr>
          <a:r>
            <a:rPr lang="en-US" sz="1900" kern="1200" dirty="0">
              <a:solidFill>
                <a:schemeClr val="tx1"/>
              </a:solidFill>
            </a:rPr>
            <a:t>Moudle2 Fixed-Income Markets : Issuance, Trading, and Funding</a:t>
          </a:r>
        </a:p>
      </dsp:txBody>
      <dsp:txXfrm>
        <a:off x="640447" y="694425"/>
        <a:ext cx="9079814" cy="554499"/>
      </dsp:txXfrm>
    </dsp:sp>
    <dsp:sp modelId="{4539A30B-BD30-4576-839C-600EE561FFF6}">
      <dsp:nvSpPr>
        <dsp:cNvPr id="0" name=""/>
        <dsp:cNvSpPr/>
      </dsp:nvSpPr>
      <dsp:spPr>
        <a:xfrm>
          <a:off x="0" y="1387550"/>
          <a:ext cx="9720262" cy="55449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A94339E-33F1-4971-B8E5-E13A0CC5862C}">
      <dsp:nvSpPr>
        <dsp:cNvPr id="0" name=""/>
        <dsp:cNvSpPr/>
      </dsp:nvSpPr>
      <dsp:spPr>
        <a:xfrm>
          <a:off x="167736" y="1512312"/>
          <a:ext cx="304974" cy="30497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1BC8293-9433-49A9-97D0-C60668C4B9EF}">
      <dsp:nvSpPr>
        <dsp:cNvPr id="0" name=""/>
        <dsp:cNvSpPr/>
      </dsp:nvSpPr>
      <dsp:spPr>
        <a:xfrm>
          <a:off x="640447" y="1387550"/>
          <a:ext cx="9079814" cy="5544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8685" tIns="58685" rIns="58685" bIns="58685" numCol="1" spcCol="1270" anchor="ctr" anchorCtr="0">
          <a:noAutofit/>
        </a:bodyPr>
        <a:lstStyle/>
        <a:p>
          <a:pPr marL="0" lvl="0" indent="0" algn="l" defTabSz="844550">
            <a:lnSpc>
              <a:spcPct val="90000"/>
            </a:lnSpc>
            <a:spcBef>
              <a:spcPct val="0"/>
            </a:spcBef>
            <a:spcAft>
              <a:spcPct val="35000"/>
            </a:spcAft>
            <a:buNone/>
          </a:pPr>
          <a:r>
            <a:rPr lang="en-US" sz="1900" kern="1200" dirty="0">
              <a:solidFill>
                <a:srgbClr val="FF0000"/>
              </a:solidFill>
            </a:rPr>
            <a:t>Moudle3 Introduction to Fixed-Income Valuation</a:t>
          </a:r>
        </a:p>
      </dsp:txBody>
      <dsp:txXfrm>
        <a:off x="640447" y="1387550"/>
        <a:ext cx="9079814" cy="554499"/>
      </dsp:txXfrm>
    </dsp:sp>
    <dsp:sp modelId="{F86FF93E-356E-491A-A772-725657F7A28A}">
      <dsp:nvSpPr>
        <dsp:cNvPr id="0" name=""/>
        <dsp:cNvSpPr/>
      </dsp:nvSpPr>
      <dsp:spPr>
        <a:xfrm>
          <a:off x="0" y="2080674"/>
          <a:ext cx="9720262" cy="55449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3B8CEA7-A95B-4CF7-8D66-91962C065327}">
      <dsp:nvSpPr>
        <dsp:cNvPr id="0" name=""/>
        <dsp:cNvSpPr/>
      </dsp:nvSpPr>
      <dsp:spPr>
        <a:xfrm>
          <a:off x="167736" y="2205437"/>
          <a:ext cx="304974" cy="30497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2521213-F4F2-4890-AFB1-05C76A8D3FCB}">
      <dsp:nvSpPr>
        <dsp:cNvPr id="0" name=""/>
        <dsp:cNvSpPr/>
      </dsp:nvSpPr>
      <dsp:spPr>
        <a:xfrm>
          <a:off x="640447" y="2080674"/>
          <a:ext cx="9079814" cy="5544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8685" tIns="58685" rIns="58685" bIns="58685" numCol="1" spcCol="1270" anchor="ctr" anchorCtr="0">
          <a:noAutofit/>
        </a:bodyPr>
        <a:lstStyle/>
        <a:p>
          <a:pPr marL="0" lvl="0" indent="0" algn="l" defTabSz="844550">
            <a:lnSpc>
              <a:spcPct val="90000"/>
            </a:lnSpc>
            <a:spcBef>
              <a:spcPct val="0"/>
            </a:spcBef>
            <a:spcAft>
              <a:spcPct val="35000"/>
            </a:spcAft>
            <a:buNone/>
          </a:pPr>
          <a:r>
            <a:rPr lang="en-US" sz="1900" kern="1200"/>
            <a:t>Moudle4 Introduction to Asset-Backed Securities</a:t>
          </a:r>
        </a:p>
      </dsp:txBody>
      <dsp:txXfrm>
        <a:off x="640447" y="2080674"/>
        <a:ext cx="9079814" cy="554499"/>
      </dsp:txXfrm>
    </dsp:sp>
    <dsp:sp modelId="{08FE9A4C-A673-4795-B974-ADBEAE4CCD02}">
      <dsp:nvSpPr>
        <dsp:cNvPr id="0" name=""/>
        <dsp:cNvSpPr/>
      </dsp:nvSpPr>
      <dsp:spPr>
        <a:xfrm>
          <a:off x="0" y="2773799"/>
          <a:ext cx="9720262" cy="55449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D14CE0A-AF2C-4D06-9852-6A5CFDE252C2}">
      <dsp:nvSpPr>
        <dsp:cNvPr id="0" name=""/>
        <dsp:cNvSpPr/>
      </dsp:nvSpPr>
      <dsp:spPr>
        <a:xfrm>
          <a:off x="167736" y="2898561"/>
          <a:ext cx="304974" cy="304974"/>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9B7FB8C-767D-4FE2-8B14-3C93DB99B10C}">
      <dsp:nvSpPr>
        <dsp:cNvPr id="0" name=""/>
        <dsp:cNvSpPr/>
      </dsp:nvSpPr>
      <dsp:spPr>
        <a:xfrm>
          <a:off x="640447" y="2773799"/>
          <a:ext cx="9079814" cy="5544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8685" tIns="58685" rIns="58685" bIns="58685" numCol="1" spcCol="1270" anchor="ctr" anchorCtr="0">
          <a:noAutofit/>
        </a:bodyPr>
        <a:lstStyle/>
        <a:p>
          <a:pPr marL="0" lvl="0" indent="0" algn="l" defTabSz="844550">
            <a:lnSpc>
              <a:spcPct val="90000"/>
            </a:lnSpc>
            <a:spcBef>
              <a:spcPct val="0"/>
            </a:spcBef>
            <a:spcAft>
              <a:spcPct val="35000"/>
            </a:spcAft>
            <a:buNone/>
          </a:pPr>
          <a:r>
            <a:rPr lang="en-US" sz="1900" kern="1200"/>
            <a:t>Moudle5 Understanding Fixed-Income Risk and Return</a:t>
          </a:r>
        </a:p>
      </dsp:txBody>
      <dsp:txXfrm>
        <a:off x="640447" y="2773799"/>
        <a:ext cx="9079814" cy="554499"/>
      </dsp:txXfrm>
    </dsp:sp>
    <dsp:sp modelId="{5EDDC7B2-FFC0-49AB-9983-E86F3F3A1C0F}">
      <dsp:nvSpPr>
        <dsp:cNvPr id="0" name=""/>
        <dsp:cNvSpPr/>
      </dsp:nvSpPr>
      <dsp:spPr>
        <a:xfrm>
          <a:off x="0" y="3466924"/>
          <a:ext cx="9720262" cy="55449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AEE7F50-91FB-44E0-B029-3983C6E732A7}">
      <dsp:nvSpPr>
        <dsp:cNvPr id="0" name=""/>
        <dsp:cNvSpPr/>
      </dsp:nvSpPr>
      <dsp:spPr>
        <a:xfrm>
          <a:off x="167736" y="3591686"/>
          <a:ext cx="304974" cy="304974"/>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D512848-7C80-4833-A9D8-A0B168D3B482}">
      <dsp:nvSpPr>
        <dsp:cNvPr id="0" name=""/>
        <dsp:cNvSpPr/>
      </dsp:nvSpPr>
      <dsp:spPr>
        <a:xfrm>
          <a:off x="640447" y="3466924"/>
          <a:ext cx="9079814" cy="5544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8685" tIns="58685" rIns="58685" bIns="58685" numCol="1" spcCol="1270" anchor="ctr" anchorCtr="0">
          <a:noAutofit/>
        </a:bodyPr>
        <a:lstStyle/>
        <a:p>
          <a:pPr marL="0" lvl="0" indent="0" algn="l" defTabSz="844550">
            <a:lnSpc>
              <a:spcPct val="90000"/>
            </a:lnSpc>
            <a:spcBef>
              <a:spcPct val="0"/>
            </a:spcBef>
            <a:spcAft>
              <a:spcPct val="35000"/>
            </a:spcAft>
            <a:buNone/>
          </a:pPr>
          <a:r>
            <a:rPr lang="en-US" sz="1900" kern="1200"/>
            <a:t>Moudle6 Fundamentals of Credit Analysis</a:t>
          </a:r>
        </a:p>
      </dsp:txBody>
      <dsp:txXfrm>
        <a:off x="640447" y="3466924"/>
        <a:ext cx="9079814" cy="55449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AF683CF-BEAD-1E4C-B585-D83490779EE9}">
      <dsp:nvSpPr>
        <dsp:cNvPr id="0" name=""/>
        <dsp:cNvSpPr/>
      </dsp:nvSpPr>
      <dsp:spPr>
        <a:xfrm>
          <a:off x="0" y="36258"/>
          <a:ext cx="9720072" cy="95099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a:t>The bond price is inversely related to the market discount rate. When the market discount rate increases, the bond price decreases (the inverse effect). </a:t>
          </a:r>
        </a:p>
      </dsp:txBody>
      <dsp:txXfrm>
        <a:off x="46424" y="82682"/>
        <a:ext cx="9627224" cy="858142"/>
      </dsp:txXfrm>
    </dsp:sp>
    <dsp:sp modelId="{3202D49E-9A16-CC44-8934-A1AFCAE574CF}">
      <dsp:nvSpPr>
        <dsp:cNvPr id="0" name=""/>
        <dsp:cNvSpPr/>
      </dsp:nvSpPr>
      <dsp:spPr>
        <a:xfrm>
          <a:off x="0" y="1036209"/>
          <a:ext cx="9720072" cy="95099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a:t>For the same coupon rate and time-to-maturity, the percentage price change is greater (in absolute value, meaning without regard to the sign of the change) when the market discount rate goes down than when it goes up (the convexity effect). </a:t>
          </a:r>
        </a:p>
      </dsp:txBody>
      <dsp:txXfrm>
        <a:off x="46424" y="1082633"/>
        <a:ext cx="9627224" cy="858142"/>
      </dsp:txXfrm>
    </dsp:sp>
    <dsp:sp modelId="{A1A4BDAA-D65D-3049-8003-0402797A7BDF}">
      <dsp:nvSpPr>
        <dsp:cNvPr id="0" name=""/>
        <dsp:cNvSpPr/>
      </dsp:nvSpPr>
      <dsp:spPr>
        <a:xfrm>
          <a:off x="0" y="2036160"/>
          <a:ext cx="9720072" cy="95099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a:t>For the same time-to-maturity, a lower-coupon bond has a greater percent- age price change than a higher-coupon bond when their market discount rates change by the same amount (the coupon effect). </a:t>
          </a:r>
        </a:p>
      </dsp:txBody>
      <dsp:txXfrm>
        <a:off x="46424" y="2082584"/>
        <a:ext cx="9627224" cy="858142"/>
      </dsp:txXfrm>
    </dsp:sp>
    <dsp:sp modelId="{05E3E82F-B268-864D-A1C8-88B4ABA6FDA9}">
      <dsp:nvSpPr>
        <dsp:cNvPr id="0" name=""/>
        <dsp:cNvSpPr/>
      </dsp:nvSpPr>
      <dsp:spPr>
        <a:xfrm>
          <a:off x="0" y="3036110"/>
          <a:ext cx="9720072" cy="95099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a:t>Generally, for the same coupon rate, a longer-term bond has a greater per- centage price change than a shorter-term bond when their market discount rates change by the same amount (the maturity effect). </a:t>
          </a:r>
        </a:p>
      </dsp:txBody>
      <dsp:txXfrm>
        <a:off x="46424" y="3082534"/>
        <a:ext cx="9627224" cy="858142"/>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18T13:45:16.985"/>
    </inkml:context>
    <inkml:brush xml:id="br0">
      <inkml:brushProperty name="width" value="0.08571" units="cm"/>
      <inkml:brushProperty name="height" value="0.08571" units="cm"/>
      <inkml:brushProperty name="color" value="#E71224"/>
    </inkml:brush>
  </inkml:definitions>
  <inkml:trace contextRef="#ctx0" brushRef="#br0">1 1 12949,'0'0'0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18T13:48:19.999"/>
    </inkml:context>
    <inkml:brush xml:id="br0">
      <inkml:brushProperty name="width" value="0.08571" units="cm"/>
      <inkml:brushProperty name="height" value="0.08571" units="cm"/>
      <inkml:brushProperty name="color" value="#E71224"/>
    </inkml:brush>
  </inkml:definitions>
  <inkml:trace contextRef="#ctx0" brushRef="#br0">0 0 6059,'0'0'0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18T13:48:36.814"/>
    </inkml:context>
    <inkml:brush xml:id="br0">
      <inkml:brushProperty name="width" value="0.08571" units="cm"/>
      <inkml:brushProperty name="height" value="0.08571" units="cm"/>
      <inkml:brushProperty name="color" value="#E71224"/>
    </inkml:brush>
  </inkml:definitions>
  <inkml:trace contextRef="#ctx0" brushRef="#br0">1 15 6708,'0'-8'0,"0"1"0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18T13:48:34.819"/>
    </inkml:context>
    <inkml:brush xml:id="br0">
      <inkml:brushProperty name="width" value="0.08571" units="cm"/>
      <inkml:brushProperty name="height" value="0.08571" units="cm"/>
      <inkml:brushProperty name="color" value="#E71224"/>
    </inkml:brush>
  </inkml:definitions>
  <inkml:trace contextRef="#ctx0" brushRef="#br0">0 1 5734,'0'0'0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ADA5B36-BD01-47CD-B491-940693B77A9A}" type="datetimeFigureOut">
              <a:rPr lang="en-US" smtClean="0"/>
              <a:t>1/31/2023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3B866C1-D4D8-42C4-BACA-D1CCAC4472DF}" type="slidenum">
              <a:rPr lang="en-US" smtClean="0"/>
              <a:t>‹#›</a:t>
            </a:fld>
            <a:endParaRPr lang="en-US"/>
          </a:p>
        </p:txBody>
      </p:sp>
    </p:spTree>
    <p:extLst>
      <p:ext uri="{BB962C8B-B14F-4D97-AF65-F5344CB8AC3E}">
        <p14:creationId xmlns:p14="http://schemas.microsoft.com/office/powerpoint/2010/main" val="38611225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B866C1-D4D8-42C4-BACA-D1CCAC4472DF}" type="slidenum">
              <a:rPr lang="en-US" smtClean="0"/>
              <a:t>2</a:t>
            </a:fld>
            <a:endParaRPr lang="en-US"/>
          </a:p>
        </p:txBody>
      </p:sp>
    </p:spTree>
    <p:extLst>
      <p:ext uri="{BB962C8B-B14F-4D97-AF65-F5344CB8AC3E}">
        <p14:creationId xmlns:p14="http://schemas.microsoft.com/office/powerpoint/2010/main" val="22752333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B866C1-D4D8-42C4-BACA-D1CCAC4472DF}" type="slidenum">
              <a:rPr lang="en-US" smtClean="0"/>
              <a:t>52</a:t>
            </a:fld>
            <a:endParaRPr lang="en-US"/>
          </a:p>
        </p:txBody>
      </p:sp>
    </p:spTree>
    <p:extLst>
      <p:ext uri="{BB962C8B-B14F-4D97-AF65-F5344CB8AC3E}">
        <p14:creationId xmlns:p14="http://schemas.microsoft.com/office/powerpoint/2010/main" val="27271690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E3B866C1-D4D8-42C4-BACA-D1CCAC4472DF}" type="slidenum">
              <a:rPr lang="en-US" smtClean="0"/>
              <a:t>61</a:t>
            </a:fld>
            <a:endParaRPr lang="en-US"/>
          </a:p>
        </p:txBody>
      </p:sp>
    </p:spTree>
    <p:extLst>
      <p:ext uri="{BB962C8B-B14F-4D97-AF65-F5344CB8AC3E}">
        <p14:creationId xmlns:p14="http://schemas.microsoft.com/office/powerpoint/2010/main" val="12399759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B866C1-D4D8-42C4-BACA-D1CCAC4472DF}" type="slidenum">
              <a:rPr lang="en-US" smtClean="0"/>
              <a:t>70</a:t>
            </a:fld>
            <a:endParaRPr lang="en-US"/>
          </a:p>
        </p:txBody>
      </p:sp>
    </p:spTree>
    <p:extLst>
      <p:ext uri="{BB962C8B-B14F-4D97-AF65-F5344CB8AC3E}">
        <p14:creationId xmlns:p14="http://schemas.microsoft.com/office/powerpoint/2010/main" val="27210009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B866C1-D4D8-42C4-BACA-D1CCAC4472DF}" type="slidenum">
              <a:rPr lang="en-US" smtClean="0"/>
              <a:t>71</a:t>
            </a:fld>
            <a:endParaRPr lang="en-US"/>
          </a:p>
        </p:txBody>
      </p:sp>
    </p:spTree>
    <p:extLst>
      <p:ext uri="{BB962C8B-B14F-4D97-AF65-F5344CB8AC3E}">
        <p14:creationId xmlns:p14="http://schemas.microsoft.com/office/powerpoint/2010/main" val="34789146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B866C1-D4D8-42C4-BACA-D1CCAC4472DF}" type="slidenum">
              <a:rPr lang="en-US" smtClean="0"/>
              <a:t>73</a:t>
            </a:fld>
            <a:endParaRPr lang="en-US"/>
          </a:p>
        </p:txBody>
      </p:sp>
    </p:spTree>
    <p:extLst>
      <p:ext uri="{BB962C8B-B14F-4D97-AF65-F5344CB8AC3E}">
        <p14:creationId xmlns:p14="http://schemas.microsoft.com/office/powerpoint/2010/main" val="2165097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B866C1-D4D8-42C4-BACA-D1CCAC4472DF}" type="slidenum">
              <a:rPr lang="en-US" smtClean="0"/>
              <a:t>86</a:t>
            </a:fld>
            <a:endParaRPr lang="en-US"/>
          </a:p>
        </p:txBody>
      </p:sp>
    </p:spTree>
    <p:extLst>
      <p:ext uri="{BB962C8B-B14F-4D97-AF65-F5344CB8AC3E}">
        <p14:creationId xmlns:p14="http://schemas.microsoft.com/office/powerpoint/2010/main" val="17344037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3B866C1-D4D8-42C4-BACA-D1CCAC4472DF}" type="slidenum">
              <a:rPr lang="en-US" smtClean="0"/>
              <a:t>92</a:t>
            </a:fld>
            <a:endParaRPr lang="en-US"/>
          </a:p>
        </p:txBody>
      </p:sp>
    </p:spTree>
    <p:extLst>
      <p:ext uri="{BB962C8B-B14F-4D97-AF65-F5344CB8AC3E}">
        <p14:creationId xmlns:p14="http://schemas.microsoft.com/office/powerpoint/2010/main" val="9090173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B866C1-D4D8-42C4-BACA-D1CCAC4472DF}" type="slidenum">
              <a:rPr lang="en-US" smtClean="0"/>
              <a:t>99</a:t>
            </a:fld>
            <a:endParaRPr lang="en-US"/>
          </a:p>
        </p:txBody>
      </p:sp>
    </p:spTree>
    <p:extLst>
      <p:ext uri="{BB962C8B-B14F-4D97-AF65-F5344CB8AC3E}">
        <p14:creationId xmlns:p14="http://schemas.microsoft.com/office/powerpoint/2010/main" val="16034954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B866C1-D4D8-42C4-BACA-D1CCAC4472DF}" type="slidenum">
              <a:rPr lang="en-US" smtClean="0"/>
              <a:t>102</a:t>
            </a:fld>
            <a:endParaRPr lang="en-US"/>
          </a:p>
        </p:txBody>
      </p:sp>
    </p:spTree>
    <p:extLst>
      <p:ext uri="{BB962C8B-B14F-4D97-AF65-F5344CB8AC3E}">
        <p14:creationId xmlns:p14="http://schemas.microsoft.com/office/powerpoint/2010/main" val="28492803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B866C1-D4D8-42C4-BACA-D1CCAC4472DF}" type="slidenum">
              <a:rPr lang="en-US" smtClean="0"/>
              <a:t>105</a:t>
            </a:fld>
            <a:endParaRPr lang="en-US"/>
          </a:p>
        </p:txBody>
      </p:sp>
    </p:spTree>
    <p:extLst>
      <p:ext uri="{BB962C8B-B14F-4D97-AF65-F5344CB8AC3E}">
        <p14:creationId xmlns:p14="http://schemas.microsoft.com/office/powerpoint/2010/main" val="28295070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B866C1-D4D8-42C4-BACA-D1CCAC4472DF}" type="slidenum">
              <a:rPr lang="en-US" smtClean="0"/>
              <a:t>4</a:t>
            </a:fld>
            <a:endParaRPr lang="en-US"/>
          </a:p>
        </p:txBody>
      </p:sp>
    </p:spTree>
    <p:extLst>
      <p:ext uri="{BB962C8B-B14F-4D97-AF65-F5344CB8AC3E}">
        <p14:creationId xmlns:p14="http://schemas.microsoft.com/office/powerpoint/2010/main" val="157568437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B866C1-D4D8-42C4-BACA-D1CCAC4472DF}" type="slidenum">
              <a:rPr lang="en-US" smtClean="0"/>
              <a:t>107</a:t>
            </a:fld>
            <a:endParaRPr lang="en-US"/>
          </a:p>
        </p:txBody>
      </p:sp>
    </p:spTree>
    <p:extLst>
      <p:ext uri="{BB962C8B-B14F-4D97-AF65-F5344CB8AC3E}">
        <p14:creationId xmlns:p14="http://schemas.microsoft.com/office/powerpoint/2010/main" val="5983943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B866C1-D4D8-42C4-BACA-D1CCAC4472DF}" type="slidenum">
              <a:rPr lang="en-US" smtClean="0"/>
              <a:t>112</a:t>
            </a:fld>
            <a:endParaRPr lang="en-US"/>
          </a:p>
        </p:txBody>
      </p:sp>
    </p:spTree>
    <p:extLst>
      <p:ext uri="{BB962C8B-B14F-4D97-AF65-F5344CB8AC3E}">
        <p14:creationId xmlns:p14="http://schemas.microsoft.com/office/powerpoint/2010/main" val="2312162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B866C1-D4D8-42C4-BACA-D1CCAC4472DF}" type="slidenum">
              <a:rPr lang="en-US" smtClean="0"/>
              <a:t>5</a:t>
            </a:fld>
            <a:endParaRPr lang="en-US"/>
          </a:p>
        </p:txBody>
      </p:sp>
    </p:spTree>
    <p:extLst>
      <p:ext uri="{BB962C8B-B14F-4D97-AF65-F5344CB8AC3E}">
        <p14:creationId xmlns:p14="http://schemas.microsoft.com/office/powerpoint/2010/main" val="38433718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B866C1-D4D8-42C4-BACA-D1CCAC4472DF}" type="slidenum">
              <a:rPr lang="en-US" smtClean="0"/>
              <a:t>17</a:t>
            </a:fld>
            <a:endParaRPr lang="en-US"/>
          </a:p>
        </p:txBody>
      </p:sp>
    </p:spTree>
    <p:extLst>
      <p:ext uri="{BB962C8B-B14F-4D97-AF65-F5344CB8AC3E}">
        <p14:creationId xmlns:p14="http://schemas.microsoft.com/office/powerpoint/2010/main" val="31873059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3B866C1-D4D8-42C4-BACA-D1CCAC4472DF}" type="slidenum">
              <a:rPr lang="en-US" smtClean="0"/>
              <a:t>30</a:t>
            </a:fld>
            <a:endParaRPr lang="en-US"/>
          </a:p>
        </p:txBody>
      </p:sp>
    </p:spTree>
    <p:extLst>
      <p:ext uri="{BB962C8B-B14F-4D97-AF65-F5344CB8AC3E}">
        <p14:creationId xmlns:p14="http://schemas.microsoft.com/office/powerpoint/2010/main" val="30622903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3B866C1-D4D8-42C4-BACA-D1CCAC4472DF}" type="slidenum">
              <a:rPr lang="en-US" smtClean="0"/>
              <a:t>33</a:t>
            </a:fld>
            <a:endParaRPr lang="en-US"/>
          </a:p>
        </p:txBody>
      </p:sp>
    </p:spTree>
    <p:extLst>
      <p:ext uri="{BB962C8B-B14F-4D97-AF65-F5344CB8AC3E}">
        <p14:creationId xmlns:p14="http://schemas.microsoft.com/office/powerpoint/2010/main" val="40968740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B866C1-D4D8-42C4-BACA-D1CCAC4472DF}" type="slidenum">
              <a:rPr lang="en-US" smtClean="0"/>
              <a:t>36</a:t>
            </a:fld>
            <a:endParaRPr lang="en-US"/>
          </a:p>
        </p:txBody>
      </p:sp>
    </p:spTree>
    <p:extLst>
      <p:ext uri="{BB962C8B-B14F-4D97-AF65-F5344CB8AC3E}">
        <p14:creationId xmlns:p14="http://schemas.microsoft.com/office/powerpoint/2010/main" val="11828676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B866C1-D4D8-42C4-BACA-D1CCAC4472DF}" type="slidenum">
              <a:rPr lang="en-US" smtClean="0"/>
              <a:t>39</a:t>
            </a:fld>
            <a:endParaRPr lang="en-US"/>
          </a:p>
        </p:txBody>
      </p:sp>
    </p:spTree>
    <p:extLst>
      <p:ext uri="{BB962C8B-B14F-4D97-AF65-F5344CB8AC3E}">
        <p14:creationId xmlns:p14="http://schemas.microsoft.com/office/powerpoint/2010/main" val="12028749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B866C1-D4D8-42C4-BACA-D1CCAC4472DF}" type="slidenum">
              <a:rPr lang="en-US" smtClean="0"/>
              <a:t>42</a:t>
            </a:fld>
            <a:endParaRPr lang="en-US"/>
          </a:p>
        </p:txBody>
      </p:sp>
    </p:spTree>
    <p:extLst>
      <p:ext uri="{BB962C8B-B14F-4D97-AF65-F5344CB8AC3E}">
        <p14:creationId xmlns:p14="http://schemas.microsoft.com/office/powerpoint/2010/main" val="14883513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3CB14515-8DA5-4B82-96E7-E758FF8ACA06}" type="datetimeFigureOut">
              <a:rPr lang="en-US" smtClean="0"/>
              <a:t>1/31/2023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0FA7996-3859-497F-BC18-B7054BEB6A85}"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869178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CB14515-8DA5-4B82-96E7-E758FF8ACA06}" type="datetimeFigureOut">
              <a:rPr lang="en-US" smtClean="0"/>
              <a:t>1/31/2023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0FA7996-3859-497F-BC18-B7054BEB6A85}" type="slidenum">
              <a:rPr lang="en-US" smtClean="0"/>
              <a:t>‹#›</a:t>
            </a:fld>
            <a:endParaRPr lang="en-US"/>
          </a:p>
        </p:txBody>
      </p:sp>
    </p:spTree>
    <p:extLst>
      <p:ext uri="{BB962C8B-B14F-4D97-AF65-F5344CB8AC3E}">
        <p14:creationId xmlns:p14="http://schemas.microsoft.com/office/powerpoint/2010/main" val="20773325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CB14515-8DA5-4B82-96E7-E758FF8ACA06}" type="datetimeFigureOut">
              <a:rPr lang="en-US" smtClean="0"/>
              <a:t>1/31/2023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0FA7996-3859-497F-BC18-B7054BEB6A85}" type="slidenum">
              <a:rPr lang="en-US" smtClean="0"/>
              <a:t>‹#›</a:t>
            </a:fld>
            <a:endParaRPr lang="en-US"/>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232793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CB14515-8DA5-4B82-96E7-E758FF8ACA06}" type="datetimeFigureOut">
              <a:rPr lang="en-US" smtClean="0"/>
              <a:t>1/31/2023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0FA7996-3859-497F-BC18-B7054BEB6A85}" type="slidenum">
              <a:rPr lang="en-US" smtClean="0"/>
              <a:t>‹#›</a:t>
            </a:fld>
            <a:endParaRPr lang="en-US"/>
          </a:p>
        </p:txBody>
      </p:sp>
    </p:spTree>
    <p:extLst>
      <p:ext uri="{BB962C8B-B14F-4D97-AF65-F5344CB8AC3E}">
        <p14:creationId xmlns:p14="http://schemas.microsoft.com/office/powerpoint/2010/main" val="33793213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CB14515-8DA5-4B82-96E7-E758FF8ACA06}" type="datetimeFigureOut">
              <a:rPr lang="en-US" smtClean="0"/>
              <a:t>1/31/2023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0FA7996-3859-497F-BC18-B7054BEB6A85}"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200847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CB14515-8DA5-4B82-96E7-E758FF8ACA06}" type="datetimeFigureOut">
              <a:rPr lang="en-US" smtClean="0"/>
              <a:t>1/31/2023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0FA7996-3859-497F-BC18-B7054BEB6A85}" type="slidenum">
              <a:rPr lang="en-US" smtClean="0"/>
              <a:t>‹#›</a:t>
            </a:fld>
            <a:endParaRPr lang="en-US"/>
          </a:p>
        </p:txBody>
      </p:sp>
    </p:spTree>
    <p:extLst>
      <p:ext uri="{BB962C8B-B14F-4D97-AF65-F5344CB8AC3E}">
        <p14:creationId xmlns:p14="http://schemas.microsoft.com/office/powerpoint/2010/main" val="32006229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CB14515-8DA5-4B82-96E7-E758FF8ACA06}" type="datetimeFigureOut">
              <a:rPr lang="en-US" smtClean="0"/>
              <a:t>1/31/2023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0FA7996-3859-497F-BC18-B7054BEB6A85}" type="slidenum">
              <a:rPr lang="en-US" smtClean="0"/>
              <a:t>‹#›</a:t>
            </a:fld>
            <a:endParaRPr lang="en-US"/>
          </a:p>
        </p:txBody>
      </p:sp>
    </p:spTree>
    <p:extLst>
      <p:ext uri="{BB962C8B-B14F-4D97-AF65-F5344CB8AC3E}">
        <p14:creationId xmlns:p14="http://schemas.microsoft.com/office/powerpoint/2010/main" val="35374609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CB14515-8DA5-4B82-96E7-E758FF8ACA06}" type="datetimeFigureOut">
              <a:rPr lang="en-US" smtClean="0"/>
              <a:t>1/31/2023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0FA7996-3859-497F-BC18-B7054BEB6A85}" type="slidenum">
              <a:rPr lang="en-US" smtClean="0"/>
              <a:t>‹#›</a:t>
            </a:fld>
            <a:endParaRPr lang="en-US"/>
          </a:p>
        </p:txBody>
      </p:sp>
    </p:spTree>
    <p:extLst>
      <p:ext uri="{BB962C8B-B14F-4D97-AF65-F5344CB8AC3E}">
        <p14:creationId xmlns:p14="http://schemas.microsoft.com/office/powerpoint/2010/main" val="15492367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CB14515-8DA5-4B82-96E7-E758FF8ACA06}" type="datetimeFigureOut">
              <a:rPr lang="en-US" smtClean="0"/>
              <a:t>1/31/2023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0FA7996-3859-497F-BC18-B7054BEB6A85}" type="slidenum">
              <a:rPr lang="en-US" smtClean="0"/>
              <a:t>‹#›</a:t>
            </a:fld>
            <a:endParaRPr lang="en-US"/>
          </a:p>
        </p:txBody>
      </p:sp>
    </p:spTree>
    <p:extLst>
      <p:ext uri="{BB962C8B-B14F-4D97-AF65-F5344CB8AC3E}">
        <p14:creationId xmlns:p14="http://schemas.microsoft.com/office/powerpoint/2010/main" val="15800614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3CB14515-8DA5-4B82-96E7-E758FF8ACA06}" type="datetimeFigureOut">
              <a:rPr lang="en-US" smtClean="0"/>
              <a:t>1/31/2023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0FA7996-3859-497F-BC18-B7054BEB6A85}" type="slidenum">
              <a:rPr lang="en-US" smtClean="0"/>
              <a:t>‹#›</a:t>
            </a:fld>
            <a:endParaRPr lang="en-US"/>
          </a:p>
        </p:txBody>
      </p:sp>
    </p:spTree>
    <p:extLst>
      <p:ext uri="{BB962C8B-B14F-4D97-AF65-F5344CB8AC3E}">
        <p14:creationId xmlns:p14="http://schemas.microsoft.com/office/powerpoint/2010/main" val="17315262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CB14515-8DA5-4B82-96E7-E758FF8ACA06}" type="datetimeFigureOut">
              <a:rPr lang="en-US" smtClean="0"/>
              <a:t>1/31/2023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0FA7996-3859-497F-BC18-B7054BEB6A85}"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589909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3CB14515-8DA5-4B82-96E7-E758FF8ACA06}" type="datetimeFigureOut">
              <a:rPr lang="en-US" smtClean="0"/>
              <a:t>1/31/2023</a:t>
            </a:fld>
            <a:endParaRPr lang="en-US"/>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30FA7996-3859-497F-BC18-B7054BEB6A85}" type="slidenum">
              <a:rPr lang="en-US" smtClean="0"/>
              <a:t>‹#›</a:t>
            </a:fld>
            <a:endParaRPr lang="en-US"/>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2985496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customXml" Target="../ink/ink1.xml"/></Relationships>
</file>

<file path=ppt/slides/_rels/slide108.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image" Target="../media/image40.jpeg"/><Relationship Id="rId1" Type="http://schemas.openxmlformats.org/officeDocument/2006/relationships/slideLayout" Target="../slideLayouts/slideLayout2.xml"/><Relationship Id="rId6" Type="http://schemas.openxmlformats.org/officeDocument/2006/relationships/customXml" Target="../ink/ink4.xml"/><Relationship Id="rId5" Type="http://schemas.openxmlformats.org/officeDocument/2006/relationships/customXml" Target="../ink/ink3.xml"/><Relationship Id="rId4" Type="http://schemas.openxmlformats.org/officeDocument/2006/relationships/image" Target="../media/image41.png"/></Relationships>
</file>

<file path=ppt/slides/_rels/slide109.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8.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9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9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9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3A69C3-5E32-47DA-8A19-34807962269E}"/>
              </a:ext>
            </a:extLst>
          </p:cNvPr>
          <p:cNvSpPr>
            <a:spLocks noGrp="1"/>
          </p:cNvSpPr>
          <p:nvPr>
            <p:ph type="title"/>
          </p:nvPr>
        </p:nvSpPr>
        <p:spPr>
          <a:xfrm>
            <a:off x="1024128" y="585216"/>
            <a:ext cx="9720072" cy="1499616"/>
          </a:xfrm>
        </p:spPr>
        <p:txBody>
          <a:bodyPr>
            <a:normAutofit/>
          </a:bodyPr>
          <a:lstStyle/>
          <a:p>
            <a:r>
              <a:rPr lang="en-US" dirty="0"/>
              <a:t>Fixed income</a:t>
            </a:r>
          </a:p>
        </p:txBody>
      </p:sp>
      <p:graphicFrame>
        <p:nvGraphicFramePr>
          <p:cNvPr id="5" name="Content Placeholder 2">
            <a:extLst>
              <a:ext uri="{FF2B5EF4-FFF2-40B4-BE49-F238E27FC236}">
                <a16:creationId xmlns:a16="http://schemas.microsoft.com/office/drawing/2014/main" id="{5DA5F04F-F762-5B91-6136-506B5A69AC3A}"/>
              </a:ext>
            </a:extLst>
          </p:cNvPr>
          <p:cNvGraphicFramePr>
            <a:graphicFrameLocks noGrp="1"/>
          </p:cNvGraphicFramePr>
          <p:nvPr>
            <p:ph idx="1"/>
            <p:extLst>
              <p:ext uri="{D42A27DB-BD31-4B8C-83A1-F6EECF244321}">
                <p14:modId xmlns:p14="http://schemas.microsoft.com/office/powerpoint/2010/main" val="575611247"/>
              </p:ext>
            </p:extLst>
          </p:nvPr>
        </p:nvGraphicFramePr>
        <p:xfrm>
          <a:off x="1023938" y="2286000"/>
          <a:ext cx="9720262" cy="40227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07229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D96F7D-C78F-724E-8EC8-FDFFC0EB5854}"/>
              </a:ext>
            </a:extLst>
          </p:cNvPr>
          <p:cNvSpPr>
            <a:spLocks noGrp="1"/>
          </p:cNvSpPr>
          <p:nvPr>
            <p:ph type="title"/>
          </p:nvPr>
        </p:nvSpPr>
        <p:spPr>
          <a:xfrm>
            <a:off x="1024128" y="585216"/>
            <a:ext cx="8018272" cy="1499616"/>
          </a:xfrm>
        </p:spPr>
        <p:txBody>
          <a:bodyPr>
            <a:normAutofit/>
          </a:bodyPr>
          <a:lstStyle/>
          <a:p>
            <a:r>
              <a:rPr kumimoji="1" lang="en-US" altLang="zh-CN" dirty="0"/>
              <a:t>practices</a:t>
            </a:r>
            <a:endParaRPr kumimoji="1" lang="zh-CN" altLang="en-US" dirty="0"/>
          </a:p>
        </p:txBody>
      </p:sp>
      <p:sp>
        <p:nvSpPr>
          <p:cNvPr id="3" name="内容占位符 2">
            <a:extLst>
              <a:ext uri="{FF2B5EF4-FFF2-40B4-BE49-F238E27FC236}">
                <a16:creationId xmlns:a16="http://schemas.microsoft.com/office/drawing/2014/main" id="{6EA90642-B743-9147-B512-C0FF138164AA}"/>
              </a:ext>
            </a:extLst>
          </p:cNvPr>
          <p:cNvSpPr>
            <a:spLocks noGrp="1"/>
          </p:cNvSpPr>
          <p:nvPr>
            <p:ph idx="1"/>
          </p:nvPr>
        </p:nvSpPr>
        <p:spPr>
          <a:xfrm>
            <a:off x="1024128" y="2286000"/>
            <a:ext cx="8018271" cy="4023360"/>
          </a:xfrm>
        </p:spPr>
        <p:txBody>
          <a:bodyPr>
            <a:normAutofit lnSpcReduction="10000"/>
          </a:bodyPr>
          <a:lstStyle/>
          <a:p>
            <a:pPr marL="0" indent="0">
              <a:buNone/>
            </a:pPr>
            <a:r>
              <a:rPr lang="en" altLang="zh-CN" sz="1800" dirty="0">
                <a:effectLst/>
                <a:latin typeface="WarnockPro"/>
              </a:rPr>
              <a:t>3.A bond has a par value of £100 and a coupon rate of 5%. Coupon payments are made semi-annually. The periodic interest payment is: </a:t>
            </a:r>
            <a:endParaRPr lang="en" altLang="zh-CN" sz="1800" dirty="0">
              <a:effectLst/>
            </a:endParaRPr>
          </a:p>
          <a:p>
            <a:pPr marL="342900" indent="-342900">
              <a:buFont typeface="+mj-lt"/>
              <a:buAutoNum type="alphaUcPeriod"/>
            </a:pPr>
            <a:r>
              <a:rPr lang="en" altLang="zh-CN" sz="1800" b="1" dirty="0">
                <a:effectLst/>
                <a:latin typeface="WarnockPro"/>
              </a:rPr>
              <a:t>£2.50, paid twice a year. </a:t>
            </a:r>
            <a:endParaRPr lang="en" altLang="zh-CN" sz="1800" b="1" dirty="0">
              <a:effectLst/>
              <a:latin typeface="MyriadPro"/>
            </a:endParaRPr>
          </a:p>
          <a:p>
            <a:pPr marL="342900" indent="-342900">
              <a:buFont typeface="+mj-lt"/>
              <a:buAutoNum type="alphaUcPeriod"/>
            </a:pPr>
            <a:r>
              <a:rPr lang="en" altLang="zh-CN" sz="1800" b="1" dirty="0">
                <a:effectLst/>
                <a:latin typeface="WarnockPro"/>
              </a:rPr>
              <a:t>£5.00, paid once a year. </a:t>
            </a:r>
            <a:endParaRPr lang="en" altLang="zh-CN" sz="1800" b="1" dirty="0">
              <a:effectLst/>
              <a:latin typeface="MyriadPro"/>
            </a:endParaRPr>
          </a:p>
          <a:p>
            <a:pPr marL="342900" indent="-342900">
              <a:buFont typeface="+mj-lt"/>
              <a:buAutoNum type="alphaUcPeriod"/>
            </a:pPr>
            <a:r>
              <a:rPr lang="en" altLang="zh-CN" sz="1800" b="1" dirty="0">
                <a:effectLst/>
                <a:latin typeface="WarnockPro"/>
              </a:rPr>
              <a:t>£5.00, paid twice a year. </a:t>
            </a:r>
          </a:p>
          <a:p>
            <a:pPr marL="0" indent="0">
              <a:buNone/>
            </a:pPr>
            <a:r>
              <a:rPr lang="en" altLang="zh-CN" sz="1800" dirty="0">
                <a:effectLst/>
                <a:latin typeface="WarnockPro"/>
              </a:rPr>
              <a:t>4.The coupon rate of a floating-rate note that makes payments in June and December is expressed as      six-month MRR + 25 bps. Assuming that the six-month MRR is 3.00% at the end of June 20XX and 3.50% at the end of December 20XX, the interest rate that applies to the payment due in December 20XX is: </a:t>
            </a:r>
            <a:endParaRPr lang="en" altLang="zh-CN" sz="1800" dirty="0">
              <a:effectLst/>
            </a:endParaRPr>
          </a:p>
          <a:p>
            <a:pPr marL="342900" indent="-342900">
              <a:buFont typeface="+mj-lt"/>
              <a:buAutoNum type="alphaUcPeriod"/>
            </a:pPr>
            <a:r>
              <a:rPr lang="en" altLang="zh-CN" sz="1800" b="1" dirty="0">
                <a:effectLst/>
                <a:latin typeface="MyriadPro"/>
              </a:rPr>
              <a:t> </a:t>
            </a:r>
            <a:r>
              <a:rPr lang="en" altLang="zh-CN" sz="1800" b="1" dirty="0">
                <a:latin typeface="WarnockPro"/>
              </a:rPr>
              <a:t>3.25%. </a:t>
            </a:r>
          </a:p>
          <a:p>
            <a:pPr marL="342900" indent="-342900">
              <a:buFont typeface="+mj-lt"/>
              <a:buAutoNum type="alphaUcPeriod"/>
            </a:pPr>
            <a:r>
              <a:rPr lang="en" altLang="zh-CN" sz="1800" b="1" dirty="0">
                <a:latin typeface="WarnockPro"/>
              </a:rPr>
              <a:t> 3.50%. </a:t>
            </a:r>
          </a:p>
          <a:p>
            <a:pPr marL="342900" indent="-342900">
              <a:buFont typeface="+mj-lt"/>
              <a:buAutoNum type="alphaUcPeriod"/>
            </a:pPr>
            <a:r>
              <a:rPr lang="en" altLang="zh-CN" sz="1800" b="1" dirty="0">
                <a:latin typeface="WarnockPro"/>
              </a:rPr>
              <a:t> 3.75%. </a:t>
            </a:r>
          </a:p>
          <a:p>
            <a:pPr marL="0" indent="0">
              <a:buNone/>
            </a:pPr>
            <a:endParaRPr lang="en" altLang="zh-CN" sz="1500" b="1" dirty="0">
              <a:effectLst/>
              <a:latin typeface="MyriadPro"/>
            </a:endParaRPr>
          </a:p>
          <a:p>
            <a:endParaRPr kumimoji="1" lang="zh-CN" altLang="en-US" sz="1500" dirty="0"/>
          </a:p>
        </p:txBody>
      </p:sp>
      <p:sp>
        <p:nvSpPr>
          <p:cNvPr id="23" name="Rectangle 14">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16">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231333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97989E-4563-492A-AB66-15D0A341728D}"/>
              </a:ext>
            </a:extLst>
          </p:cNvPr>
          <p:cNvSpPr>
            <a:spLocks noGrp="1"/>
          </p:cNvSpPr>
          <p:nvPr>
            <p:ph type="title"/>
          </p:nvPr>
        </p:nvSpPr>
        <p:spPr>
          <a:xfrm>
            <a:off x="1024128" y="585216"/>
            <a:ext cx="8018272" cy="1499616"/>
          </a:xfrm>
        </p:spPr>
        <p:txBody>
          <a:bodyPr>
            <a:normAutofit fontScale="90000"/>
          </a:bodyPr>
          <a:lstStyle/>
          <a:p>
            <a:r>
              <a:rPr kumimoji="1" lang="en-US" altLang="zh-CN" sz="4300"/>
              <a:t>Module3</a:t>
            </a:r>
            <a:br>
              <a:rPr kumimoji="1" lang="en-US" altLang="zh-CN" sz="4300"/>
            </a:br>
            <a:r>
              <a:rPr kumimoji="1" lang="en-US" altLang="zh-CN" sz="4300"/>
              <a:t>Introduction to fixed-income valuation</a:t>
            </a:r>
            <a:endParaRPr lang="en-US" sz="430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BFE350F-3F63-4E0B-A5AB-FDBE4E7FD9FB}"/>
                  </a:ext>
                </a:extLst>
              </p:cNvPr>
              <p:cNvSpPr>
                <a:spLocks noGrp="1"/>
              </p:cNvSpPr>
              <p:nvPr>
                <p:ph idx="1"/>
              </p:nvPr>
            </p:nvSpPr>
            <p:spPr>
              <a:xfrm>
                <a:off x="1024128" y="2286000"/>
                <a:ext cx="8018271" cy="4023360"/>
              </a:xfrm>
            </p:spPr>
            <p:txBody>
              <a:bodyPr>
                <a:normAutofit/>
              </a:bodyPr>
              <a:lstStyle/>
              <a:p>
                <a:r>
                  <a:rPr lang="en-US" sz="2400" b="1" dirty="0">
                    <a:solidFill>
                      <a:srgbClr val="FF0000"/>
                    </a:solidFill>
                  </a:rPr>
                  <a:t>Flat Price, Accrued Interest, and the Full Price</a:t>
                </a:r>
              </a:p>
              <a:p>
                <a:r>
                  <a:rPr lang="en-US" dirty="0"/>
                  <a:t>Day-count conventions vary from market to market. However, </a:t>
                </a:r>
                <a:r>
                  <a:rPr lang="en-US" dirty="0">
                    <a:solidFill>
                      <a:srgbClr val="FF0000"/>
                    </a:solidFill>
                  </a:rPr>
                  <a:t>actual/actual </a:t>
                </a:r>
                <a:r>
                  <a:rPr lang="en-US" dirty="0"/>
                  <a:t>is most common for government bonds. The </a:t>
                </a:r>
                <a:r>
                  <a:rPr lang="en-US" dirty="0">
                    <a:solidFill>
                      <a:srgbClr val="FF0000"/>
                    </a:solidFill>
                  </a:rPr>
                  <a:t>30/360</a:t>
                </a:r>
                <a:r>
                  <a:rPr lang="en-US" dirty="0"/>
                  <a:t> day-count convention often is used for corporate bonds. It assumes that each month has 30 days and that a full year has 360 days.</a:t>
                </a:r>
              </a:p>
              <a:p>
                <a:r>
                  <a:rPr lang="pt-BR" dirty="0"/>
                  <a:t>PV</a:t>
                </a:r>
                <a:r>
                  <a:rPr lang="pt-BR" baseline="30000" dirty="0"/>
                  <a:t>Full</a:t>
                </a:r>
                <a:r>
                  <a:rPr lang="pt-BR" dirty="0"/>
                  <a:t> = [</a:t>
                </a:r>
                <a14:m>
                  <m:oMath xmlns:m="http://schemas.openxmlformats.org/officeDocument/2006/math">
                    <m:f>
                      <m:fPr>
                        <m:ctrlPr>
                          <a:rPr lang="pt-BR" i="1" smtClean="0">
                            <a:latin typeface="Cambria Math" panose="02040503050406030204" pitchFamily="18" charset="0"/>
                          </a:rPr>
                        </m:ctrlPr>
                      </m:fPr>
                      <m:num>
                        <m:r>
                          <a:rPr lang="en-US" b="0" i="1" smtClean="0">
                            <a:latin typeface="Cambria Math" panose="02040503050406030204" pitchFamily="18" charset="0"/>
                          </a:rPr>
                          <m:t>𝑃𝑀𝑇</m:t>
                        </m:r>
                      </m:num>
                      <m:den>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𝑟</m:t>
                            </m:r>
                          </m:e>
                        </m:d>
                        <m:r>
                          <a:rPr lang="en-US" b="0" i="1" baseline="30000" smtClean="0">
                            <a:latin typeface="Cambria Math" panose="02040503050406030204" pitchFamily="18" charset="0"/>
                          </a:rPr>
                          <m:t>1</m:t>
                        </m:r>
                      </m:den>
                    </m:f>
                  </m:oMath>
                </a14:m>
                <a:r>
                  <a:rPr lang="pt-BR" dirty="0"/>
                  <a:t>+</a:t>
                </a:r>
                <a14:m>
                  <m:oMath xmlns:m="http://schemas.openxmlformats.org/officeDocument/2006/math">
                    <m:f>
                      <m:fPr>
                        <m:ctrlPr>
                          <a:rPr lang="pt-BR" i="1" dirty="0" smtClean="0">
                            <a:latin typeface="Cambria Math" panose="02040503050406030204" pitchFamily="18" charset="0"/>
                          </a:rPr>
                        </m:ctrlPr>
                      </m:fPr>
                      <m:num>
                        <m:r>
                          <a:rPr lang="en-US" b="0" i="1" dirty="0" smtClean="0">
                            <a:latin typeface="Cambria Math" panose="02040503050406030204" pitchFamily="18" charset="0"/>
                          </a:rPr>
                          <m:t>𝑃𝑀𝑇</m:t>
                        </m:r>
                      </m:num>
                      <m:den>
                        <m:d>
                          <m:dPr>
                            <m:ctrlPr>
                              <a:rPr lang="en-US" b="0" i="1" dirty="0" smtClean="0">
                                <a:latin typeface="Cambria Math" panose="02040503050406030204" pitchFamily="18" charset="0"/>
                              </a:rPr>
                            </m:ctrlPr>
                          </m:dPr>
                          <m:e>
                            <m:r>
                              <a:rPr lang="en-US" b="0" i="1" dirty="0" smtClean="0">
                                <a:latin typeface="Cambria Math" panose="02040503050406030204" pitchFamily="18" charset="0"/>
                              </a:rPr>
                              <m:t>1+</m:t>
                            </m:r>
                            <m:r>
                              <a:rPr lang="en-US" b="0" i="1" dirty="0" smtClean="0">
                                <a:latin typeface="Cambria Math" panose="02040503050406030204" pitchFamily="18" charset="0"/>
                              </a:rPr>
                              <m:t>𝑟</m:t>
                            </m:r>
                          </m:e>
                        </m:d>
                        <m:r>
                          <a:rPr lang="en-US" b="0" i="1" baseline="30000" dirty="0" smtClean="0">
                            <a:latin typeface="Cambria Math" panose="02040503050406030204" pitchFamily="18" charset="0"/>
                          </a:rPr>
                          <m:t>2</m:t>
                        </m:r>
                      </m:den>
                    </m:f>
                  </m:oMath>
                </a14:m>
                <a:r>
                  <a:rPr lang="pt-BR" dirty="0"/>
                  <a:t>+ ⋯ +</a:t>
                </a:r>
                <a14:m>
                  <m:oMath xmlns:m="http://schemas.openxmlformats.org/officeDocument/2006/math">
                    <m:f>
                      <m:fPr>
                        <m:ctrlPr>
                          <a:rPr lang="pt-BR" i="1" smtClean="0">
                            <a:latin typeface="Cambria Math" panose="02040503050406030204" pitchFamily="18" charset="0"/>
                          </a:rPr>
                        </m:ctrlPr>
                      </m:fPr>
                      <m:num>
                        <m:r>
                          <a:rPr lang="en-US" b="0" i="1" smtClean="0">
                            <a:latin typeface="Cambria Math" panose="02040503050406030204" pitchFamily="18" charset="0"/>
                          </a:rPr>
                          <m:t>𝑃𝑀𝑇</m:t>
                        </m:r>
                        <m:r>
                          <a:rPr lang="en-US" b="0" i="1" smtClean="0">
                            <a:latin typeface="Cambria Math" panose="02040503050406030204" pitchFamily="18" charset="0"/>
                          </a:rPr>
                          <m:t>+</m:t>
                        </m:r>
                        <m:r>
                          <a:rPr lang="en-US" b="0" i="1" smtClean="0">
                            <a:latin typeface="Cambria Math" panose="02040503050406030204" pitchFamily="18" charset="0"/>
                          </a:rPr>
                          <m:t>𝐹𝑉</m:t>
                        </m:r>
                      </m:num>
                      <m:den>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𝑟</m:t>
                            </m:r>
                          </m:e>
                        </m:d>
                        <m:r>
                          <a:rPr lang="en-US" b="0" i="1" baseline="30000" smtClean="0">
                            <a:latin typeface="Cambria Math" panose="02040503050406030204" pitchFamily="18" charset="0"/>
                          </a:rPr>
                          <m:t>𝑁</m:t>
                        </m:r>
                      </m:den>
                    </m:f>
                  </m:oMath>
                </a14:m>
                <a:r>
                  <a:rPr lang="pt-BR" dirty="0"/>
                  <a:t>]*(1+r)</a:t>
                </a:r>
                <a:r>
                  <a:rPr lang="pt-BR" baseline="30000" dirty="0"/>
                  <a:t>t/</a:t>
                </a:r>
                <a:r>
                  <a:rPr lang="pt-BR" baseline="30000" dirty="0" err="1"/>
                  <a:t>T</a:t>
                </a:r>
                <a:endParaRPr lang="pt-BR" baseline="30000" dirty="0"/>
              </a:p>
              <a:p>
                <a:endParaRPr lang="en-US" baseline="30000" dirty="0"/>
              </a:p>
              <a:p>
                <a:r>
                  <a:rPr lang="en" altLang="zh-CN" sz="1800" dirty="0">
                    <a:effectLst/>
                    <a:latin typeface="MyriadPro"/>
                  </a:rPr>
                  <a:t>Obtain the flat price using Excel function </a:t>
                </a:r>
              </a:p>
              <a:p>
                <a:r>
                  <a:rPr lang="en" altLang="zh-CN" sz="1800" dirty="0">
                    <a:latin typeface="MyriadPro"/>
                  </a:rPr>
                  <a:t>=</a:t>
                </a:r>
                <a:r>
                  <a:rPr lang="en" altLang="zh-CN" sz="1800" dirty="0">
                    <a:effectLst/>
                    <a:latin typeface="MyriadPro"/>
                  </a:rPr>
                  <a:t>PRICE(DATE(2019,5,14),DATE(2028,2,15),0.05,0.048,100,2,1) </a:t>
                </a:r>
                <a:endParaRPr lang="en" altLang="zh-CN" dirty="0">
                  <a:effectLst/>
                </a:endParaRPr>
              </a:p>
              <a:p>
                <a:endParaRPr lang="en-US" baseline="30000" dirty="0"/>
              </a:p>
            </p:txBody>
          </p:sp>
        </mc:Choice>
        <mc:Fallback xmlns="">
          <p:sp>
            <p:nvSpPr>
              <p:cNvPr id="3" name="Content Placeholder 2">
                <a:extLst>
                  <a:ext uri="{FF2B5EF4-FFF2-40B4-BE49-F238E27FC236}">
                    <a16:creationId xmlns:a16="http://schemas.microsoft.com/office/drawing/2014/main" id="{9BFE350F-3F63-4E0B-A5AB-FDBE4E7FD9FB}"/>
                  </a:ext>
                </a:extLst>
              </p:cNvPr>
              <p:cNvSpPr>
                <a:spLocks noGrp="1" noRot="1" noChangeAspect="1" noMove="1" noResize="1" noEditPoints="1" noAdjustHandles="1" noChangeArrowheads="1" noChangeShapeType="1" noTextEdit="1"/>
              </p:cNvSpPr>
              <p:nvPr>
                <p:ph idx="1"/>
              </p:nvPr>
            </p:nvSpPr>
            <p:spPr>
              <a:xfrm>
                <a:off x="1024128" y="2286000"/>
                <a:ext cx="8018271" cy="4023360"/>
              </a:xfrm>
              <a:blipFill>
                <a:blip r:embed="rId2"/>
                <a:stretch>
                  <a:fillRect l="-633" t="-2208"/>
                </a:stretch>
              </a:blipFill>
            </p:spPr>
            <p:txBody>
              <a:bodyPr/>
              <a:lstStyle/>
              <a:p>
                <a:r>
                  <a:rPr lang="zh-CN" altLang="en-US">
                    <a:noFill/>
                  </a:rPr>
                  <a:t> </a:t>
                </a:r>
              </a:p>
            </p:txBody>
          </p:sp>
        </mc:Fallback>
      </mc:AlternateContent>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5269592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ECE99E-B58D-4A2B-9016-027030057254}"/>
              </a:ext>
            </a:extLst>
          </p:cNvPr>
          <p:cNvSpPr>
            <a:spLocks noGrp="1"/>
          </p:cNvSpPr>
          <p:nvPr>
            <p:ph type="title"/>
          </p:nvPr>
        </p:nvSpPr>
        <p:spPr>
          <a:xfrm>
            <a:off x="1024128" y="585216"/>
            <a:ext cx="8018272" cy="1499616"/>
          </a:xfrm>
        </p:spPr>
        <p:txBody>
          <a:bodyPr>
            <a:normAutofit/>
          </a:bodyPr>
          <a:lstStyle/>
          <a:p>
            <a:r>
              <a:rPr lang="en-US"/>
              <a:t>practices</a:t>
            </a:r>
          </a:p>
        </p:txBody>
      </p:sp>
      <p:sp>
        <p:nvSpPr>
          <p:cNvPr id="3" name="Content Placeholder 2">
            <a:extLst>
              <a:ext uri="{FF2B5EF4-FFF2-40B4-BE49-F238E27FC236}">
                <a16:creationId xmlns:a16="http://schemas.microsoft.com/office/drawing/2014/main" id="{1BA68E3B-6850-420E-B003-AE534EA57F5F}"/>
              </a:ext>
            </a:extLst>
          </p:cNvPr>
          <p:cNvSpPr>
            <a:spLocks noGrp="1"/>
          </p:cNvSpPr>
          <p:nvPr>
            <p:ph idx="1"/>
          </p:nvPr>
        </p:nvSpPr>
        <p:spPr>
          <a:xfrm>
            <a:off x="1024128" y="2286000"/>
            <a:ext cx="8018271" cy="4023360"/>
          </a:xfrm>
        </p:spPr>
        <p:txBody>
          <a:bodyPr>
            <a:normAutofit/>
          </a:bodyPr>
          <a:lstStyle/>
          <a:p>
            <a:r>
              <a:rPr lang="en-US" dirty="0"/>
              <a:t>A 6% German corporate bond is priced for settlement on 18 June 2019. The bond makes semiannual coupon payments on 19 March and 19 September of each year and matures on 19 September 2030. The corporate bond uses the 30/360 day-count convention for accrued interest. Calculate the full price, the accrued interest, and the flat price per EUR100 of par value for annual yields-to-maturity: 6.00%.</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2493485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4353EA-E8F5-4890-B212-C12A8C799E4A}"/>
              </a:ext>
            </a:extLst>
          </p:cNvPr>
          <p:cNvSpPr>
            <a:spLocks noGrp="1"/>
          </p:cNvSpPr>
          <p:nvPr>
            <p:ph type="title"/>
          </p:nvPr>
        </p:nvSpPr>
        <p:spPr>
          <a:xfrm>
            <a:off x="1024128" y="585216"/>
            <a:ext cx="6066818" cy="1499616"/>
          </a:xfrm>
        </p:spPr>
        <p:txBody>
          <a:bodyPr>
            <a:normAutofit/>
          </a:bodyPr>
          <a:lstStyle/>
          <a:p>
            <a:r>
              <a:rPr lang="en-US" sz="3500" dirty="0"/>
              <a:t>Module3</a:t>
            </a:r>
            <a:br>
              <a:rPr lang="en-US" sz="3500" dirty="0"/>
            </a:br>
            <a:r>
              <a:rPr lang="en-US" sz="3500" dirty="0"/>
              <a:t>Introduction to fixed-income valuation</a:t>
            </a:r>
          </a:p>
        </p:txBody>
      </p:sp>
      <p:sp>
        <p:nvSpPr>
          <p:cNvPr id="3" name="Content Placeholder 2">
            <a:extLst>
              <a:ext uri="{FF2B5EF4-FFF2-40B4-BE49-F238E27FC236}">
                <a16:creationId xmlns:a16="http://schemas.microsoft.com/office/drawing/2014/main" id="{DE6D6A04-BF06-4E82-B067-037714A6A693}"/>
              </a:ext>
            </a:extLst>
          </p:cNvPr>
          <p:cNvSpPr>
            <a:spLocks noGrp="1"/>
          </p:cNvSpPr>
          <p:nvPr>
            <p:ph idx="1"/>
          </p:nvPr>
        </p:nvSpPr>
        <p:spPr>
          <a:xfrm>
            <a:off x="1024128" y="2286000"/>
            <a:ext cx="6066818" cy="4023360"/>
          </a:xfrm>
        </p:spPr>
        <p:txBody>
          <a:bodyPr>
            <a:normAutofit/>
          </a:bodyPr>
          <a:lstStyle/>
          <a:p>
            <a:r>
              <a:rPr lang="en-US" sz="2000" b="1" dirty="0">
                <a:solidFill>
                  <a:srgbClr val="FF0000"/>
                </a:solidFill>
              </a:rPr>
              <a:t>Matrix Pricing</a:t>
            </a:r>
          </a:p>
          <a:p>
            <a:r>
              <a:rPr lang="en-US" sz="1500" dirty="0"/>
              <a:t>An analyst needs to value a three-year, 4% semiannual coupon payment corporate bond, Bond X. Assume that Bond X is not actively traded and that there are no recent transactions reported for this particular security. However, there are quoted prices for four corporate bonds that have very similar credit quality:</a:t>
            </a:r>
          </a:p>
          <a:p>
            <a:r>
              <a:rPr lang="en-US" sz="1500" dirty="0"/>
              <a:t>Bond A: Two-year, 3% semiannual coupon payment bond trading at a price of 98.500</a:t>
            </a:r>
          </a:p>
          <a:p>
            <a:r>
              <a:rPr lang="en-US" sz="1500" dirty="0"/>
              <a:t>Bond B: Two-year, 5% semiannual coupon payment bond trading at a price of 102.250</a:t>
            </a:r>
          </a:p>
          <a:p>
            <a:r>
              <a:rPr lang="en-US" sz="1500" dirty="0"/>
              <a:t>Bond C: Five-year, 2% semiannual coupon payment bond trading at a price of 90.250</a:t>
            </a:r>
          </a:p>
          <a:p>
            <a:r>
              <a:rPr lang="en-US" sz="1500" dirty="0"/>
              <a:t>Bond D: Five-year, 4% semiannual coupon payment bond trading at a price of 99.125</a:t>
            </a:r>
          </a:p>
          <a:p>
            <a:endParaRPr lang="en-US" sz="1500" dirty="0"/>
          </a:p>
        </p:txBody>
      </p:sp>
      <p:pic>
        <p:nvPicPr>
          <p:cNvPr id="7" name="Picture 4" descr="Stock exchange numbers">
            <a:extLst>
              <a:ext uri="{FF2B5EF4-FFF2-40B4-BE49-F238E27FC236}">
                <a16:creationId xmlns:a16="http://schemas.microsoft.com/office/drawing/2014/main" id="{CECC41F2-9B51-860C-D1F1-9A23C1A782F6}"/>
              </a:ext>
            </a:extLst>
          </p:cNvPr>
          <p:cNvPicPr>
            <a:picLocks noChangeAspect="1"/>
          </p:cNvPicPr>
          <p:nvPr/>
        </p:nvPicPr>
        <p:blipFill rotWithShape="1">
          <a:blip r:embed="rId3"/>
          <a:srcRect l="28161" r="26679" b="-1"/>
          <a:stretch/>
        </p:blipFill>
        <p:spPr>
          <a:xfrm>
            <a:off x="7552266" y="10"/>
            <a:ext cx="4639733" cy="6857990"/>
          </a:xfrm>
          <a:prstGeom prst="rect">
            <a:avLst/>
          </a:prstGeom>
        </p:spPr>
      </p:pic>
    </p:spTree>
    <p:extLst>
      <p:ext uri="{BB962C8B-B14F-4D97-AF65-F5344CB8AC3E}">
        <p14:creationId xmlns:p14="http://schemas.microsoft.com/office/powerpoint/2010/main" val="5739890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8815D-8266-4E8C-9591-D160A963CB63}"/>
              </a:ext>
            </a:extLst>
          </p:cNvPr>
          <p:cNvSpPr>
            <a:spLocks noGrp="1"/>
          </p:cNvSpPr>
          <p:nvPr>
            <p:ph type="title"/>
          </p:nvPr>
        </p:nvSpPr>
        <p:spPr/>
        <p:txBody>
          <a:bodyPr>
            <a:noAutofit/>
          </a:bodyPr>
          <a:lstStyle/>
          <a:p>
            <a:r>
              <a:rPr lang="en-US" sz="4000" dirty="0"/>
              <a:t>Module3</a:t>
            </a:r>
            <a:br>
              <a:rPr lang="en-US" sz="4000" dirty="0"/>
            </a:br>
            <a:r>
              <a:rPr lang="en-US" sz="4000" dirty="0"/>
              <a:t>Introduction to fixed-income valuation</a:t>
            </a:r>
          </a:p>
        </p:txBody>
      </p:sp>
      <p:sp>
        <p:nvSpPr>
          <p:cNvPr id="3" name="Content Placeholder 2">
            <a:extLst>
              <a:ext uri="{FF2B5EF4-FFF2-40B4-BE49-F238E27FC236}">
                <a16:creationId xmlns:a16="http://schemas.microsoft.com/office/drawing/2014/main" id="{3796C3A8-3EF9-4ECC-B5D3-87063D6F7C15}"/>
              </a:ext>
            </a:extLst>
          </p:cNvPr>
          <p:cNvSpPr>
            <a:spLocks noGrp="1"/>
          </p:cNvSpPr>
          <p:nvPr>
            <p:ph idx="1"/>
          </p:nvPr>
        </p:nvSpPr>
        <p:spPr/>
        <p:txBody>
          <a:bodyPr/>
          <a:lstStyle/>
          <a:p>
            <a:r>
              <a:rPr lang="en-US" sz="2400" b="1" dirty="0">
                <a:solidFill>
                  <a:srgbClr val="FF0000"/>
                </a:solidFill>
              </a:rPr>
              <a:t>Matrix Pricing</a:t>
            </a:r>
          </a:p>
          <a:p>
            <a:endParaRPr lang="en-US" dirty="0"/>
          </a:p>
        </p:txBody>
      </p:sp>
      <p:graphicFrame>
        <p:nvGraphicFramePr>
          <p:cNvPr id="4" name="Table 3">
            <a:extLst>
              <a:ext uri="{FF2B5EF4-FFF2-40B4-BE49-F238E27FC236}">
                <a16:creationId xmlns:a16="http://schemas.microsoft.com/office/drawing/2014/main" id="{76A9775D-5695-4D89-964F-7793EAB81938}"/>
              </a:ext>
            </a:extLst>
          </p:cNvPr>
          <p:cNvGraphicFramePr>
            <a:graphicFrameLocks noGrp="1"/>
          </p:cNvGraphicFramePr>
          <p:nvPr/>
        </p:nvGraphicFramePr>
        <p:xfrm>
          <a:off x="1024127" y="2843888"/>
          <a:ext cx="8260550" cy="2898466"/>
        </p:xfrm>
        <a:graphic>
          <a:graphicData uri="http://schemas.openxmlformats.org/drawingml/2006/table">
            <a:tbl>
              <a:tblPr firstRow="1" bandRow="1">
                <a:tableStyleId>{5C22544A-7EE6-4342-B048-85BDC9FD1C3A}</a:tableStyleId>
              </a:tblPr>
              <a:tblGrid>
                <a:gridCol w="1652110">
                  <a:extLst>
                    <a:ext uri="{9D8B030D-6E8A-4147-A177-3AD203B41FA5}">
                      <a16:colId xmlns:a16="http://schemas.microsoft.com/office/drawing/2014/main" val="289588160"/>
                    </a:ext>
                  </a:extLst>
                </a:gridCol>
                <a:gridCol w="1652110">
                  <a:extLst>
                    <a:ext uri="{9D8B030D-6E8A-4147-A177-3AD203B41FA5}">
                      <a16:colId xmlns:a16="http://schemas.microsoft.com/office/drawing/2014/main" val="1344211630"/>
                    </a:ext>
                  </a:extLst>
                </a:gridCol>
                <a:gridCol w="1652110">
                  <a:extLst>
                    <a:ext uri="{9D8B030D-6E8A-4147-A177-3AD203B41FA5}">
                      <a16:colId xmlns:a16="http://schemas.microsoft.com/office/drawing/2014/main" val="3530710380"/>
                    </a:ext>
                  </a:extLst>
                </a:gridCol>
                <a:gridCol w="1652110">
                  <a:extLst>
                    <a:ext uri="{9D8B030D-6E8A-4147-A177-3AD203B41FA5}">
                      <a16:colId xmlns:a16="http://schemas.microsoft.com/office/drawing/2014/main" val="4216707285"/>
                    </a:ext>
                  </a:extLst>
                </a:gridCol>
                <a:gridCol w="1652110">
                  <a:extLst>
                    <a:ext uri="{9D8B030D-6E8A-4147-A177-3AD203B41FA5}">
                      <a16:colId xmlns:a16="http://schemas.microsoft.com/office/drawing/2014/main" val="3898856758"/>
                    </a:ext>
                  </a:extLst>
                </a:gridCol>
              </a:tblGrid>
              <a:tr h="489113">
                <a:tc>
                  <a:txBody>
                    <a:bodyPr/>
                    <a:lstStyle/>
                    <a:p>
                      <a:endParaRPr lang="en-US" dirty="0"/>
                    </a:p>
                  </a:txBody>
                  <a:tcPr/>
                </a:tc>
                <a:tc>
                  <a:txBody>
                    <a:bodyPr/>
                    <a:lstStyle/>
                    <a:p>
                      <a:r>
                        <a:rPr lang="en-US" dirty="0"/>
                        <a:t>2%</a:t>
                      </a:r>
                      <a:br>
                        <a:rPr lang="en-US" dirty="0"/>
                      </a:br>
                      <a:r>
                        <a:rPr lang="en-US" dirty="0"/>
                        <a:t>coupon</a:t>
                      </a:r>
                    </a:p>
                  </a:txBody>
                  <a:tcPr/>
                </a:tc>
                <a:tc>
                  <a:txBody>
                    <a:bodyPr/>
                    <a:lstStyle/>
                    <a:p>
                      <a:r>
                        <a:rPr lang="en-US" dirty="0"/>
                        <a:t>3%</a:t>
                      </a:r>
                      <a:br>
                        <a:rPr lang="en-US" dirty="0"/>
                      </a:br>
                      <a:r>
                        <a:rPr lang="en-US" dirty="0"/>
                        <a:t>coupon</a:t>
                      </a:r>
                    </a:p>
                  </a:txBody>
                  <a:tcPr/>
                </a:tc>
                <a:tc>
                  <a:txBody>
                    <a:bodyPr/>
                    <a:lstStyle/>
                    <a:p>
                      <a:r>
                        <a:rPr lang="en-US" dirty="0"/>
                        <a:t>4%</a:t>
                      </a:r>
                      <a:br>
                        <a:rPr lang="en-US" dirty="0"/>
                      </a:br>
                      <a:r>
                        <a:rPr lang="en-US" dirty="0"/>
                        <a:t>coupon</a:t>
                      </a:r>
                    </a:p>
                  </a:txBody>
                  <a:tcPr/>
                </a:tc>
                <a:tc>
                  <a:txBody>
                    <a:bodyPr/>
                    <a:lstStyle/>
                    <a:p>
                      <a:r>
                        <a:rPr lang="en-US" dirty="0"/>
                        <a:t>5%</a:t>
                      </a:r>
                      <a:br>
                        <a:rPr lang="en-US" dirty="0"/>
                      </a:br>
                      <a:r>
                        <a:rPr lang="en-US" dirty="0"/>
                        <a:t>coupon</a:t>
                      </a:r>
                    </a:p>
                  </a:txBody>
                  <a:tcPr/>
                </a:tc>
                <a:extLst>
                  <a:ext uri="{0D108BD9-81ED-4DB2-BD59-A6C34878D82A}">
                    <a16:rowId xmlns:a16="http://schemas.microsoft.com/office/drawing/2014/main" val="3610309638"/>
                  </a:ext>
                </a:extLst>
              </a:tr>
              <a:tr h="489113">
                <a:tc>
                  <a:txBody>
                    <a:bodyPr/>
                    <a:lstStyle/>
                    <a:p>
                      <a:r>
                        <a:rPr lang="en-US" dirty="0"/>
                        <a:t>Two years</a:t>
                      </a:r>
                    </a:p>
                  </a:txBody>
                  <a:tcPr/>
                </a:tc>
                <a:tc>
                  <a:txBody>
                    <a:bodyPr/>
                    <a:lstStyle/>
                    <a:p>
                      <a:endParaRPr lang="en-US"/>
                    </a:p>
                  </a:txBody>
                  <a:tcPr/>
                </a:tc>
                <a:tc>
                  <a:txBody>
                    <a:bodyPr/>
                    <a:lstStyle/>
                    <a:p>
                      <a:r>
                        <a:rPr lang="en-US" dirty="0"/>
                        <a:t>BOND A</a:t>
                      </a:r>
                      <a:br>
                        <a:rPr lang="en-US" dirty="0"/>
                      </a:br>
                      <a:r>
                        <a:rPr lang="en-US" dirty="0"/>
                        <a:t>3.786%</a:t>
                      </a:r>
                    </a:p>
                  </a:txBody>
                  <a:tcPr/>
                </a:tc>
                <a:tc>
                  <a:txBody>
                    <a:bodyPr/>
                    <a:lstStyle/>
                    <a:p>
                      <a:endParaRPr lang="en-US"/>
                    </a:p>
                  </a:txBody>
                  <a:tcPr/>
                </a:tc>
                <a:tc>
                  <a:txBody>
                    <a:bodyPr/>
                    <a:lstStyle/>
                    <a:p>
                      <a:r>
                        <a:rPr lang="en-US" dirty="0"/>
                        <a:t>BOND B</a:t>
                      </a:r>
                      <a:br>
                        <a:rPr lang="en-US" dirty="0"/>
                      </a:br>
                      <a:r>
                        <a:rPr lang="en-US" dirty="0"/>
                        <a:t>3.821%</a:t>
                      </a:r>
                    </a:p>
                  </a:txBody>
                  <a:tcPr/>
                </a:tc>
                <a:extLst>
                  <a:ext uri="{0D108BD9-81ED-4DB2-BD59-A6C34878D82A}">
                    <a16:rowId xmlns:a16="http://schemas.microsoft.com/office/drawing/2014/main" val="1045477910"/>
                  </a:ext>
                </a:extLst>
              </a:tr>
              <a:tr h="489113">
                <a:tc>
                  <a:txBody>
                    <a:bodyPr/>
                    <a:lstStyle/>
                    <a:p>
                      <a:r>
                        <a:rPr lang="en-US" dirty="0"/>
                        <a:t>Three years</a:t>
                      </a:r>
                    </a:p>
                  </a:txBody>
                  <a:tcPr/>
                </a:tc>
                <a:tc>
                  <a:txBody>
                    <a:bodyPr/>
                    <a:lstStyle/>
                    <a:p>
                      <a:endParaRPr lang="en-US"/>
                    </a:p>
                  </a:txBody>
                  <a:tcPr/>
                </a:tc>
                <a:tc>
                  <a:txBody>
                    <a:bodyPr/>
                    <a:lstStyle/>
                    <a:p>
                      <a:endParaRPr lang="en-US"/>
                    </a:p>
                  </a:txBody>
                  <a:tcPr/>
                </a:tc>
                <a:tc>
                  <a:txBody>
                    <a:bodyPr/>
                    <a:lstStyle/>
                    <a:p>
                      <a:r>
                        <a:rPr lang="en-US" dirty="0"/>
                        <a:t>BOND X</a:t>
                      </a:r>
                    </a:p>
                  </a:txBody>
                  <a:tcPr/>
                </a:tc>
                <a:tc>
                  <a:txBody>
                    <a:bodyPr/>
                    <a:lstStyle/>
                    <a:p>
                      <a:endParaRPr lang="en-US" dirty="0"/>
                    </a:p>
                  </a:txBody>
                  <a:tcPr/>
                </a:tc>
                <a:extLst>
                  <a:ext uri="{0D108BD9-81ED-4DB2-BD59-A6C34878D82A}">
                    <a16:rowId xmlns:a16="http://schemas.microsoft.com/office/drawing/2014/main" val="3115707816"/>
                  </a:ext>
                </a:extLst>
              </a:tr>
              <a:tr h="489113">
                <a:tc>
                  <a:txBody>
                    <a:bodyPr/>
                    <a:lstStyle/>
                    <a:p>
                      <a:r>
                        <a:rPr lang="en-US" dirty="0"/>
                        <a:t>Four years</a:t>
                      </a:r>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142882335"/>
                  </a:ext>
                </a:extLst>
              </a:tr>
              <a:tr h="489113">
                <a:tc>
                  <a:txBody>
                    <a:bodyPr/>
                    <a:lstStyle/>
                    <a:p>
                      <a:r>
                        <a:rPr lang="en-US" dirty="0"/>
                        <a:t>Five years</a:t>
                      </a:r>
                    </a:p>
                  </a:txBody>
                  <a:tcPr/>
                </a:tc>
                <a:tc>
                  <a:txBody>
                    <a:bodyPr/>
                    <a:lstStyle/>
                    <a:p>
                      <a:r>
                        <a:rPr lang="en-US" dirty="0"/>
                        <a:t>BOND C</a:t>
                      </a:r>
                      <a:br>
                        <a:rPr lang="en-US" dirty="0"/>
                      </a:br>
                      <a:r>
                        <a:rPr lang="en-US" dirty="0"/>
                        <a:t>4.181%</a:t>
                      </a:r>
                    </a:p>
                  </a:txBody>
                  <a:tcPr/>
                </a:tc>
                <a:tc>
                  <a:txBody>
                    <a:bodyPr/>
                    <a:lstStyle/>
                    <a:p>
                      <a:endParaRPr lang="en-US" dirty="0"/>
                    </a:p>
                  </a:txBody>
                  <a:tcPr/>
                </a:tc>
                <a:tc>
                  <a:txBody>
                    <a:bodyPr/>
                    <a:lstStyle/>
                    <a:p>
                      <a:r>
                        <a:rPr lang="en-US" dirty="0"/>
                        <a:t>BOND D</a:t>
                      </a:r>
                      <a:br>
                        <a:rPr lang="en-US" dirty="0"/>
                      </a:br>
                      <a:r>
                        <a:rPr lang="en-US" dirty="0"/>
                        <a:t>4.196%</a:t>
                      </a:r>
                    </a:p>
                  </a:txBody>
                  <a:tcPr/>
                </a:tc>
                <a:tc>
                  <a:txBody>
                    <a:bodyPr/>
                    <a:lstStyle/>
                    <a:p>
                      <a:endParaRPr lang="en-US" dirty="0"/>
                    </a:p>
                  </a:txBody>
                  <a:tcPr/>
                </a:tc>
                <a:extLst>
                  <a:ext uri="{0D108BD9-81ED-4DB2-BD59-A6C34878D82A}">
                    <a16:rowId xmlns:a16="http://schemas.microsoft.com/office/drawing/2014/main" val="2801537062"/>
                  </a:ext>
                </a:extLst>
              </a:tr>
            </a:tbl>
          </a:graphicData>
        </a:graphic>
      </p:graphicFrame>
    </p:spTree>
    <p:extLst>
      <p:ext uri="{BB962C8B-B14F-4D97-AF65-F5344CB8AC3E}">
        <p14:creationId xmlns:p14="http://schemas.microsoft.com/office/powerpoint/2010/main" val="362200909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337B33-A7D7-4B9F-B6BF-52D583DACB5D}"/>
              </a:ext>
            </a:extLst>
          </p:cNvPr>
          <p:cNvSpPr>
            <a:spLocks noGrp="1"/>
          </p:cNvSpPr>
          <p:nvPr>
            <p:ph type="title"/>
          </p:nvPr>
        </p:nvSpPr>
        <p:spPr>
          <a:xfrm>
            <a:off x="1024128" y="585216"/>
            <a:ext cx="8018272" cy="1499616"/>
          </a:xfrm>
        </p:spPr>
        <p:txBody>
          <a:bodyPr>
            <a:normAutofit/>
          </a:bodyPr>
          <a:lstStyle/>
          <a:p>
            <a:r>
              <a:rPr lang="en-US" dirty="0"/>
              <a:t>practices</a:t>
            </a:r>
          </a:p>
        </p:txBody>
      </p:sp>
      <p:sp>
        <p:nvSpPr>
          <p:cNvPr id="3" name="Content Placeholder 2">
            <a:extLst>
              <a:ext uri="{FF2B5EF4-FFF2-40B4-BE49-F238E27FC236}">
                <a16:creationId xmlns:a16="http://schemas.microsoft.com/office/drawing/2014/main" id="{F400DB03-7E36-4BC4-9035-628BD12BC97D}"/>
              </a:ext>
            </a:extLst>
          </p:cNvPr>
          <p:cNvSpPr>
            <a:spLocks noGrp="1"/>
          </p:cNvSpPr>
          <p:nvPr>
            <p:ph idx="1"/>
          </p:nvPr>
        </p:nvSpPr>
        <p:spPr>
          <a:xfrm>
            <a:off x="1024128" y="2286000"/>
            <a:ext cx="8018271" cy="4023360"/>
          </a:xfrm>
        </p:spPr>
        <p:txBody>
          <a:bodyPr>
            <a:normAutofit/>
          </a:bodyPr>
          <a:lstStyle/>
          <a:p>
            <a:r>
              <a:rPr lang="en-US" dirty="0"/>
              <a:t>An analyst needs to assign a value to an illiquid four-year, 4.5% annual coupon payment corporate bond. The analyst identifies two corporate bonds that have similar credit quality: One is a three-year, 5.50% annual coupon payment bond priced at 107.500 per 100 of par value, and the other is a five-year, 4.50% annual coupon payment bond priced at 104.750 per 100 of par value. Using matrix pricing, the estimated price of the illiquid bond per 100 of par value is closest to:</a:t>
            </a:r>
          </a:p>
          <a:p>
            <a:r>
              <a:rPr lang="en-US" dirty="0"/>
              <a:t>A. 103.895.</a:t>
            </a:r>
          </a:p>
          <a:p>
            <a:r>
              <a:rPr lang="en-US" dirty="0"/>
              <a:t>B. 104.991.</a:t>
            </a:r>
          </a:p>
          <a:p>
            <a:r>
              <a:rPr lang="en-US" dirty="0"/>
              <a:t>C. 106.125.</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1057967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ngled shot of pen on a graph">
            <a:extLst>
              <a:ext uri="{FF2B5EF4-FFF2-40B4-BE49-F238E27FC236}">
                <a16:creationId xmlns:a16="http://schemas.microsoft.com/office/drawing/2014/main" id="{D95A4BBB-2009-6952-5128-29320E814AF2}"/>
              </a:ext>
            </a:extLst>
          </p:cNvPr>
          <p:cNvPicPr>
            <a:picLocks noChangeAspect="1"/>
          </p:cNvPicPr>
          <p:nvPr/>
        </p:nvPicPr>
        <p:blipFill rotWithShape="1">
          <a:blip r:embed="rId3">
            <a:duotone>
              <a:schemeClr val="bg2">
                <a:shade val="45000"/>
                <a:satMod val="135000"/>
              </a:schemeClr>
              <a:prstClr val="white"/>
            </a:duotone>
            <a:alphaModFix amt="40000"/>
          </a:blip>
          <a:srcRect t="9441" b="6290"/>
          <a:stretch/>
        </p:blipFill>
        <p:spPr>
          <a:xfrm>
            <a:off x="20" y="10"/>
            <a:ext cx="12191980" cy="6857989"/>
          </a:xfrm>
          <a:prstGeom prst="rect">
            <a:avLst/>
          </a:prstGeom>
        </p:spPr>
      </p:pic>
      <p:sp>
        <p:nvSpPr>
          <p:cNvPr id="2" name="Title 1">
            <a:extLst>
              <a:ext uri="{FF2B5EF4-FFF2-40B4-BE49-F238E27FC236}">
                <a16:creationId xmlns:a16="http://schemas.microsoft.com/office/drawing/2014/main" id="{47275F60-3981-47D7-BA3D-A21072EE5AC2}"/>
              </a:ext>
            </a:extLst>
          </p:cNvPr>
          <p:cNvSpPr>
            <a:spLocks noGrp="1"/>
          </p:cNvSpPr>
          <p:nvPr>
            <p:ph type="title"/>
          </p:nvPr>
        </p:nvSpPr>
        <p:spPr>
          <a:xfrm>
            <a:off x="1024128" y="585216"/>
            <a:ext cx="9720072" cy="1499616"/>
          </a:xfrm>
        </p:spPr>
        <p:txBody>
          <a:bodyPr>
            <a:noAutofit/>
          </a:bodyPr>
          <a:lstStyle/>
          <a:p>
            <a:r>
              <a:rPr lang="en-US" sz="4000" dirty="0"/>
              <a:t>Module3</a:t>
            </a:r>
            <a:br>
              <a:rPr lang="en-US" sz="4000" dirty="0"/>
            </a:br>
            <a:r>
              <a:rPr lang="en-US" sz="4000" dirty="0"/>
              <a:t>Introduction to fixed-income valuation</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66C569B-6FA6-478B-BA39-0E47DD561EAF}"/>
                  </a:ext>
                </a:extLst>
              </p:cNvPr>
              <p:cNvSpPr>
                <a:spLocks noGrp="1"/>
              </p:cNvSpPr>
              <p:nvPr>
                <p:ph idx="1"/>
              </p:nvPr>
            </p:nvSpPr>
            <p:spPr>
              <a:xfrm>
                <a:off x="1024128" y="2286000"/>
                <a:ext cx="9720073" cy="4023360"/>
              </a:xfrm>
            </p:spPr>
            <p:txBody>
              <a:bodyPr>
                <a:normAutofit lnSpcReduction="10000"/>
              </a:bodyPr>
              <a:lstStyle/>
              <a:p>
                <a:r>
                  <a:rPr lang="en-US" sz="2800" b="1" dirty="0">
                    <a:solidFill>
                      <a:srgbClr val="FF0000"/>
                    </a:solidFill>
                  </a:rPr>
                  <a:t>Annual Yields for Varying Compounding Periods in the Year</a:t>
                </a:r>
              </a:p>
              <a:p>
                <a:r>
                  <a:rPr lang="en-US" dirty="0"/>
                  <a:t>An </a:t>
                </a:r>
                <a:r>
                  <a:rPr lang="en-US" dirty="0">
                    <a:solidFill>
                      <a:srgbClr val="FF0000"/>
                    </a:solidFill>
                  </a:rPr>
                  <a:t>effective annual rate </a:t>
                </a:r>
                <a:r>
                  <a:rPr lang="en-US" dirty="0"/>
                  <a:t>has a periodicity of one because there is just one compounding period in the year.</a:t>
                </a:r>
              </a:p>
              <a:p>
                <a:r>
                  <a:rPr lang="en-US" dirty="0"/>
                  <a:t>An annual rate having a periodicity of two is known as a </a:t>
                </a:r>
                <a:r>
                  <a:rPr lang="en-US" dirty="0">
                    <a:solidFill>
                      <a:srgbClr val="FF0000"/>
                    </a:solidFill>
                  </a:rPr>
                  <a:t>semiannual bond basis yield</a:t>
                </a:r>
                <a:r>
                  <a:rPr lang="en-US" dirty="0"/>
                  <a:t>, or </a:t>
                </a:r>
                <a:r>
                  <a:rPr lang="en-US" dirty="0">
                    <a:solidFill>
                      <a:srgbClr val="FF0000"/>
                    </a:solidFill>
                  </a:rPr>
                  <a:t>semiannual bond equivalent yield</a:t>
                </a:r>
                <a:r>
                  <a:rPr lang="en-US" dirty="0"/>
                  <a:t>.</a:t>
                </a:r>
              </a:p>
              <a:p>
                <a:r>
                  <a:rPr lang="en-US" dirty="0"/>
                  <a:t>For a given pair of cash flows, the stated annual rate and the periodicity are inversely related.</a:t>
                </a:r>
              </a:p>
              <a:p>
                <a:r>
                  <a:rPr lang="en-US" dirty="0"/>
                  <a:t>Compounding more frequently within the year results in a lower (more negative) yield-to-maturity.</a:t>
                </a:r>
              </a:p>
              <a:p>
                <a14:m>
                  <m:oMath xmlns:m="http://schemas.openxmlformats.org/officeDocument/2006/math">
                    <m:d>
                      <m:dPr>
                        <m:ctrlPr>
                          <a:rPr lang="en-US" b="0" i="1" smtClean="0">
                            <a:latin typeface="Cambria Math" panose="02040503050406030204" pitchFamily="18" charset="0"/>
                          </a:rPr>
                        </m:ctrlPr>
                      </m:dPr>
                      <m:e>
                        <m:r>
                          <a:rPr lang="en-US" b="0" i="1" smtClean="0">
                            <a:latin typeface="Cambria Math" panose="02040503050406030204" pitchFamily="18" charset="0"/>
                          </a:rPr>
                          <m:t>1+</m:t>
                        </m:r>
                        <m:f>
                          <m:fPr>
                            <m:ctrlPr>
                              <a:rPr lang="en-US" i="1" smtClean="0">
                                <a:latin typeface="Cambria Math" panose="02040503050406030204" pitchFamily="18" charset="0"/>
                              </a:rPr>
                            </m:ctrlPr>
                          </m:fPr>
                          <m:num>
                            <m:r>
                              <a:rPr lang="en-US" b="0" i="1" smtClean="0">
                                <a:latin typeface="Cambria Math" panose="02040503050406030204" pitchFamily="18" charset="0"/>
                              </a:rPr>
                              <m:t>𝐴𝑃𝑅</m:t>
                            </m:r>
                            <m:r>
                              <a:rPr lang="en-US" b="0" i="1" baseline="-25000" smtClean="0">
                                <a:latin typeface="Cambria Math" panose="02040503050406030204" pitchFamily="18" charset="0"/>
                              </a:rPr>
                              <m:t>𝑚</m:t>
                            </m:r>
                          </m:num>
                          <m:den>
                            <m:r>
                              <a:rPr lang="en-US" b="0" i="1" smtClean="0">
                                <a:latin typeface="Cambria Math" panose="02040503050406030204" pitchFamily="18" charset="0"/>
                              </a:rPr>
                              <m:t>𝑚</m:t>
                            </m:r>
                          </m:den>
                        </m:f>
                      </m:e>
                    </m:d>
                    <m:r>
                      <a:rPr lang="en-US" b="0" i="1" baseline="70000" smtClean="0">
                        <a:latin typeface="Cambria Math" panose="02040503050406030204" pitchFamily="18" charset="0"/>
                      </a:rPr>
                      <m:t>𝑚</m:t>
                    </m:r>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1+</m:t>
                        </m:r>
                        <m:f>
                          <m:fPr>
                            <m:ctrlPr>
                              <a:rPr lang="en-US" b="0" i="1" smtClean="0">
                                <a:latin typeface="Cambria Math" panose="02040503050406030204" pitchFamily="18" charset="0"/>
                              </a:rPr>
                            </m:ctrlPr>
                          </m:fPr>
                          <m:num>
                            <m:r>
                              <a:rPr lang="en-US" b="0" i="1" smtClean="0">
                                <a:latin typeface="Cambria Math" panose="02040503050406030204" pitchFamily="18" charset="0"/>
                              </a:rPr>
                              <m:t>𝐴𝑃𝑅</m:t>
                            </m:r>
                            <m:r>
                              <a:rPr lang="en-US" b="0" i="1" baseline="-25000" smtClean="0">
                                <a:latin typeface="Cambria Math" panose="02040503050406030204" pitchFamily="18" charset="0"/>
                              </a:rPr>
                              <m:t>𝑛</m:t>
                            </m:r>
                          </m:num>
                          <m:den>
                            <m:r>
                              <a:rPr lang="en-US" b="0" i="1" smtClean="0">
                                <a:latin typeface="Cambria Math" panose="02040503050406030204" pitchFamily="18" charset="0"/>
                              </a:rPr>
                              <m:t>𝑛</m:t>
                            </m:r>
                          </m:den>
                        </m:f>
                      </m:e>
                    </m:d>
                    <m:r>
                      <a:rPr lang="en-US" b="0" i="1" baseline="70000" smtClean="0">
                        <a:latin typeface="Cambria Math" panose="02040503050406030204" pitchFamily="18" charset="0"/>
                      </a:rPr>
                      <m:t>𝑛</m:t>
                    </m:r>
                  </m:oMath>
                </a14:m>
                <a:endParaRPr lang="en-US" baseline="70000" dirty="0"/>
              </a:p>
              <a:p>
                <a:endParaRPr lang="en-US" baseline="70000" dirty="0"/>
              </a:p>
            </p:txBody>
          </p:sp>
        </mc:Choice>
        <mc:Fallback xmlns="">
          <p:sp>
            <p:nvSpPr>
              <p:cNvPr id="3" name="Content Placeholder 2">
                <a:extLst>
                  <a:ext uri="{FF2B5EF4-FFF2-40B4-BE49-F238E27FC236}">
                    <a16:creationId xmlns:a16="http://schemas.microsoft.com/office/drawing/2014/main" id="{B66C569B-6FA6-478B-BA39-0E47DD561EAF}"/>
                  </a:ext>
                </a:extLst>
              </p:cNvPr>
              <p:cNvSpPr>
                <a:spLocks noGrp="1" noRot="1" noChangeAspect="1" noMove="1" noResize="1" noEditPoints="1" noAdjustHandles="1" noChangeArrowheads="1" noChangeShapeType="1" noTextEdit="1"/>
              </p:cNvSpPr>
              <p:nvPr>
                <p:ph idx="1"/>
              </p:nvPr>
            </p:nvSpPr>
            <p:spPr>
              <a:xfrm>
                <a:off x="1024128" y="2286000"/>
                <a:ext cx="9720073" cy="4023360"/>
              </a:xfrm>
              <a:blipFill>
                <a:blip r:embed="rId4"/>
                <a:stretch>
                  <a:fillRect l="-815" t="-3333"/>
                </a:stretch>
              </a:blipFill>
            </p:spPr>
            <p:txBody>
              <a:bodyPr/>
              <a:lstStyle/>
              <a:p>
                <a:r>
                  <a:rPr lang="en-US">
                    <a:noFill/>
                  </a:rPr>
                  <a:t> </a:t>
                </a:r>
              </a:p>
            </p:txBody>
          </p:sp>
        </mc:Fallback>
      </mc:AlternateContent>
    </p:spTree>
    <p:extLst>
      <p:ext uri="{BB962C8B-B14F-4D97-AF65-F5344CB8AC3E}">
        <p14:creationId xmlns:p14="http://schemas.microsoft.com/office/powerpoint/2010/main" val="411855499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DF6869-44CD-478E-B326-3A7896EFAE4F}"/>
              </a:ext>
            </a:extLst>
          </p:cNvPr>
          <p:cNvSpPr>
            <a:spLocks noGrp="1"/>
          </p:cNvSpPr>
          <p:nvPr>
            <p:ph type="title"/>
          </p:nvPr>
        </p:nvSpPr>
        <p:spPr>
          <a:xfrm>
            <a:off x="1024128" y="585216"/>
            <a:ext cx="8018272" cy="1499616"/>
          </a:xfrm>
        </p:spPr>
        <p:txBody>
          <a:bodyPr>
            <a:normAutofit/>
          </a:bodyPr>
          <a:lstStyle/>
          <a:p>
            <a:r>
              <a:rPr lang="en-US" dirty="0"/>
              <a:t>practices</a:t>
            </a:r>
          </a:p>
        </p:txBody>
      </p:sp>
      <p:sp>
        <p:nvSpPr>
          <p:cNvPr id="3" name="Content Placeholder 2">
            <a:extLst>
              <a:ext uri="{FF2B5EF4-FFF2-40B4-BE49-F238E27FC236}">
                <a16:creationId xmlns:a16="http://schemas.microsoft.com/office/drawing/2014/main" id="{979079EF-5D16-4890-98F9-BC91BFE7164F}"/>
              </a:ext>
            </a:extLst>
          </p:cNvPr>
          <p:cNvSpPr>
            <a:spLocks noGrp="1"/>
          </p:cNvSpPr>
          <p:nvPr>
            <p:ph idx="1"/>
          </p:nvPr>
        </p:nvSpPr>
        <p:spPr>
          <a:xfrm>
            <a:off x="1024128" y="2286000"/>
            <a:ext cx="8018271" cy="4023360"/>
          </a:xfrm>
        </p:spPr>
        <p:txBody>
          <a:bodyPr>
            <a:normAutofit/>
          </a:bodyPr>
          <a:lstStyle/>
          <a:p>
            <a:r>
              <a:rPr lang="en-US" dirty="0"/>
              <a:t>A five-year, 4.50% semiannual coupon payment government bond is priced at 98 per 100 of par value. Calculate the annual yield-to-maturity stated on a semiannual bond basis, rounded to the nearest basis point. Convert that annual yield to</a:t>
            </a:r>
          </a:p>
          <a:p>
            <a:r>
              <a:rPr lang="en-US" dirty="0"/>
              <a:t>A. an annual rate that can be used for direct comparison with otherwise comparable bonds that make quarterly coupon payments and</a:t>
            </a:r>
          </a:p>
          <a:p>
            <a:r>
              <a:rPr lang="en-US" dirty="0"/>
              <a:t>B. an annual rate that can be used for direct comparison with otherwise comparable bonds that make annual coupon payments.</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3728095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4" descr="Stock numbers on a digital display">
            <a:extLst>
              <a:ext uri="{FF2B5EF4-FFF2-40B4-BE49-F238E27FC236}">
                <a16:creationId xmlns:a16="http://schemas.microsoft.com/office/drawing/2014/main" id="{7CBD2AC4-8D7E-D4B9-0F64-42AE487FBFAF}"/>
              </a:ext>
            </a:extLst>
          </p:cNvPr>
          <p:cNvPicPr>
            <a:picLocks noChangeAspect="1"/>
          </p:cNvPicPr>
          <p:nvPr/>
        </p:nvPicPr>
        <p:blipFill rotWithShape="1">
          <a:blip r:embed="rId3">
            <a:duotone>
              <a:schemeClr val="bg2">
                <a:shade val="45000"/>
                <a:satMod val="135000"/>
              </a:schemeClr>
              <a:prstClr val="white"/>
            </a:duotone>
            <a:alphaModFix amt="40000"/>
          </a:blip>
          <a:srcRect b="3434"/>
          <a:stretch/>
        </p:blipFill>
        <p:spPr>
          <a:xfrm>
            <a:off x="20" y="10"/>
            <a:ext cx="12191980" cy="6857989"/>
          </a:xfrm>
          <a:prstGeom prst="rect">
            <a:avLst/>
          </a:prstGeom>
        </p:spPr>
      </p:pic>
      <p:sp>
        <p:nvSpPr>
          <p:cNvPr id="2" name="Title 1">
            <a:extLst>
              <a:ext uri="{FF2B5EF4-FFF2-40B4-BE49-F238E27FC236}">
                <a16:creationId xmlns:a16="http://schemas.microsoft.com/office/drawing/2014/main" id="{DFCC4FF7-110D-4E67-8F24-43C4E102EF90}"/>
              </a:ext>
            </a:extLst>
          </p:cNvPr>
          <p:cNvSpPr>
            <a:spLocks noGrp="1"/>
          </p:cNvSpPr>
          <p:nvPr>
            <p:ph type="title"/>
          </p:nvPr>
        </p:nvSpPr>
        <p:spPr>
          <a:xfrm>
            <a:off x="1024128" y="585216"/>
            <a:ext cx="9720072" cy="1499616"/>
          </a:xfrm>
        </p:spPr>
        <p:txBody>
          <a:bodyPr>
            <a:noAutofit/>
          </a:bodyPr>
          <a:lstStyle/>
          <a:p>
            <a:r>
              <a:rPr lang="en-US" sz="4000" dirty="0"/>
              <a:t>Module3</a:t>
            </a:r>
            <a:br>
              <a:rPr lang="en-US" sz="4000" dirty="0"/>
            </a:br>
            <a:r>
              <a:rPr lang="en-US" sz="4000" dirty="0"/>
              <a:t>Introduction to fixed-income valuation</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BB6ACF75-3C4A-479B-AAF3-04DBCB943A3D}"/>
              </a:ext>
            </a:extLst>
          </p:cNvPr>
          <p:cNvSpPr>
            <a:spLocks noGrp="1"/>
          </p:cNvSpPr>
          <p:nvPr>
            <p:ph idx="1"/>
          </p:nvPr>
        </p:nvSpPr>
        <p:spPr>
          <a:xfrm>
            <a:off x="1024128" y="2286000"/>
            <a:ext cx="9720073" cy="4023360"/>
          </a:xfrm>
        </p:spPr>
        <p:txBody>
          <a:bodyPr>
            <a:normAutofit/>
          </a:bodyPr>
          <a:lstStyle/>
          <a:p>
            <a:r>
              <a:rPr lang="en-US" sz="2800" b="1" dirty="0">
                <a:solidFill>
                  <a:srgbClr val="FF0000"/>
                </a:solidFill>
              </a:rPr>
              <a:t>Y</a:t>
            </a:r>
            <a:r>
              <a:rPr lang="en-US" altLang="zh-CN" sz="2800" b="1" dirty="0">
                <a:solidFill>
                  <a:srgbClr val="FF0000"/>
                </a:solidFill>
              </a:rPr>
              <a:t>ield measures for fixed-rate bonds</a:t>
            </a:r>
          </a:p>
          <a:p>
            <a:r>
              <a:rPr lang="en-US" dirty="0"/>
              <a:t>Yield measures that neglect weekends and holidays are quoted on what is called street convention. The </a:t>
            </a:r>
            <a:r>
              <a:rPr lang="en-US" dirty="0">
                <a:solidFill>
                  <a:srgbClr val="FF0000"/>
                </a:solidFill>
              </a:rPr>
              <a:t>street convention yield-to-maturity </a:t>
            </a:r>
            <a:r>
              <a:rPr lang="en-US" dirty="0"/>
              <a:t>is the internal rate of return on the cash flows assuming the payments are made on the scheduled dates.</a:t>
            </a:r>
          </a:p>
          <a:p>
            <a:r>
              <a:rPr lang="en-US" dirty="0"/>
              <a:t>Sometimes the true yield is also quoted. The </a:t>
            </a:r>
            <a:r>
              <a:rPr lang="en-US" dirty="0">
                <a:solidFill>
                  <a:srgbClr val="FF0000"/>
                </a:solidFill>
              </a:rPr>
              <a:t>true yield-to-maturity </a:t>
            </a:r>
            <a:r>
              <a:rPr lang="en-US" dirty="0"/>
              <a:t>is the internal rate of return on the cash flows using the actual calendar of weekends and bank holidays.</a:t>
            </a:r>
          </a:p>
          <a:p>
            <a:endParaRPr lang="en-US" dirty="0"/>
          </a:p>
        </p:txBody>
      </p:sp>
      <mc:AlternateContent xmlns:mc="http://schemas.openxmlformats.org/markup-compatibility/2006" xmlns:p14="http://schemas.microsoft.com/office/powerpoint/2010/main">
        <mc:Choice Requires="p14">
          <p:contentPart p14:bwMode="auto" r:id="rId4">
            <p14:nvContentPartPr>
              <p14:cNvPr id="92" name="墨迹 91">
                <a:extLst>
                  <a:ext uri="{FF2B5EF4-FFF2-40B4-BE49-F238E27FC236}">
                    <a16:creationId xmlns:a16="http://schemas.microsoft.com/office/drawing/2014/main" id="{AB6AB9C5-8A95-FA4C-AF1A-A59A17968873}"/>
                  </a:ext>
                </a:extLst>
              </p14:cNvPr>
              <p14:cNvContentPartPr/>
              <p14:nvPr/>
            </p14:nvContentPartPr>
            <p14:xfrm>
              <a:off x="6736528" y="3588785"/>
              <a:ext cx="360" cy="360"/>
            </p14:xfrm>
          </p:contentPart>
        </mc:Choice>
        <mc:Fallback xmlns="">
          <p:pic>
            <p:nvPicPr>
              <p:cNvPr id="92" name="墨迹 91">
                <a:extLst>
                  <a:ext uri="{FF2B5EF4-FFF2-40B4-BE49-F238E27FC236}">
                    <a16:creationId xmlns:a16="http://schemas.microsoft.com/office/drawing/2014/main" id="{AB6AB9C5-8A95-FA4C-AF1A-A59A17968873}"/>
                  </a:ext>
                </a:extLst>
              </p:cNvPr>
              <p:cNvPicPr/>
              <p:nvPr/>
            </p:nvPicPr>
            <p:blipFill>
              <a:blip r:embed="rId5"/>
              <a:stretch>
                <a:fillRect/>
              </a:stretch>
            </p:blipFill>
            <p:spPr>
              <a:xfrm>
                <a:off x="6721408" y="3573665"/>
                <a:ext cx="30960" cy="30960"/>
              </a:xfrm>
              <a:prstGeom prst="rect">
                <a:avLst/>
              </a:prstGeom>
            </p:spPr>
          </p:pic>
        </mc:Fallback>
      </mc:AlternateContent>
    </p:spTree>
    <p:extLst>
      <p:ext uri="{BB962C8B-B14F-4D97-AF65-F5344CB8AC3E}">
        <p14:creationId xmlns:p14="http://schemas.microsoft.com/office/powerpoint/2010/main" val="26064040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Golden wheat against sky">
            <a:extLst>
              <a:ext uri="{FF2B5EF4-FFF2-40B4-BE49-F238E27FC236}">
                <a16:creationId xmlns:a16="http://schemas.microsoft.com/office/drawing/2014/main" id="{1EEDE106-EAE7-A677-00EC-2C43D872CB02}"/>
              </a:ext>
            </a:extLst>
          </p:cNvPr>
          <p:cNvPicPr>
            <a:picLocks noChangeAspect="1"/>
          </p:cNvPicPr>
          <p:nvPr/>
        </p:nvPicPr>
        <p:blipFill rotWithShape="1">
          <a:blip r:embed="rId2">
            <a:duotone>
              <a:schemeClr val="bg2">
                <a:shade val="45000"/>
                <a:satMod val="135000"/>
              </a:schemeClr>
              <a:prstClr val="white"/>
            </a:duotone>
            <a:alphaModFix amt="40000"/>
          </a:blip>
          <a:srcRect t="15730"/>
          <a:stretch/>
        </p:blipFill>
        <p:spPr>
          <a:xfrm>
            <a:off x="20" y="10"/>
            <a:ext cx="12191980" cy="6857989"/>
          </a:xfrm>
          <a:prstGeom prst="rect">
            <a:avLst/>
          </a:prstGeom>
        </p:spPr>
      </p:pic>
      <p:sp>
        <p:nvSpPr>
          <p:cNvPr id="2" name="Title 1">
            <a:extLst>
              <a:ext uri="{FF2B5EF4-FFF2-40B4-BE49-F238E27FC236}">
                <a16:creationId xmlns:a16="http://schemas.microsoft.com/office/drawing/2014/main" id="{9184844E-F561-4935-A598-CC6CC5FB6B48}"/>
              </a:ext>
            </a:extLst>
          </p:cNvPr>
          <p:cNvSpPr>
            <a:spLocks noGrp="1"/>
          </p:cNvSpPr>
          <p:nvPr>
            <p:ph type="title"/>
          </p:nvPr>
        </p:nvSpPr>
        <p:spPr>
          <a:xfrm>
            <a:off x="1024128" y="585216"/>
            <a:ext cx="9720072" cy="1499616"/>
          </a:xfrm>
        </p:spPr>
        <p:txBody>
          <a:bodyPr>
            <a:noAutofit/>
          </a:bodyPr>
          <a:lstStyle/>
          <a:p>
            <a:r>
              <a:rPr lang="en-US" sz="4000" dirty="0"/>
              <a:t>Module3</a:t>
            </a:r>
            <a:br>
              <a:rPr lang="en-US" sz="4000" dirty="0"/>
            </a:br>
            <a:r>
              <a:rPr lang="en-US" sz="4000" dirty="0"/>
              <a:t>Introduction to fixed-income valuation</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16B1AA17-8649-4202-9A80-DBBD587A4BA6}"/>
              </a:ext>
            </a:extLst>
          </p:cNvPr>
          <p:cNvSpPr>
            <a:spLocks noGrp="1"/>
          </p:cNvSpPr>
          <p:nvPr>
            <p:ph idx="1"/>
          </p:nvPr>
        </p:nvSpPr>
        <p:spPr>
          <a:xfrm>
            <a:off x="1024128" y="2286000"/>
            <a:ext cx="9720073" cy="4023360"/>
          </a:xfrm>
        </p:spPr>
        <p:txBody>
          <a:bodyPr>
            <a:normAutofit/>
          </a:bodyPr>
          <a:lstStyle/>
          <a:p>
            <a:r>
              <a:rPr lang="en-US" sz="2800" b="1" dirty="0">
                <a:solidFill>
                  <a:srgbClr val="FF0000"/>
                </a:solidFill>
              </a:rPr>
              <a:t>Y</a:t>
            </a:r>
            <a:r>
              <a:rPr lang="en-US" altLang="zh-CN" sz="2800" b="1" dirty="0">
                <a:solidFill>
                  <a:srgbClr val="FF0000"/>
                </a:solidFill>
              </a:rPr>
              <a:t>ield measures for fixed-rate bonds</a:t>
            </a:r>
            <a:endParaRPr lang="en-US" sz="2800" b="1" dirty="0">
              <a:solidFill>
                <a:srgbClr val="FF0000"/>
              </a:solidFill>
            </a:endParaRPr>
          </a:p>
          <a:p>
            <a:r>
              <a:rPr lang="en-US" dirty="0"/>
              <a:t>Another yield measure that is commonly quoted for fixed-income bonds is the </a:t>
            </a:r>
            <a:r>
              <a:rPr lang="en-US" dirty="0">
                <a:solidFill>
                  <a:srgbClr val="FF0000"/>
                </a:solidFill>
              </a:rPr>
              <a:t>current yield</a:t>
            </a:r>
            <a:r>
              <a:rPr lang="en-US" dirty="0"/>
              <a:t>, also called the </a:t>
            </a:r>
            <a:r>
              <a:rPr lang="en-US" dirty="0">
                <a:solidFill>
                  <a:srgbClr val="FF0000"/>
                </a:solidFill>
              </a:rPr>
              <a:t>income or running yield</a:t>
            </a:r>
            <a:r>
              <a:rPr lang="en-US" dirty="0"/>
              <a:t>. The current yield is the sum of the coupon payments received over the year divided by the flat price.</a:t>
            </a:r>
          </a:p>
          <a:p>
            <a:r>
              <a:rPr lang="en-US" dirty="0"/>
              <a:t>Sometimes the </a:t>
            </a:r>
            <a:r>
              <a:rPr lang="en-US" dirty="0">
                <a:solidFill>
                  <a:srgbClr val="FF0000"/>
                </a:solidFill>
              </a:rPr>
              <a:t>simple yield </a:t>
            </a:r>
            <a:r>
              <a:rPr lang="en-US" dirty="0"/>
              <a:t>on a bond is quoted. It is the sum of the coupon payments plus the straight-line amortized share of the gain or loss, divided by the flat price.</a:t>
            </a:r>
          </a:p>
        </p:txBody>
      </p:sp>
      <mc:AlternateContent xmlns:mc="http://schemas.openxmlformats.org/markup-compatibility/2006" xmlns:p14="http://schemas.microsoft.com/office/powerpoint/2010/main">
        <mc:Choice Requires="p14">
          <p:contentPart p14:bwMode="auto" r:id="rId3">
            <p14:nvContentPartPr>
              <p14:cNvPr id="7" name="墨迹 6">
                <a:extLst>
                  <a:ext uri="{FF2B5EF4-FFF2-40B4-BE49-F238E27FC236}">
                    <a16:creationId xmlns:a16="http://schemas.microsoft.com/office/drawing/2014/main" id="{08CEE02D-B993-984D-968A-D39BD5FD64E8}"/>
                  </a:ext>
                </a:extLst>
              </p14:cNvPr>
              <p14:cNvContentPartPr/>
              <p14:nvPr/>
            </p14:nvContentPartPr>
            <p14:xfrm>
              <a:off x="1964008" y="3563585"/>
              <a:ext cx="360" cy="360"/>
            </p14:xfrm>
          </p:contentPart>
        </mc:Choice>
        <mc:Fallback xmlns="">
          <p:pic>
            <p:nvPicPr>
              <p:cNvPr id="7" name="墨迹 6">
                <a:extLst>
                  <a:ext uri="{FF2B5EF4-FFF2-40B4-BE49-F238E27FC236}">
                    <a16:creationId xmlns:a16="http://schemas.microsoft.com/office/drawing/2014/main" id="{08CEE02D-B993-984D-968A-D39BD5FD64E8}"/>
                  </a:ext>
                </a:extLst>
              </p:cNvPr>
              <p:cNvPicPr/>
              <p:nvPr/>
            </p:nvPicPr>
            <p:blipFill>
              <a:blip r:embed="rId4"/>
              <a:stretch>
                <a:fillRect/>
              </a:stretch>
            </p:blipFill>
            <p:spPr>
              <a:xfrm>
                <a:off x="1948528" y="3548105"/>
                <a:ext cx="3096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6" name="墨迹 15">
                <a:extLst>
                  <a:ext uri="{FF2B5EF4-FFF2-40B4-BE49-F238E27FC236}">
                    <a16:creationId xmlns:a16="http://schemas.microsoft.com/office/drawing/2014/main" id="{FDED64D2-B226-8848-B34C-BD4B319C1DAF}"/>
                  </a:ext>
                </a:extLst>
              </p14:cNvPr>
              <p14:cNvContentPartPr/>
              <p14:nvPr/>
            </p14:nvContentPartPr>
            <p14:xfrm>
              <a:off x="6140368" y="4018985"/>
              <a:ext cx="360" cy="5760"/>
            </p14:xfrm>
          </p:contentPart>
        </mc:Choice>
        <mc:Fallback xmlns="">
          <p:pic>
            <p:nvPicPr>
              <p:cNvPr id="16" name="墨迹 15">
                <a:extLst>
                  <a:ext uri="{FF2B5EF4-FFF2-40B4-BE49-F238E27FC236}">
                    <a16:creationId xmlns:a16="http://schemas.microsoft.com/office/drawing/2014/main" id="{FDED64D2-B226-8848-B34C-BD4B319C1DAF}"/>
                  </a:ext>
                </a:extLst>
              </p:cNvPr>
              <p:cNvPicPr/>
              <p:nvPr/>
            </p:nvPicPr>
            <p:blipFill>
              <a:blip r:embed="rId4"/>
              <a:stretch>
                <a:fillRect/>
              </a:stretch>
            </p:blipFill>
            <p:spPr>
              <a:xfrm>
                <a:off x="6125248" y="4003505"/>
                <a:ext cx="3096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3" name="墨迹 12">
                <a:extLst>
                  <a:ext uri="{FF2B5EF4-FFF2-40B4-BE49-F238E27FC236}">
                    <a16:creationId xmlns:a16="http://schemas.microsoft.com/office/drawing/2014/main" id="{895BF62A-8E70-874F-B29A-5A60C65EC9CB}"/>
                  </a:ext>
                </a:extLst>
              </p14:cNvPr>
              <p14:cNvContentPartPr/>
              <p14:nvPr/>
            </p14:nvContentPartPr>
            <p14:xfrm>
              <a:off x="8017048" y="3553505"/>
              <a:ext cx="360" cy="360"/>
            </p14:xfrm>
          </p:contentPart>
        </mc:Choice>
        <mc:Fallback xmlns="">
          <p:pic>
            <p:nvPicPr>
              <p:cNvPr id="13" name="墨迹 12">
                <a:extLst>
                  <a:ext uri="{FF2B5EF4-FFF2-40B4-BE49-F238E27FC236}">
                    <a16:creationId xmlns:a16="http://schemas.microsoft.com/office/drawing/2014/main" id="{895BF62A-8E70-874F-B29A-5A60C65EC9CB}"/>
                  </a:ext>
                </a:extLst>
              </p:cNvPr>
              <p:cNvPicPr/>
              <p:nvPr/>
            </p:nvPicPr>
            <p:blipFill>
              <a:blip r:embed="rId4"/>
              <a:stretch>
                <a:fillRect/>
              </a:stretch>
            </p:blipFill>
            <p:spPr>
              <a:xfrm>
                <a:off x="8001928" y="3538385"/>
                <a:ext cx="30960" cy="30960"/>
              </a:xfrm>
              <a:prstGeom prst="rect">
                <a:avLst/>
              </a:prstGeom>
            </p:spPr>
          </p:pic>
        </mc:Fallback>
      </mc:AlternateContent>
    </p:spTree>
    <p:extLst>
      <p:ext uri="{BB962C8B-B14F-4D97-AF65-F5344CB8AC3E}">
        <p14:creationId xmlns:p14="http://schemas.microsoft.com/office/powerpoint/2010/main" val="412186857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草地上有绿色的植物&#10;&#10;描述已自动生成">
            <a:extLst>
              <a:ext uri="{FF2B5EF4-FFF2-40B4-BE49-F238E27FC236}">
                <a16:creationId xmlns:a16="http://schemas.microsoft.com/office/drawing/2014/main" id="{2B8964FC-9CAE-69B2-9322-9185ABC129ED}"/>
              </a:ext>
            </a:extLst>
          </p:cNvPr>
          <p:cNvPicPr>
            <a:picLocks noChangeAspect="1"/>
          </p:cNvPicPr>
          <p:nvPr/>
        </p:nvPicPr>
        <p:blipFill rotWithShape="1">
          <a:blip r:embed="rId2">
            <a:duotone>
              <a:schemeClr val="bg2">
                <a:shade val="45000"/>
                <a:satMod val="135000"/>
              </a:schemeClr>
              <a:prstClr val="white"/>
            </a:duotone>
            <a:alphaModFix amt="40000"/>
          </a:blip>
          <a:srcRect t="444" b="-444"/>
          <a:stretch/>
        </p:blipFill>
        <p:spPr>
          <a:xfrm>
            <a:off x="20" y="-26366"/>
            <a:ext cx="12191980" cy="6857989"/>
          </a:xfrm>
          <a:prstGeom prst="rect">
            <a:avLst/>
          </a:prstGeom>
        </p:spPr>
      </p:pic>
      <p:sp>
        <p:nvSpPr>
          <p:cNvPr id="2" name="Title 1">
            <a:extLst>
              <a:ext uri="{FF2B5EF4-FFF2-40B4-BE49-F238E27FC236}">
                <a16:creationId xmlns:a16="http://schemas.microsoft.com/office/drawing/2014/main" id="{A30645A6-6F7D-467C-880F-DE234065D0CF}"/>
              </a:ext>
            </a:extLst>
          </p:cNvPr>
          <p:cNvSpPr>
            <a:spLocks noGrp="1"/>
          </p:cNvSpPr>
          <p:nvPr>
            <p:ph type="title"/>
          </p:nvPr>
        </p:nvSpPr>
        <p:spPr>
          <a:xfrm>
            <a:off x="1024128" y="585216"/>
            <a:ext cx="9720072" cy="1499616"/>
          </a:xfrm>
        </p:spPr>
        <p:txBody>
          <a:bodyPr>
            <a:noAutofit/>
          </a:bodyPr>
          <a:lstStyle/>
          <a:p>
            <a:r>
              <a:rPr lang="en-US" sz="4000" dirty="0"/>
              <a:t>Module3</a:t>
            </a:r>
            <a:br>
              <a:rPr lang="en-US" sz="4000" dirty="0"/>
            </a:br>
            <a:r>
              <a:rPr lang="en-US" sz="4000" dirty="0"/>
              <a:t>Introduction to fixed-income valuation</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9270A536-E613-460F-86C8-0082EA201D37}"/>
              </a:ext>
            </a:extLst>
          </p:cNvPr>
          <p:cNvSpPr>
            <a:spLocks noGrp="1"/>
          </p:cNvSpPr>
          <p:nvPr>
            <p:ph idx="1"/>
          </p:nvPr>
        </p:nvSpPr>
        <p:spPr>
          <a:xfrm>
            <a:off x="1024128" y="2286000"/>
            <a:ext cx="9720073" cy="4023360"/>
          </a:xfrm>
        </p:spPr>
        <p:txBody>
          <a:bodyPr>
            <a:normAutofit/>
          </a:bodyPr>
          <a:lstStyle/>
          <a:p>
            <a:r>
              <a:rPr lang="en-US" sz="2800" b="1" dirty="0">
                <a:solidFill>
                  <a:srgbClr val="FF0000"/>
                </a:solidFill>
              </a:rPr>
              <a:t>Y</a:t>
            </a:r>
            <a:r>
              <a:rPr lang="en-US" altLang="zh-CN" sz="2800" b="1" dirty="0">
                <a:solidFill>
                  <a:srgbClr val="FF0000"/>
                </a:solidFill>
              </a:rPr>
              <a:t>ield measures for fixed-rate bonds</a:t>
            </a:r>
            <a:endParaRPr lang="en-US" sz="2800" b="1" dirty="0">
              <a:solidFill>
                <a:srgbClr val="FF0000"/>
              </a:solidFill>
            </a:endParaRPr>
          </a:p>
          <a:p>
            <a:r>
              <a:rPr lang="en-US" sz="1500" dirty="0"/>
              <a:t>The lowest of the sequence of yields-to-call and the yield-to-maturity is known as the </a:t>
            </a:r>
            <a:r>
              <a:rPr lang="en-US" sz="1500" dirty="0">
                <a:solidFill>
                  <a:srgbClr val="FF0000"/>
                </a:solidFill>
              </a:rPr>
              <a:t>yield-to-worst</a:t>
            </a:r>
            <a:r>
              <a:rPr lang="en-US" sz="1500" dirty="0"/>
              <a:t>.</a:t>
            </a:r>
          </a:p>
          <a:p>
            <a:r>
              <a:rPr lang="en-US" sz="1500" dirty="0"/>
              <a:t>V </a:t>
            </a:r>
            <a:r>
              <a:rPr lang="en-US" altLang="zh-CN" sz="1500" baseline="-25000" dirty="0"/>
              <a:t>callable bond </a:t>
            </a:r>
            <a:r>
              <a:rPr lang="en-US" altLang="zh-CN" sz="1500" dirty="0"/>
              <a:t>= V </a:t>
            </a:r>
            <a:r>
              <a:rPr lang="en-US" altLang="zh-CN" sz="1500" baseline="-25000" dirty="0"/>
              <a:t>option-free bond </a:t>
            </a:r>
            <a:r>
              <a:rPr lang="en-US" altLang="zh-CN" sz="1500" dirty="0"/>
              <a:t>– V </a:t>
            </a:r>
            <a:r>
              <a:rPr lang="en-US" altLang="zh-CN" sz="1500" baseline="-25000" dirty="0"/>
              <a:t>call option</a:t>
            </a:r>
          </a:p>
          <a:p>
            <a:r>
              <a:rPr lang="en-US" sz="1500" dirty="0"/>
              <a:t>V </a:t>
            </a:r>
            <a:r>
              <a:rPr lang="en-US" altLang="zh-CN" sz="1500" baseline="-25000" dirty="0"/>
              <a:t>option-free bond </a:t>
            </a:r>
            <a:r>
              <a:rPr lang="en-US" altLang="zh-CN" sz="1500" dirty="0"/>
              <a:t>= V </a:t>
            </a:r>
            <a:r>
              <a:rPr lang="en-US" altLang="zh-CN" sz="1500" baseline="-25000" dirty="0"/>
              <a:t>callable bond </a:t>
            </a:r>
            <a:r>
              <a:rPr lang="en-US" altLang="zh-CN" sz="1500" dirty="0"/>
              <a:t>+ V </a:t>
            </a:r>
            <a:r>
              <a:rPr lang="en-US" altLang="zh-CN" sz="1500" baseline="-25000" dirty="0"/>
              <a:t>call option</a:t>
            </a:r>
            <a:endParaRPr lang="en-US" sz="1500" baseline="-25000" dirty="0"/>
          </a:p>
          <a:p>
            <a:r>
              <a:rPr lang="en-US" sz="1500" dirty="0"/>
              <a:t>The </a:t>
            </a:r>
            <a:r>
              <a:rPr lang="en-US" sz="1500" dirty="0">
                <a:solidFill>
                  <a:srgbClr val="FF0000"/>
                </a:solidFill>
              </a:rPr>
              <a:t>option-adjusted yield on a callable bond </a:t>
            </a:r>
            <a:r>
              <a:rPr lang="en-US" sz="1500" dirty="0"/>
              <a:t>is the yield-to-maturity after adding the theoretical value of the call option to the price.</a:t>
            </a:r>
          </a:p>
          <a:p>
            <a:r>
              <a:rPr lang="en-US" sz="1500" dirty="0"/>
              <a:t>V </a:t>
            </a:r>
            <a:r>
              <a:rPr lang="en-US" sz="1500" baseline="-25000" dirty="0" err="1"/>
              <a:t>putable</a:t>
            </a:r>
            <a:r>
              <a:rPr lang="en-US" sz="1500" baseline="-25000" dirty="0"/>
              <a:t> bond </a:t>
            </a:r>
            <a:r>
              <a:rPr lang="en-US" sz="1500" dirty="0"/>
              <a:t>= V </a:t>
            </a:r>
            <a:r>
              <a:rPr lang="en-US" sz="1500" baseline="-25000" dirty="0"/>
              <a:t>option-free bond </a:t>
            </a:r>
            <a:r>
              <a:rPr lang="en-US" sz="1500" dirty="0"/>
              <a:t>+ V </a:t>
            </a:r>
            <a:r>
              <a:rPr lang="en-US" sz="1500" baseline="-25000" dirty="0"/>
              <a:t>put option</a:t>
            </a:r>
          </a:p>
          <a:p>
            <a:r>
              <a:rPr lang="en-US" sz="1500" dirty="0"/>
              <a:t>V </a:t>
            </a:r>
            <a:r>
              <a:rPr lang="en-US" sz="1500" baseline="-25000" dirty="0"/>
              <a:t>option-free bond </a:t>
            </a:r>
            <a:r>
              <a:rPr lang="en-US" sz="1500" dirty="0"/>
              <a:t>= V </a:t>
            </a:r>
            <a:r>
              <a:rPr lang="en-US" sz="1500" baseline="-25000" dirty="0" err="1"/>
              <a:t>putable</a:t>
            </a:r>
            <a:r>
              <a:rPr lang="en-US" sz="1500" baseline="-25000" dirty="0"/>
              <a:t> bond </a:t>
            </a:r>
            <a:r>
              <a:rPr lang="en-US" sz="1500" dirty="0"/>
              <a:t>– V </a:t>
            </a:r>
            <a:r>
              <a:rPr lang="en-US" sz="1500" baseline="-25000" dirty="0"/>
              <a:t>put option</a:t>
            </a:r>
          </a:p>
          <a:p>
            <a:r>
              <a:rPr lang="en-US" sz="1500" dirty="0"/>
              <a:t>The </a:t>
            </a:r>
            <a:r>
              <a:rPr lang="en-US" sz="1500" dirty="0">
                <a:solidFill>
                  <a:srgbClr val="FF0000"/>
                </a:solidFill>
              </a:rPr>
              <a:t>option-adjusted yield on a </a:t>
            </a:r>
            <a:r>
              <a:rPr lang="en-US" sz="1500" dirty="0" err="1">
                <a:solidFill>
                  <a:srgbClr val="FF0000"/>
                </a:solidFill>
              </a:rPr>
              <a:t>putable</a:t>
            </a:r>
            <a:r>
              <a:rPr lang="en-US" sz="1500" dirty="0">
                <a:solidFill>
                  <a:srgbClr val="FF0000"/>
                </a:solidFill>
              </a:rPr>
              <a:t> bond </a:t>
            </a:r>
            <a:r>
              <a:rPr lang="en-US" sz="1500" dirty="0"/>
              <a:t>is the yield-to-maturity after subtracting the theoretical value of the put option to the price.</a:t>
            </a:r>
          </a:p>
          <a:p>
            <a:r>
              <a:rPr lang="en-US" sz="1500" dirty="0"/>
              <a:t> </a:t>
            </a:r>
          </a:p>
        </p:txBody>
      </p:sp>
    </p:spTree>
    <p:extLst>
      <p:ext uri="{BB962C8B-B14F-4D97-AF65-F5344CB8AC3E}">
        <p14:creationId xmlns:p14="http://schemas.microsoft.com/office/powerpoint/2010/main" val="2590385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65EACA-BFAD-43CD-80DC-B4DF2A95B711}"/>
              </a:ext>
            </a:extLst>
          </p:cNvPr>
          <p:cNvSpPr>
            <a:spLocks noGrp="1"/>
          </p:cNvSpPr>
          <p:nvPr>
            <p:ph type="title"/>
          </p:nvPr>
        </p:nvSpPr>
        <p:spPr>
          <a:xfrm>
            <a:off x="1024128" y="585216"/>
            <a:ext cx="6066818" cy="1499616"/>
          </a:xfrm>
        </p:spPr>
        <p:txBody>
          <a:bodyPr>
            <a:normAutofit/>
          </a:bodyPr>
          <a:lstStyle/>
          <a:p>
            <a:r>
              <a:rPr lang="en-US" sz="3500" b="1" dirty="0"/>
              <a:t>Module1</a:t>
            </a:r>
            <a:br>
              <a:rPr lang="en-US" sz="3500" b="1" dirty="0"/>
            </a:br>
            <a:r>
              <a:rPr lang="en-US" sz="3500" b="1" dirty="0"/>
              <a:t>Fixed-Income Securities: </a:t>
            </a:r>
            <a:br>
              <a:rPr lang="en-US" sz="3500" b="1" dirty="0"/>
            </a:br>
            <a:r>
              <a:rPr lang="en-US" sz="3500" b="1" dirty="0"/>
              <a:t>Defining Elements</a:t>
            </a:r>
            <a:endParaRPr lang="en-US" sz="3500" dirty="0"/>
          </a:p>
        </p:txBody>
      </p:sp>
      <p:sp>
        <p:nvSpPr>
          <p:cNvPr id="3" name="Content Placeholder 2">
            <a:extLst>
              <a:ext uri="{FF2B5EF4-FFF2-40B4-BE49-F238E27FC236}">
                <a16:creationId xmlns:a16="http://schemas.microsoft.com/office/drawing/2014/main" id="{982F5E4A-7A72-430E-9D13-AF09E78B0C82}"/>
              </a:ext>
            </a:extLst>
          </p:cNvPr>
          <p:cNvSpPr>
            <a:spLocks noGrp="1"/>
          </p:cNvSpPr>
          <p:nvPr>
            <p:ph idx="1"/>
          </p:nvPr>
        </p:nvSpPr>
        <p:spPr>
          <a:xfrm>
            <a:off x="1024128" y="2286000"/>
            <a:ext cx="6066818" cy="4023360"/>
          </a:xfrm>
        </p:spPr>
        <p:txBody>
          <a:bodyPr>
            <a:normAutofit/>
          </a:bodyPr>
          <a:lstStyle/>
          <a:p>
            <a:r>
              <a:rPr lang="en-US" altLang="zh-CN" sz="2800" b="1" dirty="0">
                <a:solidFill>
                  <a:srgbClr val="FF0000"/>
                </a:solidFill>
              </a:rPr>
              <a:t>Content Of Bond Indenture</a:t>
            </a:r>
          </a:p>
          <a:p>
            <a:pPr>
              <a:buFont typeface="Wingdings" panose="05000000000000000000" pitchFamily="2" charset="2"/>
              <a:buChar char="§"/>
            </a:pPr>
            <a:r>
              <a:rPr lang="en-US" altLang="zh-CN" dirty="0"/>
              <a:t> the legal identity of the bond issuer and its legal form;</a:t>
            </a:r>
          </a:p>
          <a:p>
            <a:pPr>
              <a:buFont typeface="Wingdings" panose="05000000000000000000" pitchFamily="2" charset="2"/>
              <a:buChar char="§"/>
            </a:pPr>
            <a:r>
              <a:rPr lang="en-US" altLang="zh-CN" dirty="0"/>
              <a:t> the source of repayment proceeds;</a:t>
            </a:r>
          </a:p>
          <a:p>
            <a:pPr>
              <a:buFont typeface="Wingdings" panose="05000000000000000000" pitchFamily="2" charset="2"/>
              <a:buChar char="§"/>
            </a:pPr>
            <a:r>
              <a:rPr lang="en-US" altLang="zh-CN" dirty="0"/>
              <a:t> the asset or collateral backing (if any);</a:t>
            </a:r>
          </a:p>
          <a:p>
            <a:pPr>
              <a:buFont typeface="Wingdings" panose="05000000000000000000" pitchFamily="2" charset="2"/>
              <a:buChar char="§"/>
            </a:pPr>
            <a:r>
              <a:rPr lang="en-US" altLang="zh-CN" dirty="0"/>
              <a:t> the credit enhancements (if any); and</a:t>
            </a:r>
          </a:p>
          <a:p>
            <a:pPr>
              <a:buFont typeface="Wingdings" panose="05000000000000000000" pitchFamily="2" charset="2"/>
              <a:buChar char="§"/>
            </a:pPr>
            <a:r>
              <a:rPr lang="en-US" altLang="zh-CN" dirty="0"/>
              <a:t> the covenants (if any)</a:t>
            </a:r>
          </a:p>
          <a:p>
            <a:endParaRPr lang="en-US" dirty="0"/>
          </a:p>
        </p:txBody>
      </p:sp>
      <p:pic>
        <p:nvPicPr>
          <p:cNvPr id="11" name="Picture 4" descr="Calculator, pen, compass, money and a paper with graphs printed on it">
            <a:extLst>
              <a:ext uri="{FF2B5EF4-FFF2-40B4-BE49-F238E27FC236}">
                <a16:creationId xmlns:a16="http://schemas.microsoft.com/office/drawing/2014/main" id="{0EC55320-6842-250D-D7B3-757146C91837}"/>
              </a:ext>
            </a:extLst>
          </p:cNvPr>
          <p:cNvPicPr>
            <a:picLocks noChangeAspect="1"/>
          </p:cNvPicPr>
          <p:nvPr/>
        </p:nvPicPr>
        <p:blipFill rotWithShape="1">
          <a:blip r:embed="rId2"/>
          <a:srcRect l="31730" r="27507" b="-1"/>
          <a:stretch/>
        </p:blipFill>
        <p:spPr>
          <a:xfrm>
            <a:off x="7552266" y="10"/>
            <a:ext cx="4639733" cy="6857990"/>
          </a:xfrm>
          <a:prstGeom prst="rect">
            <a:avLst/>
          </a:prstGeom>
        </p:spPr>
      </p:pic>
    </p:spTree>
    <p:extLst>
      <p:ext uri="{BB962C8B-B14F-4D97-AF65-F5344CB8AC3E}">
        <p14:creationId xmlns:p14="http://schemas.microsoft.com/office/powerpoint/2010/main" val="191220339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781EB2-86EF-4F28-A3A6-333125E8AE8C}"/>
              </a:ext>
            </a:extLst>
          </p:cNvPr>
          <p:cNvSpPr>
            <a:spLocks noGrp="1"/>
          </p:cNvSpPr>
          <p:nvPr>
            <p:ph type="title"/>
          </p:nvPr>
        </p:nvSpPr>
        <p:spPr/>
        <p:txBody>
          <a:bodyPr>
            <a:noAutofit/>
          </a:bodyPr>
          <a:lstStyle/>
          <a:p>
            <a:r>
              <a:rPr lang="en-US" sz="4000" dirty="0"/>
              <a:t>Module3</a:t>
            </a:r>
            <a:br>
              <a:rPr lang="en-US" sz="4000" dirty="0"/>
            </a:br>
            <a:r>
              <a:rPr lang="en-US" sz="4000" dirty="0"/>
              <a:t>Introduction to fixed-income valuation</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7F39FA99-AF35-4D07-A98F-9D9B1F92D222}"/>
                  </a:ext>
                </a:extLst>
              </p:cNvPr>
              <p:cNvSpPr>
                <a:spLocks noGrp="1"/>
              </p:cNvSpPr>
              <p:nvPr>
                <p:ph idx="1"/>
              </p:nvPr>
            </p:nvSpPr>
            <p:spPr/>
            <p:txBody>
              <a:bodyPr/>
              <a:lstStyle/>
              <a:p>
                <a:r>
                  <a:rPr lang="en-US" sz="3200" b="1" dirty="0">
                    <a:solidFill>
                      <a:srgbClr val="FF0000"/>
                    </a:solidFill>
                  </a:rPr>
                  <a:t>Y</a:t>
                </a:r>
                <a:r>
                  <a:rPr lang="en-US" altLang="zh-CN" sz="3200" b="1" dirty="0">
                    <a:solidFill>
                      <a:srgbClr val="FF0000"/>
                    </a:solidFill>
                  </a:rPr>
                  <a:t>ield measures for floating-rate notes</a:t>
                </a:r>
              </a:p>
              <a:p>
                <a:r>
                  <a:rPr lang="en-US" sz="2400" dirty="0"/>
                  <a:t>Coupon </a:t>
                </a:r>
                <a:r>
                  <a:rPr lang="en-US" altLang="zh-CN" sz="2400" dirty="0"/>
                  <a:t>rate </a:t>
                </a:r>
                <a:r>
                  <a:rPr lang="en-US" sz="2400" dirty="0"/>
                  <a:t>= MRR + quoted margin</a:t>
                </a:r>
              </a:p>
              <a:p>
                <a:r>
                  <a:rPr lang="en-US" sz="2400" dirty="0"/>
                  <a:t>Discount rate = MRR + discount margin (required margin)</a:t>
                </a:r>
              </a:p>
              <a:p>
                <a:endParaRPr lang="en-US" sz="2400" dirty="0"/>
              </a:p>
              <a:p>
                <a:r>
                  <a:rPr lang="en-US" sz="3200" dirty="0"/>
                  <a:t>PV = </a:t>
                </a:r>
                <a14:m>
                  <m:oMath xmlns:m="http://schemas.openxmlformats.org/officeDocument/2006/math">
                    <m:f>
                      <m:fPr>
                        <m:ctrlPr>
                          <a:rPr lang="en-US" sz="3200" i="1" smtClean="0">
                            <a:latin typeface="Cambria Math" panose="02040503050406030204" pitchFamily="18" charset="0"/>
                          </a:rPr>
                        </m:ctrlPr>
                      </m:fPr>
                      <m:num>
                        <m:f>
                          <m:fPr>
                            <m:ctrlPr>
                              <a:rPr lang="en-US" sz="3200" i="1" smtClean="0">
                                <a:latin typeface="Cambria Math" panose="02040503050406030204" pitchFamily="18" charset="0"/>
                              </a:rPr>
                            </m:ctrlPr>
                          </m:fPr>
                          <m:num>
                            <m:d>
                              <m:dPr>
                                <m:ctrlPr>
                                  <a:rPr lang="en-US" sz="3200" b="0" i="1" smtClean="0">
                                    <a:latin typeface="Cambria Math" panose="02040503050406030204" pitchFamily="18" charset="0"/>
                                  </a:rPr>
                                </m:ctrlPr>
                              </m:dPr>
                              <m:e>
                                <m:r>
                                  <a:rPr lang="en-US" sz="3200" b="0" i="1" smtClean="0">
                                    <a:latin typeface="Cambria Math" panose="02040503050406030204" pitchFamily="18" charset="0"/>
                                  </a:rPr>
                                  <m:t>𝑀𝑅𝑅</m:t>
                                </m:r>
                                <m:r>
                                  <a:rPr lang="en-US" sz="3200" b="0" i="1" smtClean="0">
                                    <a:latin typeface="Cambria Math" panose="02040503050406030204" pitchFamily="18" charset="0"/>
                                  </a:rPr>
                                  <m:t>+</m:t>
                                </m:r>
                                <m:r>
                                  <a:rPr lang="en-US" sz="3200" b="0" i="1" smtClean="0">
                                    <a:latin typeface="Cambria Math" panose="02040503050406030204" pitchFamily="18" charset="0"/>
                                  </a:rPr>
                                  <m:t>𝑄𝑀</m:t>
                                </m:r>
                              </m:e>
                            </m:d>
                            <m:r>
                              <a:rPr lang="en-US" sz="3200" b="0" i="1" smtClean="0">
                                <a:latin typeface="Cambria Math" panose="02040503050406030204" pitchFamily="18" charset="0"/>
                              </a:rPr>
                              <m:t>∗</m:t>
                            </m:r>
                            <m:r>
                              <a:rPr lang="en-US" sz="3200" b="0" i="1" smtClean="0">
                                <a:latin typeface="Cambria Math" panose="02040503050406030204" pitchFamily="18" charset="0"/>
                              </a:rPr>
                              <m:t>𝐹𝑉</m:t>
                            </m:r>
                          </m:num>
                          <m:den>
                            <m:r>
                              <a:rPr lang="en-US" sz="3200" b="0" i="1" smtClean="0">
                                <a:latin typeface="Cambria Math" panose="02040503050406030204" pitchFamily="18" charset="0"/>
                              </a:rPr>
                              <m:t>𝑚</m:t>
                            </m:r>
                          </m:den>
                        </m:f>
                      </m:num>
                      <m:den>
                        <m:d>
                          <m:dPr>
                            <m:ctrlPr>
                              <a:rPr lang="en-US" sz="3200" b="0" i="1" smtClean="0">
                                <a:latin typeface="Cambria Math" panose="02040503050406030204" pitchFamily="18" charset="0"/>
                              </a:rPr>
                            </m:ctrlPr>
                          </m:dPr>
                          <m:e>
                            <m:r>
                              <a:rPr lang="en-US" sz="3200" b="0" i="1" smtClean="0">
                                <a:latin typeface="Cambria Math" panose="02040503050406030204" pitchFamily="18" charset="0"/>
                              </a:rPr>
                              <m:t>1+</m:t>
                            </m:r>
                            <m:f>
                              <m:fPr>
                                <m:ctrlPr>
                                  <a:rPr lang="en-US" sz="3200" b="0" i="1" smtClean="0">
                                    <a:latin typeface="Cambria Math" panose="02040503050406030204" pitchFamily="18" charset="0"/>
                                  </a:rPr>
                                </m:ctrlPr>
                              </m:fPr>
                              <m:num>
                                <m:r>
                                  <a:rPr lang="en-US" sz="3200" b="0" i="1" smtClean="0">
                                    <a:latin typeface="Cambria Math" panose="02040503050406030204" pitchFamily="18" charset="0"/>
                                  </a:rPr>
                                  <m:t>𝑀𝑅𝑅</m:t>
                                </m:r>
                                <m:r>
                                  <a:rPr lang="en-US" sz="3200" b="0" i="1" smtClean="0">
                                    <a:latin typeface="Cambria Math" panose="02040503050406030204" pitchFamily="18" charset="0"/>
                                  </a:rPr>
                                  <m:t>+</m:t>
                                </m:r>
                                <m:r>
                                  <a:rPr lang="en-US" sz="3200" b="0" i="1" smtClean="0">
                                    <a:latin typeface="Cambria Math" panose="02040503050406030204" pitchFamily="18" charset="0"/>
                                  </a:rPr>
                                  <m:t>𝐷𝑀</m:t>
                                </m:r>
                              </m:num>
                              <m:den>
                                <m:r>
                                  <a:rPr lang="en-US" sz="3200" b="0" i="1" smtClean="0">
                                    <a:latin typeface="Cambria Math" panose="02040503050406030204" pitchFamily="18" charset="0"/>
                                  </a:rPr>
                                  <m:t>𝑚</m:t>
                                </m:r>
                              </m:den>
                            </m:f>
                          </m:e>
                        </m:d>
                        <m:r>
                          <a:rPr lang="en-US" sz="3200" b="0" i="1" baseline="30000" smtClean="0">
                            <a:latin typeface="Cambria Math" panose="02040503050406030204" pitchFamily="18" charset="0"/>
                          </a:rPr>
                          <m:t>1</m:t>
                        </m:r>
                      </m:den>
                    </m:f>
                  </m:oMath>
                </a14:m>
                <a:r>
                  <a:rPr lang="en-US" sz="3200" dirty="0"/>
                  <a:t> + </a:t>
                </a:r>
                <a14:m>
                  <m:oMath xmlns:m="http://schemas.openxmlformats.org/officeDocument/2006/math">
                    <m:f>
                      <m:fPr>
                        <m:ctrlPr>
                          <a:rPr lang="en-US" sz="3200" i="1">
                            <a:latin typeface="Cambria Math" panose="02040503050406030204" pitchFamily="18" charset="0"/>
                          </a:rPr>
                        </m:ctrlPr>
                      </m:fPr>
                      <m:num>
                        <m:f>
                          <m:fPr>
                            <m:ctrlPr>
                              <a:rPr lang="en-US" sz="3200" i="1">
                                <a:latin typeface="Cambria Math" panose="02040503050406030204" pitchFamily="18" charset="0"/>
                              </a:rPr>
                            </m:ctrlPr>
                          </m:fPr>
                          <m:num>
                            <m:d>
                              <m:dPr>
                                <m:ctrlPr>
                                  <a:rPr lang="en-US" sz="3200" i="1">
                                    <a:latin typeface="Cambria Math" panose="02040503050406030204" pitchFamily="18" charset="0"/>
                                  </a:rPr>
                                </m:ctrlPr>
                              </m:dPr>
                              <m:e>
                                <m:r>
                                  <a:rPr lang="en-US" sz="3200" i="1">
                                    <a:latin typeface="Cambria Math" panose="02040503050406030204" pitchFamily="18" charset="0"/>
                                  </a:rPr>
                                  <m:t>𝑀𝑅𝑅</m:t>
                                </m:r>
                                <m:r>
                                  <a:rPr lang="en-US" sz="3200" i="1">
                                    <a:latin typeface="Cambria Math" panose="02040503050406030204" pitchFamily="18" charset="0"/>
                                  </a:rPr>
                                  <m:t>+</m:t>
                                </m:r>
                                <m:r>
                                  <a:rPr lang="en-US" sz="3200" i="1">
                                    <a:latin typeface="Cambria Math" panose="02040503050406030204" pitchFamily="18" charset="0"/>
                                  </a:rPr>
                                  <m:t>𝑄𝑀</m:t>
                                </m:r>
                              </m:e>
                            </m:d>
                            <m:r>
                              <a:rPr lang="en-US" sz="3200" i="1">
                                <a:latin typeface="Cambria Math" panose="02040503050406030204" pitchFamily="18" charset="0"/>
                              </a:rPr>
                              <m:t>∗</m:t>
                            </m:r>
                            <m:r>
                              <a:rPr lang="en-US" sz="3200" i="1">
                                <a:latin typeface="Cambria Math" panose="02040503050406030204" pitchFamily="18" charset="0"/>
                              </a:rPr>
                              <m:t>𝐹𝑉</m:t>
                            </m:r>
                          </m:num>
                          <m:den>
                            <m:r>
                              <a:rPr lang="en-US" sz="3200" i="1">
                                <a:latin typeface="Cambria Math" panose="02040503050406030204" pitchFamily="18" charset="0"/>
                              </a:rPr>
                              <m:t>𝑚</m:t>
                            </m:r>
                          </m:den>
                        </m:f>
                      </m:num>
                      <m:den>
                        <m:d>
                          <m:dPr>
                            <m:ctrlPr>
                              <a:rPr lang="en-US" sz="3200" i="1">
                                <a:latin typeface="Cambria Math" panose="02040503050406030204" pitchFamily="18" charset="0"/>
                              </a:rPr>
                            </m:ctrlPr>
                          </m:dPr>
                          <m:e>
                            <m:r>
                              <a:rPr lang="en-US" sz="3200" i="1">
                                <a:latin typeface="Cambria Math" panose="02040503050406030204" pitchFamily="18" charset="0"/>
                              </a:rPr>
                              <m:t>1+</m:t>
                            </m:r>
                            <m:f>
                              <m:fPr>
                                <m:ctrlPr>
                                  <a:rPr lang="en-US" sz="3200" i="1">
                                    <a:latin typeface="Cambria Math" panose="02040503050406030204" pitchFamily="18" charset="0"/>
                                  </a:rPr>
                                </m:ctrlPr>
                              </m:fPr>
                              <m:num>
                                <m:r>
                                  <a:rPr lang="en-US" sz="3200" i="1">
                                    <a:latin typeface="Cambria Math" panose="02040503050406030204" pitchFamily="18" charset="0"/>
                                  </a:rPr>
                                  <m:t>𝑀𝑅𝑅</m:t>
                                </m:r>
                                <m:r>
                                  <a:rPr lang="en-US" sz="3200" i="1">
                                    <a:latin typeface="Cambria Math" panose="02040503050406030204" pitchFamily="18" charset="0"/>
                                  </a:rPr>
                                  <m:t>+</m:t>
                                </m:r>
                                <m:r>
                                  <a:rPr lang="en-US" sz="3200" i="1">
                                    <a:latin typeface="Cambria Math" panose="02040503050406030204" pitchFamily="18" charset="0"/>
                                  </a:rPr>
                                  <m:t>𝐷𝑀</m:t>
                                </m:r>
                              </m:num>
                              <m:den>
                                <m:r>
                                  <a:rPr lang="en-US" sz="3200" i="1">
                                    <a:latin typeface="Cambria Math" panose="02040503050406030204" pitchFamily="18" charset="0"/>
                                  </a:rPr>
                                  <m:t>𝑚</m:t>
                                </m:r>
                              </m:den>
                            </m:f>
                          </m:e>
                        </m:d>
                        <m:r>
                          <a:rPr lang="en-US" sz="3200" b="0" i="1" baseline="30000" smtClean="0">
                            <a:latin typeface="Cambria Math" panose="02040503050406030204" pitchFamily="18" charset="0"/>
                          </a:rPr>
                          <m:t>2</m:t>
                        </m:r>
                      </m:den>
                    </m:f>
                  </m:oMath>
                </a14:m>
                <a:r>
                  <a:rPr lang="en-US" sz="3200" dirty="0"/>
                  <a:t> + … + </a:t>
                </a:r>
                <a14:m>
                  <m:oMath xmlns:m="http://schemas.openxmlformats.org/officeDocument/2006/math">
                    <m:f>
                      <m:fPr>
                        <m:ctrlPr>
                          <a:rPr lang="en-US" sz="3200" i="1">
                            <a:latin typeface="Cambria Math" panose="02040503050406030204" pitchFamily="18" charset="0"/>
                          </a:rPr>
                        </m:ctrlPr>
                      </m:fPr>
                      <m:num>
                        <m:f>
                          <m:fPr>
                            <m:ctrlPr>
                              <a:rPr lang="en-US" sz="3200" i="1">
                                <a:latin typeface="Cambria Math" panose="02040503050406030204" pitchFamily="18" charset="0"/>
                              </a:rPr>
                            </m:ctrlPr>
                          </m:fPr>
                          <m:num>
                            <m:d>
                              <m:dPr>
                                <m:ctrlPr>
                                  <a:rPr lang="en-US" sz="3200" i="1">
                                    <a:latin typeface="Cambria Math" panose="02040503050406030204" pitchFamily="18" charset="0"/>
                                  </a:rPr>
                                </m:ctrlPr>
                              </m:dPr>
                              <m:e>
                                <m:r>
                                  <a:rPr lang="en-US" sz="3200" i="1">
                                    <a:latin typeface="Cambria Math" panose="02040503050406030204" pitchFamily="18" charset="0"/>
                                  </a:rPr>
                                  <m:t>𝑀𝑅𝑅</m:t>
                                </m:r>
                                <m:r>
                                  <a:rPr lang="en-US" sz="3200" i="1">
                                    <a:latin typeface="Cambria Math" panose="02040503050406030204" pitchFamily="18" charset="0"/>
                                  </a:rPr>
                                  <m:t>+</m:t>
                                </m:r>
                                <m:r>
                                  <a:rPr lang="en-US" sz="3200" i="1">
                                    <a:latin typeface="Cambria Math" panose="02040503050406030204" pitchFamily="18" charset="0"/>
                                  </a:rPr>
                                  <m:t>𝑄𝑀</m:t>
                                </m:r>
                              </m:e>
                            </m:d>
                            <m:r>
                              <a:rPr lang="en-US" sz="3200" i="1">
                                <a:latin typeface="Cambria Math" panose="02040503050406030204" pitchFamily="18" charset="0"/>
                              </a:rPr>
                              <m:t>∗</m:t>
                            </m:r>
                            <m:r>
                              <a:rPr lang="en-US" sz="3200" i="1">
                                <a:latin typeface="Cambria Math" panose="02040503050406030204" pitchFamily="18" charset="0"/>
                              </a:rPr>
                              <m:t>𝐹𝑉</m:t>
                            </m:r>
                          </m:num>
                          <m:den>
                            <m:r>
                              <a:rPr lang="en-US" sz="3200" i="1">
                                <a:latin typeface="Cambria Math" panose="02040503050406030204" pitchFamily="18" charset="0"/>
                              </a:rPr>
                              <m:t>𝑚</m:t>
                            </m:r>
                          </m:den>
                        </m:f>
                        <m:r>
                          <a:rPr lang="en-US" sz="3200" b="0" i="1" smtClean="0">
                            <a:latin typeface="Cambria Math" panose="02040503050406030204" pitchFamily="18" charset="0"/>
                          </a:rPr>
                          <m:t>+</m:t>
                        </m:r>
                        <m:r>
                          <a:rPr lang="en-US" sz="3200" b="0" i="1" smtClean="0">
                            <a:latin typeface="Cambria Math" panose="02040503050406030204" pitchFamily="18" charset="0"/>
                          </a:rPr>
                          <m:t>𝐹𝑉</m:t>
                        </m:r>
                      </m:num>
                      <m:den>
                        <m:d>
                          <m:dPr>
                            <m:ctrlPr>
                              <a:rPr lang="en-US" sz="3200" i="1">
                                <a:latin typeface="Cambria Math" panose="02040503050406030204" pitchFamily="18" charset="0"/>
                              </a:rPr>
                            </m:ctrlPr>
                          </m:dPr>
                          <m:e>
                            <m:r>
                              <a:rPr lang="en-US" sz="3200" i="1">
                                <a:latin typeface="Cambria Math" panose="02040503050406030204" pitchFamily="18" charset="0"/>
                              </a:rPr>
                              <m:t>1+</m:t>
                            </m:r>
                            <m:f>
                              <m:fPr>
                                <m:ctrlPr>
                                  <a:rPr lang="en-US" sz="3200" i="1">
                                    <a:latin typeface="Cambria Math" panose="02040503050406030204" pitchFamily="18" charset="0"/>
                                  </a:rPr>
                                </m:ctrlPr>
                              </m:fPr>
                              <m:num>
                                <m:r>
                                  <a:rPr lang="en-US" sz="3200" i="1">
                                    <a:latin typeface="Cambria Math" panose="02040503050406030204" pitchFamily="18" charset="0"/>
                                  </a:rPr>
                                  <m:t>𝑀𝑅𝑅</m:t>
                                </m:r>
                                <m:r>
                                  <a:rPr lang="en-US" sz="3200" i="1">
                                    <a:latin typeface="Cambria Math" panose="02040503050406030204" pitchFamily="18" charset="0"/>
                                  </a:rPr>
                                  <m:t>+</m:t>
                                </m:r>
                                <m:r>
                                  <a:rPr lang="en-US" sz="3200" i="1">
                                    <a:latin typeface="Cambria Math" panose="02040503050406030204" pitchFamily="18" charset="0"/>
                                  </a:rPr>
                                  <m:t>𝐷𝑀</m:t>
                                </m:r>
                              </m:num>
                              <m:den>
                                <m:r>
                                  <a:rPr lang="en-US" sz="3200" i="1">
                                    <a:latin typeface="Cambria Math" panose="02040503050406030204" pitchFamily="18" charset="0"/>
                                  </a:rPr>
                                  <m:t>𝑚</m:t>
                                </m:r>
                              </m:den>
                            </m:f>
                          </m:e>
                        </m:d>
                        <m:r>
                          <a:rPr lang="en-US" sz="3200" b="0" i="1" baseline="30000" smtClean="0">
                            <a:latin typeface="Cambria Math" panose="02040503050406030204" pitchFamily="18" charset="0"/>
                          </a:rPr>
                          <m:t>𝑁</m:t>
                        </m:r>
                      </m:den>
                    </m:f>
                  </m:oMath>
                </a14:m>
                <a:endParaRPr lang="en-US" sz="3200" dirty="0"/>
              </a:p>
              <a:p>
                <a:r>
                  <a:rPr lang="en-US" sz="2400" dirty="0"/>
                  <a:t> </a:t>
                </a:r>
              </a:p>
            </p:txBody>
          </p:sp>
        </mc:Choice>
        <mc:Fallback>
          <p:sp>
            <p:nvSpPr>
              <p:cNvPr id="3" name="Content Placeholder 2">
                <a:extLst>
                  <a:ext uri="{FF2B5EF4-FFF2-40B4-BE49-F238E27FC236}">
                    <a16:creationId xmlns:a16="http://schemas.microsoft.com/office/drawing/2014/main" id="{7F39FA99-AF35-4D07-A98F-9D9B1F92D222}"/>
                  </a:ext>
                </a:extLst>
              </p:cNvPr>
              <p:cNvSpPr>
                <a:spLocks noGrp="1" noRot="1" noChangeAspect="1" noMove="1" noResize="1" noEditPoints="1" noAdjustHandles="1" noChangeArrowheads="1" noChangeShapeType="1" noTextEdit="1"/>
              </p:cNvSpPr>
              <p:nvPr>
                <p:ph idx="1"/>
              </p:nvPr>
            </p:nvSpPr>
            <p:spPr>
              <a:blipFill>
                <a:blip r:embed="rId2"/>
                <a:stretch>
                  <a:fillRect l="-1129" t="-3182"/>
                </a:stretch>
              </a:blipFill>
            </p:spPr>
            <p:txBody>
              <a:bodyPr/>
              <a:lstStyle/>
              <a:p>
                <a:r>
                  <a:rPr lang="en-US">
                    <a:noFill/>
                  </a:rPr>
                  <a:t> </a:t>
                </a:r>
              </a:p>
            </p:txBody>
          </p:sp>
        </mc:Fallback>
      </mc:AlternateContent>
    </p:spTree>
    <p:extLst>
      <p:ext uri="{BB962C8B-B14F-4D97-AF65-F5344CB8AC3E}">
        <p14:creationId xmlns:p14="http://schemas.microsoft.com/office/powerpoint/2010/main" val="78117654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2F9C2B-7F7F-4B85-B60B-B8AE13AE1C42}"/>
              </a:ext>
            </a:extLst>
          </p:cNvPr>
          <p:cNvSpPr>
            <a:spLocks noGrp="1"/>
          </p:cNvSpPr>
          <p:nvPr>
            <p:ph type="title"/>
          </p:nvPr>
        </p:nvSpPr>
        <p:spPr/>
        <p:txBody>
          <a:bodyPr>
            <a:noAutofit/>
          </a:bodyPr>
          <a:lstStyle/>
          <a:p>
            <a:r>
              <a:rPr lang="en-US" sz="4000" dirty="0"/>
              <a:t>Module3</a:t>
            </a:r>
            <a:br>
              <a:rPr lang="en-US" sz="4000" dirty="0"/>
            </a:br>
            <a:r>
              <a:rPr lang="en-US" sz="4000" dirty="0"/>
              <a:t>Introduction to fixed-income valuation</a:t>
            </a:r>
          </a:p>
        </p:txBody>
      </p:sp>
      <p:sp>
        <p:nvSpPr>
          <p:cNvPr id="3" name="Content Placeholder 2">
            <a:extLst>
              <a:ext uri="{FF2B5EF4-FFF2-40B4-BE49-F238E27FC236}">
                <a16:creationId xmlns:a16="http://schemas.microsoft.com/office/drawing/2014/main" id="{E3A4829D-532C-4EC6-B195-13BDE51E33C5}"/>
              </a:ext>
            </a:extLst>
          </p:cNvPr>
          <p:cNvSpPr>
            <a:spLocks noGrp="1"/>
          </p:cNvSpPr>
          <p:nvPr>
            <p:ph idx="1"/>
          </p:nvPr>
        </p:nvSpPr>
        <p:spPr/>
        <p:txBody>
          <a:bodyPr/>
          <a:lstStyle/>
          <a:p>
            <a:r>
              <a:rPr lang="en-US" sz="3200" b="1" dirty="0">
                <a:solidFill>
                  <a:srgbClr val="FF0000"/>
                </a:solidFill>
              </a:rPr>
              <a:t>Y</a:t>
            </a:r>
            <a:r>
              <a:rPr lang="en-US" altLang="zh-CN" sz="3200" b="1" dirty="0">
                <a:solidFill>
                  <a:srgbClr val="FF0000"/>
                </a:solidFill>
              </a:rPr>
              <a:t>ield measures for floating-rate notes</a:t>
            </a:r>
            <a:endParaRPr lang="en-US" sz="3200" dirty="0"/>
          </a:p>
          <a:p>
            <a:r>
              <a:rPr lang="en-US" dirty="0"/>
              <a:t>This is a </a:t>
            </a:r>
            <a:r>
              <a:rPr lang="en-US" dirty="0">
                <a:solidFill>
                  <a:srgbClr val="FF0000"/>
                </a:solidFill>
              </a:rPr>
              <a:t>simplified FRN pricing model</a:t>
            </a:r>
            <a:r>
              <a:rPr lang="en-US" dirty="0"/>
              <a:t>, for several reasons:</a:t>
            </a:r>
          </a:p>
          <a:p>
            <a:r>
              <a:rPr lang="en-US" dirty="0">
                <a:solidFill>
                  <a:srgbClr val="FF0000"/>
                </a:solidFill>
              </a:rPr>
              <a:t>First</a:t>
            </a:r>
            <a:r>
              <a:rPr lang="en-US" dirty="0"/>
              <a:t>, PV is for a rate reset date when there are N evenly spaced periods to maturity. There is no accrued interest so that the flat price is the full price. </a:t>
            </a:r>
          </a:p>
          <a:p>
            <a:r>
              <a:rPr lang="en-US" dirty="0">
                <a:solidFill>
                  <a:srgbClr val="FF0000"/>
                </a:solidFill>
              </a:rPr>
              <a:t>Second</a:t>
            </a:r>
            <a:r>
              <a:rPr lang="en-US" dirty="0"/>
              <a:t>, the model assumes a 30/360 day-count convention so that the periodicity is an integer.</a:t>
            </a:r>
          </a:p>
          <a:p>
            <a:r>
              <a:rPr lang="en-US" dirty="0">
                <a:solidFill>
                  <a:srgbClr val="FF0000"/>
                </a:solidFill>
              </a:rPr>
              <a:t>Third</a:t>
            </a:r>
            <a:r>
              <a:rPr lang="en-US" dirty="0"/>
              <a:t>, and most important, the same reference rate (Index) is used for all payment periods in both the numerators and denominators.</a:t>
            </a:r>
          </a:p>
        </p:txBody>
      </p:sp>
    </p:spTree>
    <p:extLst>
      <p:ext uri="{BB962C8B-B14F-4D97-AF65-F5344CB8AC3E}">
        <p14:creationId xmlns:p14="http://schemas.microsoft.com/office/powerpoint/2010/main" val="52574811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0DE565-8D7B-46AC-A10C-8828F4DE96CE}"/>
              </a:ext>
            </a:extLst>
          </p:cNvPr>
          <p:cNvSpPr>
            <a:spLocks noGrp="1"/>
          </p:cNvSpPr>
          <p:nvPr>
            <p:ph type="title"/>
          </p:nvPr>
        </p:nvSpPr>
        <p:spPr/>
        <p:txBody>
          <a:bodyPr>
            <a:noAutofit/>
          </a:bodyPr>
          <a:lstStyle/>
          <a:p>
            <a:r>
              <a:rPr lang="en-US" sz="4000" dirty="0"/>
              <a:t>Module3</a:t>
            </a:r>
            <a:br>
              <a:rPr lang="en-US" sz="4000" dirty="0"/>
            </a:br>
            <a:r>
              <a:rPr lang="en-US" sz="4000" dirty="0"/>
              <a:t>Introduction to fixed-income valuation</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506CD40C-C5AB-46A2-9355-57D64AB47720}"/>
                  </a:ext>
                </a:extLst>
              </p:cNvPr>
              <p:cNvSpPr>
                <a:spLocks noGrp="1"/>
              </p:cNvSpPr>
              <p:nvPr>
                <p:ph idx="1"/>
              </p:nvPr>
            </p:nvSpPr>
            <p:spPr/>
            <p:txBody>
              <a:bodyPr>
                <a:normAutofit/>
              </a:bodyPr>
              <a:lstStyle/>
              <a:p>
                <a:r>
                  <a:rPr lang="en-US" sz="3200" b="1" dirty="0">
                    <a:solidFill>
                      <a:srgbClr val="FF0000"/>
                    </a:solidFill>
                  </a:rPr>
                  <a:t>Y</a:t>
                </a:r>
                <a:r>
                  <a:rPr lang="en-US" altLang="zh-CN" sz="3200" b="1" dirty="0">
                    <a:solidFill>
                      <a:srgbClr val="FF0000"/>
                    </a:solidFill>
                  </a:rPr>
                  <a:t>ield measures for floating-rate notes</a:t>
                </a:r>
                <a:endParaRPr lang="en-US" sz="3200" dirty="0"/>
              </a:p>
              <a:p>
                <a:r>
                  <a:rPr lang="en-US" dirty="0"/>
                  <a:t>Suppose that a two-year FRN on a semiannual basis pays MRR plus 0.50%. Currently, MRR is 1.25%. Suppose that the yield spread required by investors is 40 bps over the reference rate.</a:t>
                </a:r>
              </a:p>
              <a:p>
                <a:r>
                  <a:rPr lang="en-US" sz="2800" dirty="0"/>
                  <a:t>Coupon = </a:t>
                </a:r>
                <a14:m>
                  <m:oMath xmlns:m="http://schemas.openxmlformats.org/officeDocument/2006/math">
                    <m:f>
                      <m:fPr>
                        <m:ctrlPr>
                          <a:rPr lang="en-US" sz="2800" i="1" smtClean="0">
                            <a:latin typeface="Cambria Math" panose="02040503050406030204" pitchFamily="18" charset="0"/>
                          </a:rPr>
                        </m:ctrlPr>
                      </m:fPr>
                      <m:num>
                        <m:d>
                          <m:dPr>
                            <m:ctrlPr>
                              <a:rPr lang="en-US" sz="2800" b="0" i="1" smtClean="0">
                                <a:latin typeface="Cambria Math" panose="02040503050406030204" pitchFamily="18" charset="0"/>
                              </a:rPr>
                            </m:ctrlPr>
                          </m:dPr>
                          <m:e>
                            <m:r>
                              <a:rPr lang="en-US" sz="2800" b="0" i="1" smtClean="0">
                                <a:latin typeface="Cambria Math" panose="02040503050406030204" pitchFamily="18" charset="0"/>
                              </a:rPr>
                              <m:t>0.0125+0.005</m:t>
                            </m:r>
                          </m:e>
                        </m:d>
                        <m:r>
                          <a:rPr lang="en-US" sz="2800" b="0" i="1" smtClean="0">
                            <a:latin typeface="Cambria Math" panose="02040503050406030204" pitchFamily="18" charset="0"/>
                          </a:rPr>
                          <m:t>∗100</m:t>
                        </m:r>
                      </m:num>
                      <m:den>
                        <m:r>
                          <a:rPr lang="en-US" sz="2800" b="0" i="1" smtClean="0">
                            <a:latin typeface="Cambria Math" panose="02040503050406030204" pitchFamily="18" charset="0"/>
                          </a:rPr>
                          <m:t>2</m:t>
                        </m:r>
                      </m:den>
                    </m:f>
                    <m:r>
                      <a:rPr lang="en-US" sz="2800" b="0" i="1" smtClean="0">
                        <a:latin typeface="Cambria Math" panose="02040503050406030204" pitchFamily="18" charset="0"/>
                      </a:rPr>
                      <m:t>= </m:t>
                    </m:r>
                  </m:oMath>
                </a14:m>
                <a:r>
                  <a:rPr lang="en-US" sz="2800" dirty="0"/>
                  <a:t>0.875</a:t>
                </a:r>
              </a:p>
              <a:p>
                <a:r>
                  <a:rPr lang="en-US" sz="2800" dirty="0"/>
                  <a:t>Discount rate = </a:t>
                </a:r>
                <a14:m>
                  <m:oMath xmlns:m="http://schemas.openxmlformats.org/officeDocument/2006/math">
                    <m:f>
                      <m:fPr>
                        <m:ctrlPr>
                          <a:rPr lang="en-US" sz="2800" i="1" smtClean="0">
                            <a:latin typeface="Cambria Math" panose="02040503050406030204" pitchFamily="18" charset="0"/>
                          </a:rPr>
                        </m:ctrlPr>
                      </m:fPr>
                      <m:num>
                        <m:r>
                          <a:rPr lang="en-US" sz="2800" b="0" i="1" smtClean="0">
                            <a:latin typeface="Cambria Math" panose="02040503050406030204" pitchFamily="18" charset="0"/>
                          </a:rPr>
                          <m:t>(0.0125+0.004)</m:t>
                        </m:r>
                      </m:num>
                      <m:den>
                        <m:r>
                          <a:rPr lang="en-US" sz="2800" b="0" i="1" smtClean="0">
                            <a:latin typeface="Cambria Math" panose="02040503050406030204" pitchFamily="18" charset="0"/>
                          </a:rPr>
                          <m:t>2</m:t>
                        </m:r>
                      </m:den>
                    </m:f>
                    <m:r>
                      <a:rPr lang="en-US" sz="2800" b="0" i="1" smtClean="0">
                        <a:latin typeface="Cambria Math" panose="02040503050406030204" pitchFamily="18" charset="0"/>
                      </a:rPr>
                      <m:t>=0.825</m:t>
                    </m:r>
                    <m:r>
                      <a:rPr lang="en-US" sz="2800" b="0" i="1" smtClean="0">
                        <a:latin typeface="Cambria Math" panose="02040503050406030204" pitchFamily="18" charset="0"/>
                      </a:rPr>
                      <m:t>%</m:t>
                    </m:r>
                  </m:oMath>
                </a14:m>
                <a:endParaRPr lang="en-US" sz="2800" dirty="0"/>
              </a:p>
              <a:p>
                <a:r>
                  <a:rPr lang="en-US" sz="2800" dirty="0"/>
                  <a:t>PV = </a:t>
                </a:r>
                <a14:m>
                  <m:oMath xmlns:m="http://schemas.openxmlformats.org/officeDocument/2006/math">
                    <m:f>
                      <m:fPr>
                        <m:ctrlPr>
                          <a:rPr lang="en-US" sz="2800" i="1" smtClean="0">
                            <a:latin typeface="Cambria Math" panose="02040503050406030204" pitchFamily="18" charset="0"/>
                          </a:rPr>
                        </m:ctrlPr>
                      </m:fPr>
                      <m:num>
                        <m:r>
                          <a:rPr lang="en-US" sz="2800" b="0" i="1" smtClean="0">
                            <a:latin typeface="Cambria Math" panose="02040503050406030204" pitchFamily="18" charset="0"/>
                          </a:rPr>
                          <m:t>0.875</m:t>
                        </m:r>
                      </m:num>
                      <m:den>
                        <m:d>
                          <m:dPr>
                            <m:ctrlPr>
                              <a:rPr lang="en-US" sz="2800" b="0" i="1" smtClean="0">
                                <a:latin typeface="Cambria Math" panose="02040503050406030204" pitchFamily="18" charset="0"/>
                              </a:rPr>
                            </m:ctrlPr>
                          </m:dPr>
                          <m:e>
                            <m:r>
                              <a:rPr lang="en-US" sz="2800" b="0" i="1" smtClean="0">
                                <a:latin typeface="Cambria Math" panose="02040503050406030204" pitchFamily="18" charset="0"/>
                              </a:rPr>
                              <m:t>1+0</m:t>
                            </m:r>
                            <m:r>
                              <a:rPr lang="en-US" sz="2800" b="0" i="1" smtClean="0">
                                <a:latin typeface="Cambria Math" panose="02040503050406030204" pitchFamily="18" charset="0"/>
                              </a:rPr>
                              <m:t>.</m:t>
                            </m:r>
                            <m:r>
                              <a:rPr lang="en-US" sz="2800" b="0" i="1" smtClean="0">
                                <a:latin typeface="Cambria Math" panose="02040503050406030204" pitchFamily="18" charset="0"/>
                              </a:rPr>
                              <m:t>825</m:t>
                            </m:r>
                            <m:r>
                              <a:rPr lang="en-US" sz="2800" b="0" i="1" smtClean="0">
                                <a:latin typeface="Cambria Math" panose="02040503050406030204" pitchFamily="18" charset="0"/>
                              </a:rPr>
                              <m:t>%</m:t>
                            </m:r>
                          </m:e>
                        </m:d>
                        <m:r>
                          <a:rPr lang="en-US" sz="2800" b="0" i="1" baseline="30000" smtClean="0">
                            <a:latin typeface="Cambria Math" panose="02040503050406030204" pitchFamily="18" charset="0"/>
                          </a:rPr>
                          <m:t>1</m:t>
                        </m:r>
                      </m:den>
                    </m:f>
                  </m:oMath>
                </a14:m>
                <a:r>
                  <a:rPr lang="en-US" sz="2800" dirty="0"/>
                  <a:t> + </a:t>
                </a:r>
                <a14:m>
                  <m:oMath xmlns:m="http://schemas.openxmlformats.org/officeDocument/2006/math">
                    <m:f>
                      <m:fPr>
                        <m:ctrlPr>
                          <a:rPr lang="en-US" sz="2800" i="1">
                            <a:latin typeface="Cambria Math" panose="02040503050406030204" pitchFamily="18" charset="0"/>
                          </a:rPr>
                        </m:ctrlPr>
                      </m:fPr>
                      <m:num>
                        <m:r>
                          <a:rPr lang="en-US" sz="2800" i="1">
                            <a:latin typeface="Cambria Math" panose="02040503050406030204" pitchFamily="18" charset="0"/>
                          </a:rPr>
                          <m:t>0.875</m:t>
                        </m:r>
                      </m:num>
                      <m:den>
                        <m:d>
                          <m:dPr>
                            <m:ctrlPr>
                              <a:rPr lang="en-US" sz="2800" i="1">
                                <a:latin typeface="Cambria Math" panose="02040503050406030204" pitchFamily="18" charset="0"/>
                              </a:rPr>
                            </m:ctrlPr>
                          </m:dPr>
                          <m:e>
                            <m:r>
                              <a:rPr lang="en-US" sz="2800" i="1">
                                <a:latin typeface="Cambria Math" panose="02040503050406030204" pitchFamily="18" charset="0"/>
                              </a:rPr>
                              <m:t>1+0</m:t>
                            </m:r>
                            <m:r>
                              <a:rPr lang="en-US" sz="2800" b="0" i="1" smtClean="0">
                                <a:latin typeface="Cambria Math" panose="02040503050406030204" pitchFamily="18" charset="0"/>
                              </a:rPr>
                              <m:t>.</m:t>
                            </m:r>
                            <m:r>
                              <a:rPr lang="en-US" sz="2800" i="1">
                                <a:latin typeface="Cambria Math" panose="02040503050406030204" pitchFamily="18" charset="0"/>
                              </a:rPr>
                              <m:t>825</m:t>
                            </m:r>
                            <m:r>
                              <a:rPr lang="en-US" sz="2800" b="0" i="1" smtClean="0">
                                <a:latin typeface="Cambria Math" panose="02040503050406030204" pitchFamily="18" charset="0"/>
                              </a:rPr>
                              <m:t>%</m:t>
                            </m:r>
                          </m:e>
                        </m:d>
                        <m:r>
                          <a:rPr lang="en-US" sz="2800" b="0" i="1" baseline="30000" smtClean="0">
                            <a:latin typeface="Cambria Math" panose="02040503050406030204" pitchFamily="18" charset="0"/>
                          </a:rPr>
                          <m:t>2</m:t>
                        </m:r>
                      </m:den>
                    </m:f>
                  </m:oMath>
                </a14:m>
                <a:r>
                  <a:rPr lang="en-US" sz="2800" dirty="0"/>
                  <a:t> + </a:t>
                </a:r>
                <a14:m>
                  <m:oMath xmlns:m="http://schemas.openxmlformats.org/officeDocument/2006/math">
                    <m:f>
                      <m:fPr>
                        <m:ctrlPr>
                          <a:rPr lang="en-US" sz="2800" i="1">
                            <a:latin typeface="Cambria Math" panose="02040503050406030204" pitchFamily="18" charset="0"/>
                          </a:rPr>
                        </m:ctrlPr>
                      </m:fPr>
                      <m:num>
                        <m:r>
                          <a:rPr lang="en-US" sz="2800" i="1">
                            <a:latin typeface="Cambria Math" panose="02040503050406030204" pitchFamily="18" charset="0"/>
                          </a:rPr>
                          <m:t>0.875</m:t>
                        </m:r>
                      </m:num>
                      <m:den>
                        <m:d>
                          <m:dPr>
                            <m:ctrlPr>
                              <a:rPr lang="en-US" sz="2800" i="1">
                                <a:latin typeface="Cambria Math" panose="02040503050406030204" pitchFamily="18" charset="0"/>
                              </a:rPr>
                            </m:ctrlPr>
                          </m:dPr>
                          <m:e>
                            <m:r>
                              <a:rPr lang="en-US" sz="2800" i="1">
                                <a:latin typeface="Cambria Math" panose="02040503050406030204" pitchFamily="18" charset="0"/>
                              </a:rPr>
                              <m:t>1+0</m:t>
                            </m:r>
                            <m:r>
                              <a:rPr lang="en-US" sz="2800" b="0" i="1" smtClean="0">
                                <a:latin typeface="Cambria Math" panose="02040503050406030204" pitchFamily="18" charset="0"/>
                              </a:rPr>
                              <m:t>.</m:t>
                            </m:r>
                            <m:r>
                              <a:rPr lang="en-US" sz="2800" i="1">
                                <a:latin typeface="Cambria Math" panose="02040503050406030204" pitchFamily="18" charset="0"/>
                              </a:rPr>
                              <m:t>825</m:t>
                            </m:r>
                            <m:r>
                              <a:rPr lang="en-US" sz="2800" b="0" i="1" smtClean="0">
                                <a:latin typeface="Cambria Math" panose="02040503050406030204" pitchFamily="18" charset="0"/>
                              </a:rPr>
                              <m:t>%</m:t>
                            </m:r>
                          </m:e>
                        </m:d>
                        <m:r>
                          <a:rPr lang="en-US" sz="2800" b="0" i="1" baseline="30000" smtClean="0">
                            <a:latin typeface="Cambria Math" panose="02040503050406030204" pitchFamily="18" charset="0"/>
                          </a:rPr>
                          <m:t>3</m:t>
                        </m:r>
                      </m:den>
                    </m:f>
                  </m:oMath>
                </a14:m>
                <a:r>
                  <a:rPr lang="en-US" sz="2800" dirty="0"/>
                  <a:t> + </a:t>
                </a:r>
                <a14:m>
                  <m:oMath xmlns:m="http://schemas.openxmlformats.org/officeDocument/2006/math">
                    <m:f>
                      <m:fPr>
                        <m:ctrlPr>
                          <a:rPr lang="en-US" sz="2800" i="1">
                            <a:latin typeface="Cambria Math" panose="02040503050406030204" pitchFamily="18" charset="0"/>
                          </a:rPr>
                        </m:ctrlPr>
                      </m:fPr>
                      <m:num>
                        <m:r>
                          <a:rPr lang="en-US" sz="2800" i="1">
                            <a:latin typeface="Cambria Math" panose="02040503050406030204" pitchFamily="18" charset="0"/>
                          </a:rPr>
                          <m:t>0.875</m:t>
                        </m:r>
                        <m:r>
                          <a:rPr lang="en-US" sz="2800" b="0" i="1" smtClean="0">
                            <a:latin typeface="Cambria Math" panose="02040503050406030204" pitchFamily="18" charset="0"/>
                          </a:rPr>
                          <m:t>+100</m:t>
                        </m:r>
                      </m:num>
                      <m:den>
                        <m:d>
                          <m:dPr>
                            <m:ctrlPr>
                              <a:rPr lang="en-US" sz="2800" i="1">
                                <a:latin typeface="Cambria Math" panose="02040503050406030204" pitchFamily="18" charset="0"/>
                              </a:rPr>
                            </m:ctrlPr>
                          </m:dPr>
                          <m:e>
                            <m:r>
                              <a:rPr lang="en-US" sz="2800" i="1">
                                <a:latin typeface="Cambria Math" panose="02040503050406030204" pitchFamily="18" charset="0"/>
                              </a:rPr>
                              <m:t>1+0</m:t>
                            </m:r>
                            <m:r>
                              <a:rPr lang="en-US" sz="2800" b="0" i="1" smtClean="0">
                                <a:latin typeface="Cambria Math" panose="02040503050406030204" pitchFamily="18" charset="0"/>
                              </a:rPr>
                              <m:t>.</m:t>
                            </m:r>
                            <m:r>
                              <a:rPr lang="en-US" sz="2800" i="1">
                                <a:latin typeface="Cambria Math" panose="02040503050406030204" pitchFamily="18" charset="0"/>
                              </a:rPr>
                              <m:t>825</m:t>
                            </m:r>
                            <m:r>
                              <a:rPr lang="en-US" sz="2800" b="0" i="1" smtClean="0">
                                <a:latin typeface="Cambria Math" panose="02040503050406030204" pitchFamily="18" charset="0"/>
                              </a:rPr>
                              <m:t>%</m:t>
                            </m:r>
                          </m:e>
                        </m:d>
                        <m:r>
                          <a:rPr lang="en-US" sz="2800" b="0" i="1" baseline="30000" smtClean="0">
                            <a:latin typeface="Cambria Math" panose="02040503050406030204" pitchFamily="18" charset="0"/>
                          </a:rPr>
                          <m:t>4</m:t>
                        </m:r>
                      </m:den>
                    </m:f>
                  </m:oMath>
                </a14:m>
                <a:r>
                  <a:rPr lang="en-US" sz="2800" dirty="0"/>
                  <a:t> = 100.196 </a:t>
                </a:r>
              </a:p>
            </p:txBody>
          </p:sp>
        </mc:Choice>
        <mc:Fallback>
          <p:sp>
            <p:nvSpPr>
              <p:cNvPr id="3" name="Content Placeholder 2">
                <a:extLst>
                  <a:ext uri="{FF2B5EF4-FFF2-40B4-BE49-F238E27FC236}">
                    <a16:creationId xmlns:a16="http://schemas.microsoft.com/office/drawing/2014/main" id="{506CD40C-C5AB-46A2-9355-57D64AB47720}"/>
                  </a:ext>
                </a:extLst>
              </p:cNvPr>
              <p:cNvSpPr>
                <a:spLocks noGrp="1" noRot="1" noChangeAspect="1" noMove="1" noResize="1" noEditPoints="1" noAdjustHandles="1" noChangeArrowheads="1" noChangeShapeType="1" noTextEdit="1"/>
              </p:cNvSpPr>
              <p:nvPr>
                <p:ph idx="1"/>
              </p:nvPr>
            </p:nvSpPr>
            <p:spPr>
              <a:blipFill>
                <a:blip r:embed="rId3"/>
                <a:stretch>
                  <a:fillRect l="-1129" t="-3182" r="-1442"/>
                </a:stretch>
              </a:blipFill>
            </p:spPr>
            <p:txBody>
              <a:bodyPr/>
              <a:lstStyle/>
              <a:p>
                <a:r>
                  <a:rPr lang="en-US">
                    <a:noFill/>
                  </a:rPr>
                  <a:t> </a:t>
                </a:r>
              </a:p>
            </p:txBody>
          </p:sp>
        </mc:Fallback>
      </mc:AlternateContent>
    </p:spTree>
    <p:extLst>
      <p:ext uri="{BB962C8B-B14F-4D97-AF65-F5344CB8AC3E}">
        <p14:creationId xmlns:p14="http://schemas.microsoft.com/office/powerpoint/2010/main" val="11321205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8DA651-1D06-425E-A739-A72A3A1B187A}"/>
              </a:ext>
            </a:extLst>
          </p:cNvPr>
          <p:cNvSpPr>
            <a:spLocks noGrp="1"/>
          </p:cNvSpPr>
          <p:nvPr>
            <p:ph type="title"/>
          </p:nvPr>
        </p:nvSpPr>
        <p:spPr/>
        <p:txBody>
          <a:bodyPr/>
          <a:lstStyle/>
          <a:p>
            <a:r>
              <a:rPr lang="en-US" dirty="0"/>
              <a:t>practices</a:t>
            </a:r>
          </a:p>
        </p:txBody>
      </p:sp>
      <p:sp>
        <p:nvSpPr>
          <p:cNvPr id="3" name="Content Placeholder 2">
            <a:extLst>
              <a:ext uri="{FF2B5EF4-FFF2-40B4-BE49-F238E27FC236}">
                <a16:creationId xmlns:a16="http://schemas.microsoft.com/office/drawing/2014/main" id="{85700DEC-EFE9-4F7A-A12F-CD37AE065B9F}"/>
              </a:ext>
            </a:extLst>
          </p:cNvPr>
          <p:cNvSpPr>
            <a:spLocks noGrp="1"/>
          </p:cNvSpPr>
          <p:nvPr>
            <p:ph idx="1"/>
          </p:nvPr>
        </p:nvSpPr>
        <p:spPr/>
        <p:txBody>
          <a:bodyPr/>
          <a:lstStyle/>
          <a:p>
            <a:r>
              <a:rPr lang="en-US" dirty="0"/>
              <a:t>A four-year French floating-rate note pays three-month Euribor (Euro Interbank Offered Rate, an index produced by the European Banking Federation) plus 1.25%. The floater is priced at 98 per 100 of par value. Calculate the discount margin for the floater assuming that three-month Euribor is constant at 2%. Assume the 30/360 day-count convention and evenly spaced periods.</a:t>
            </a:r>
          </a:p>
        </p:txBody>
      </p:sp>
    </p:spTree>
    <p:extLst>
      <p:ext uri="{BB962C8B-B14F-4D97-AF65-F5344CB8AC3E}">
        <p14:creationId xmlns:p14="http://schemas.microsoft.com/office/powerpoint/2010/main" val="392380867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3AF43F-A3B9-4547-AB37-8F9701FE14A7}"/>
              </a:ext>
            </a:extLst>
          </p:cNvPr>
          <p:cNvSpPr>
            <a:spLocks noGrp="1"/>
          </p:cNvSpPr>
          <p:nvPr>
            <p:ph type="title"/>
          </p:nvPr>
        </p:nvSpPr>
        <p:spPr/>
        <p:txBody>
          <a:bodyPr>
            <a:noAutofit/>
          </a:bodyPr>
          <a:lstStyle/>
          <a:p>
            <a:r>
              <a:rPr lang="en-US" sz="4000" dirty="0"/>
              <a:t>Module3</a:t>
            </a:r>
            <a:br>
              <a:rPr lang="en-US" sz="4000" dirty="0"/>
            </a:br>
            <a:r>
              <a:rPr lang="en-US" sz="4000" dirty="0"/>
              <a:t>Introduction to fixed-income valuation</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7F7154C1-185D-44F9-8B99-E6E70AFFE772}"/>
                  </a:ext>
                </a:extLst>
              </p:cNvPr>
              <p:cNvSpPr>
                <a:spLocks noGrp="1"/>
              </p:cNvSpPr>
              <p:nvPr>
                <p:ph idx="1"/>
              </p:nvPr>
            </p:nvSpPr>
            <p:spPr/>
            <p:txBody>
              <a:bodyPr/>
              <a:lstStyle/>
              <a:p>
                <a:r>
                  <a:rPr lang="en-US" sz="3200" b="1" dirty="0">
                    <a:solidFill>
                      <a:srgbClr val="FF0000"/>
                    </a:solidFill>
                  </a:rPr>
                  <a:t>Yield Measures for Money Market Instruments</a:t>
                </a:r>
              </a:p>
              <a:p>
                <a:r>
                  <a:rPr lang="en-US" altLang="zh-CN" dirty="0">
                    <a:solidFill>
                      <a:srgbClr val="FF0000"/>
                    </a:solidFill>
                  </a:rPr>
                  <a:t>Discount rate</a:t>
                </a:r>
              </a:p>
              <a:p>
                <a:r>
                  <a:rPr lang="en-US" sz="2400" dirty="0"/>
                  <a:t>PV = FV * (1 </a:t>
                </a:r>
                <a14:m>
                  <m:oMath xmlns:m="http://schemas.openxmlformats.org/officeDocument/2006/math">
                    <m:r>
                      <a:rPr lang="en-US" sz="2400" b="0" i="0" smtClean="0">
                        <a:latin typeface="Cambria Math" panose="02040503050406030204" pitchFamily="18" charset="0"/>
                      </a:rPr>
                      <m:t>− </m:t>
                    </m:r>
                    <m:f>
                      <m:fPr>
                        <m:ctrlPr>
                          <a:rPr lang="en-US" sz="2400" i="1" smtClean="0">
                            <a:latin typeface="Cambria Math" panose="02040503050406030204" pitchFamily="18" charset="0"/>
                          </a:rPr>
                        </m:ctrlPr>
                      </m:fPr>
                      <m:num>
                        <m:r>
                          <a:rPr lang="en-US" sz="2400" b="0" i="1" smtClean="0">
                            <a:latin typeface="Cambria Math" panose="02040503050406030204" pitchFamily="18" charset="0"/>
                          </a:rPr>
                          <m:t>𝐷𝐴𝑌𝑆</m:t>
                        </m:r>
                      </m:num>
                      <m:den>
                        <m:r>
                          <a:rPr lang="en-US" sz="2400" b="0" i="1" smtClean="0">
                            <a:latin typeface="Cambria Math" panose="02040503050406030204" pitchFamily="18" charset="0"/>
                          </a:rPr>
                          <m:t>𝑌𝐸𝐴𝑅</m:t>
                        </m:r>
                      </m:den>
                    </m:f>
                    <m:r>
                      <a:rPr lang="en-US" sz="2400" b="0" i="1" smtClean="0">
                        <a:latin typeface="Cambria Math" panose="02040503050406030204" pitchFamily="18" charset="0"/>
                      </a:rPr>
                      <m:t>∗</m:t>
                    </m:r>
                    <m:r>
                      <a:rPr lang="en-US" sz="2400" b="0" i="1" smtClean="0">
                        <a:latin typeface="Cambria Math" panose="02040503050406030204" pitchFamily="18" charset="0"/>
                      </a:rPr>
                      <m:t>𝐷𝑅</m:t>
                    </m:r>
                  </m:oMath>
                </a14:m>
                <a:r>
                  <a:rPr lang="en-US" sz="2400" dirty="0"/>
                  <a:t>)</a:t>
                </a:r>
              </a:p>
              <a:p>
                <a:r>
                  <a:rPr lang="en-US" sz="2400" dirty="0"/>
                  <a:t>DR = (</a:t>
                </a:r>
                <a14:m>
                  <m:oMath xmlns:m="http://schemas.openxmlformats.org/officeDocument/2006/math">
                    <m:f>
                      <m:fPr>
                        <m:ctrlPr>
                          <a:rPr lang="en-US" sz="2400" i="1">
                            <a:latin typeface="Cambria Math" panose="02040503050406030204" pitchFamily="18" charset="0"/>
                          </a:rPr>
                        </m:ctrlPr>
                      </m:fPr>
                      <m:num>
                        <m:r>
                          <a:rPr lang="en-US" sz="2400" i="1">
                            <a:latin typeface="Cambria Math" panose="02040503050406030204" pitchFamily="18" charset="0"/>
                          </a:rPr>
                          <m:t>𝑌𝐸𝐴𝑅</m:t>
                        </m:r>
                      </m:num>
                      <m:den>
                        <m:r>
                          <a:rPr lang="en-US" sz="2400" i="1">
                            <a:latin typeface="Cambria Math" panose="02040503050406030204" pitchFamily="18" charset="0"/>
                          </a:rPr>
                          <m:t>𝐷𝐴𝑌𝑆</m:t>
                        </m:r>
                      </m:den>
                    </m:f>
                  </m:oMath>
                </a14:m>
                <a:r>
                  <a:rPr lang="en-US" sz="2400" dirty="0"/>
                  <a:t>)*(</a:t>
                </a:r>
                <a14:m>
                  <m:oMath xmlns:m="http://schemas.openxmlformats.org/officeDocument/2006/math">
                    <m:f>
                      <m:fPr>
                        <m:ctrlPr>
                          <a:rPr lang="en-US" sz="2400" i="1" dirty="0">
                            <a:latin typeface="Cambria Math" panose="02040503050406030204" pitchFamily="18" charset="0"/>
                          </a:rPr>
                        </m:ctrlPr>
                      </m:fPr>
                      <m:num>
                        <m:r>
                          <a:rPr lang="en-US" sz="2400" i="1" dirty="0">
                            <a:latin typeface="Cambria Math" panose="02040503050406030204" pitchFamily="18" charset="0"/>
                          </a:rPr>
                          <m:t>𝐹𝑉</m:t>
                        </m:r>
                        <m:r>
                          <a:rPr lang="en-US" sz="2400" i="1" dirty="0">
                            <a:latin typeface="Cambria Math" panose="02040503050406030204" pitchFamily="18" charset="0"/>
                          </a:rPr>
                          <m:t>−</m:t>
                        </m:r>
                        <m:r>
                          <a:rPr lang="en-US" sz="2400" i="1" dirty="0">
                            <a:latin typeface="Cambria Math" panose="02040503050406030204" pitchFamily="18" charset="0"/>
                          </a:rPr>
                          <m:t>𝑃𝑉</m:t>
                        </m:r>
                      </m:num>
                      <m:den>
                        <m:r>
                          <a:rPr lang="en-US" sz="2400" i="1" dirty="0">
                            <a:latin typeface="Cambria Math" panose="02040503050406030204" pitchFamily="18" charset="0"/>
                          </a:rPr>
                          <m:t>𝐹𝑉</m:t>
                        </m:r>
                      </m:den>
                    </m:f>
                  </m:oMath>
                </a14:m>
                <a:r>
                  <a:rPr lang="en-US" sz="2400" dirty="0"/>
                  <a:t>)</a:t>
                </a:r>
              </a:p>
              <a:p>
                <a:r>
                  <a:rPr lang="en-US" dirty="0"/>
                  <a:t>A 91-day US Treasury bill (T-bill) with a face value of USD10 million is quoted at a discount rate of 2.25% for an assumed 360-day year.</a:t>
                </a:r>
              </a:p>
              <a:p>
                <a:r>
                  <a:rPr lang="en-US" dirty="0"/>
                  <a:t>PV = 10,000,000*(1-91/360*2.25%)=9,943,125</a:t>
                </a:r>
              </a:p>
            </p:txBody>
          </p:sp>
        </mc:Choice>
        <mc:Fallback>
          <p:sp>
            <p:nvSpPr>
              <p:cNvPr id="3" name="Content Placeholder 2">
                <a:extLst>
                  <a:ext uri="{FF2B5EF4-FFF2-40B4-BE49-F238E27FC236}">
                    <a16:creationId xmlns:a16="http://schemas.microsoft.com/office/drawing/2014/main" id="{7F7154C1-185D-44F9-8B99-E6E70AFFE772}"/>
                  </a:ext>
                </a:extLst>
              </p:cNvPr>
              <p:cNvSpPr>
                <a:spLocks noGrp="1" noRot="1" noChangeAspect="1" noMove="1" noResize="1" noEditPoints="1" noAdjustHandles="1" noChangeArrowheads="1" noChangeShapeType="1" noTextEdit="1"/>
              </p:cNvSpPr>
              <p:nvPr>
                <p:ph idx="1"/>
              </p:nvPr>
            </p:nvSpPr>
            <p:spPr>
              <a:blipFill>
                <a:blip r:embed="rId2"/>
                <a:stretch>
                  <a:fillRect l="-1129" t="-3182"/>
                </a:stretch>
              </a:blipFill>
            </p:spPr>
            <p:txBody>
              <a:bodyPr/>
              <a:lstStyle/>
              <a:p>
                <a:r>
                  <a:rPr lang="en-US">
                    <a:noFill/>
                  </a:rPr>
                  <a:t> </a:t>
                </a:r>
              </a:p>
            </p:txBody>
          </p:sp>
        </mc:Fallback>
      </mc:AlternateContent>
    </p:spTree>
    <p:extLst>
      <p:ext uri="{BB962C8B-B14F-4D97-AF65-F5344CB8AC3E}">
        <p14:creationId xmlns:p14="http://schemas.microsoft.com/office/powerpoint/2010/main" val="86699508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A5E288-B3CE-4F31-85BF-1748CA9FB543}"/>
              </a:ext>
            </a:extLst>
          </p:cNvPr>
          <p:cNvSpPr>
            <a:spLocks noGrp="1"/>
          </p:cNvSpPr>
          <p:nvPr>
            <p:ph type="title"/>
          </p:nvPr>
        </p:nvSpPr>
        <p:spPr/>
        <p:txBody>
          <a:bodyPr>
            <a:noAutofit/>
          </a:bodyPr>
          <a:lstStyle/>
          <a:p>
            <a:r>
              <a:rPr lang="en-US" sz="4000" dirty="0"/>
              <a:t>Module3</a:t>
            </a:r>
            <a:br>
              <a:rPr lang="en-US" sz="4000" dirty="0"/>
            </a:br>
            <a:r>
              <a:rPr lang="en-US" sz="4000" dirty="0"/>
              <a:t>Introduction to fixed-income valuation</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48ACB2CA-A6B8-4442-8C55-2FB15B523B1E}"/>
                  </a:ext>
                </a:extLst>
              </p:cNvPr>
              <p:cNvSpPr>
                <a:spLocks noGrp="1"/>
              </p:cNvSpPr>
              <p:nvPr>
                <p:ph idx="1"/>
              </p:nvPr>
            </p:nvSpPr>
            <p:spPr/>
            <p:txBody>
              <a:bodyPr>
                <a:normAutofit lnSpcReduction="10000"/>
              </a:bodyPr>
              <a:lstStyle/>
              <a:p>
                <a:r>
                  <a:rPr lang="en-US" sz="3200" b="1" dirty="0">
                    <a:solidFill>
                      <a:srgbClr val="FF0000"/>
                    </a:solidFill>
                  </a:rPr>
                  <a:t>Yield Measures for Money Market Instruments</a:t>
                </a:r>
              </a:p>
              <a:p>
                <a:r>
                  <a:rPr lang="en-US" dirty="0">
                    <a:solidFill>
                      <a:srgbClr val="FF0000"/>
                    </a:solidFill>
                  </a:rPr>
                  <a:t>Add-on rate</a:t>
                </a:r>
              </a:p>
              <a:p>
                <a:r>
                  <a:rPr lang="en-US" sz="2400" dirty="0"/>
                  <a:t>PV = </a:t>
                </a:r>
                <a14:m>
                  <m:oMath xmlns:m="http://schemas.openxmlformats.org/officeDocument/2006/math">
                    <m:f>
                      <m:fPr>
                        <m:ctrlPr>
                          <a:rPr lang="en-US" sz="2400" i="1" smtClean="0">
                            <a:latin typeface="Cambria Math" panose="02040503050406030204" pitchFamily="18" charset="0"/>
                          </a:rPr>
                        </m:ctrlPr>
                      </m:fPr>
                      <m:num>
                        <m:r>
                          <a:rPr lang="en-US" sz="2400" b="0" i="1" smtClean="0">
                            <a:latin typeface="Cambria Math" panose="02040503050406030204" pitchFamily="18" charset="0"/>
                          </a:rPr>
                          <m:t>𝐹𝑉</m:t>
                        </m:r>
                      </m:num>
                      <m:den>
                        <m:r>
                          <a:rPr lang="en-US" sz="2400" b="0" i="1" smtClean="0">
                            <a:latin typeface="Cambria Math" panose="02040503050406030204" pitchFamily="18" charset="0"/>
                          </a:rPr>
                          <m:t>1 + </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𝐷𝐴𝑌𝑆</m:t>
                            </m:r>
                          </m:num>
                          <m:den>
                            <m:r>
                              <a:rPr lang="en-US" sz="2400" b="0" i="1" smtClean="0">
                                <a:latin typeface="Cambria Math" panose="02040503050406030204" pitchFamily="18" charset="0"/>
                              </a:rPr>
                              <m:t>𝑌𝐸𝐴𝑅</m:t>
                            </m:r>
                          </m:den>
                        </m:f>
                        <m:r>
                          <a:rPr lang="en-US" sz="2400" b="0" i="1" smtClean="0">
                            <a:latin typeface="Cambria Math" panose="02040503050406030204" pitchFamily="18" charset="0"/>
                          </a:rPr>
                          <m:t>∗</m:t>
                        </m:r>
                        <m:r>
                          <a:rPr lang="en-US" sz="2400" b="0" i="1" smtClean="0">
                            <a:latin typeface="Cambria Math" panose="02040503050406030204" pitchFamily="18" charset="0"/>
                          </a:rPr>
                          <m:t>𝐴𝑂𝑅</m:t>
                        </m:r>
                      </m:den>
                    </m:f>
                  </m:oMath>
                </a14:m>
                <a:endParaRPr lang="en-US" sz="2400" dirty="0"/>
              </a:p>
              <a:p>
                <a:r>
                  <a:rPr lang="en-US" sz="2400" dirty="0"/>
                  <a:t>AOR = (</a:t>
                </a:r>
                <a14:m>
                  <m:oMath xmlns:m="http://schemas.openxmlformats.org/officeDocument/2006/math">
                    <m:f>
                      <m:fPr>
                        <m:ctrlPr>
                          <a:rPr lang="en-US" sz="2400" i="1">
                            <a:latin typeface="Cambria Math" panose="02040503050406030204" pitchFamily="18" charset="0"/>
                          </a:rPr>
                        </m:ctrlPr>
                      </m:fPr>
                      <m:num>
                        <m:r>
                          <a:rPr lang="en-US" sz="2400" i="1">
                            <a:latin typeface="Cambria Math" panose="02040503050406030204" pitchFamily="18" charset="0"/>
                          </a:rPr>
                          <m:t>𝑌𝐸𝐴𝑅</m:t>
                        </m:r>
                      </m:num>
                      <m:den>
                        <m:r>
                          <a:rPr lang="en-US" sz="2400" i="1">
                            <a:latin typeface="Cambria Math" panose="02040503050406030204" pitchFamily="18" charset="0"/>
                          </a:rPr>
                          <m:t>𝐷𝐴𝑌𝑆</m:t>
                        </m:r>
                      </m:den>
                    </m:f>
                  </m:oMath>
                </a14:m>
                <a:r>
                  <a:rPr lang="en-US" sz="2400" dirty="0"/>
                  <a:t>)*(</a:t>
                </a:r>
                <a14:m>
                  <m:oMath xmlns:m="http://schemas.openxmlformats.org/officeDocument/2006/math">
                    <m:f>
                      <m:fPr>
                        <m:ctrlPr>
                          <a:rPr lang="en-US" sz="2400" i="1" dirty="0">
                            <a:latin typeface="Cambria Math" panose="02040503050406030204" pitchFamily="18" charset="0"/>
                          </a:rPr>
                        </m:ctrlPr>
                      </m:fPr>
                      <m:num>
                        <m:r>
                          <a:rPr lang="en-US" sz="2400" i="1" dirty="0">
                            <a:latin typeface="Cambria Math" panose="02040503050406030204" pitchFamily="18" charset="0"/>
                          </a:rPr>
                          <m:t>𝐹𝑉</m:t>
                        </m:r>
                        <m:r>
                          <a:rPr lang="en-US" sz="2400" i="1" dirty="0">
                            <a:latin typeface="Cambria Math" panose="02040503050406030204" pitchFamily="18" charset="0"/>
                          </a:rPr>
                          <m:t>−</m:t>
                        </m:r>
                        <m:r>
                          <a:rPr lang="en-US" sz="2400" i="1" dirty="0">
                            <a:latin typeface="Cambria Math" panose="02040503050406030204" pitchFamily="18" charset="0"/>
                          </a:rPr>
                          <m:t>𝑃𝑉</m:t>
                        </m:r>
                      </m:num>
                      <m:den>
                        <m:r>
                          <a:rPr lang="en-US" sz="2400" i="1" dirty="0">
                            <a:latin typeface="Cambria Math" panose="02040503050406030204" pitchFamily="18" charset="0"/>
                          </a:rPr>
                          <m:t>𝑃𝑉</m:t>
                        </m:r>
                      </m:den>
                    </m:f>
                  </m:oMath>
                </a14:m>
                <a:r>
                  <a:rPr lang="en-US" sz="2400" dirty="0"/>
                  <a:t>)</a:t>
                </a:r>
              </a:p>
              <a:p>
                <a:r>
                  <a:rPr lang="en-US" dirty="0"/>
                  <a:t>A Canadian pension fund buys a 180-day banker’s acceptance (BA) with a quoted add-on rate of 4.38% for a 365-day year. If the initial principal amount is CAD10 million, the redemption amount due at maturity</a:t>
                </a:r>
              </a:p>
              <a:p>
                <a:r>
                  <a:rPr lang="en-US" dirty="0"/>
                  <a:t>FV = 10,000,000 *(1+180/365*4.38%) = 10,216,000</a:t>
                </a:r>
              </a:p>
              <a:p>
                <a:endParaRPr lang="en-US" dirty="0"/>
              </a:p>
            </p:txBody>
          </p:sp>
        </mc:Choice>
        <mc:Fallback>
          <p:sp>
            <p:nvSpPr>
              <p:cNvPr id="3" name="Content Placeholder 2">
                <a:extLst>
                  <a:ext uri="{FF2B5EF4-FFF2-40B4-BE49-F238E27FC236}">
                    <a16:creationId xmlns:a16="http://schemas.microsoft.com/office/drawing/2014/main" id="{48ACB2CA-A6B8-4442-8C55-2FB15B523B1E}"/>
                  </a:ext>
                </a:extLst>
              </p:cNvPr>
              <p:cNvSpPr>
                <a:spLocks noGrp="1" noRot="1" noChangeAspect="1" noMove="1" noResize="1" noEditPoints="1" noAdjustHandles="1" noChangeArrowheads="1" noChangeShapeType="1" noTextEdit="1"/>
              </p:cNvSpPr>
              <p:nvPr>
                <p:ph idx="1"/>
              </p:nvPr>
            </p:nvSpPr>
            <p:spPr>
              <a:blipFill>
                <a:blip r:embed="rId2"/>
                <a:stretch>
                  <a:fillRect l="-1129" t="-4091"/>
                </a:stretch>
              </a:blipFill>
            </p:spPr>
            <p:txBody>
              <a:bodyPr/>
              <a:lstStyle/>
              <a:p>
                <a:r>
                  <a:rPr lang="en-US">
                    <a:noFill/>
                  </a:rPr>
                  <a:t> </a:t>
                </a:r>
              </a:p>
            </p:txBody>
          </p:sp>
        </mc:Fallback>
      </mc:AlternateContent>
    </p:spTree>
    <p:extLst>
      <p:ext uri="{BB962C8B-B14F-4D97-AF65-F5344CB8AC3E}">
        <p14:creationId xmlns:p14="http://schemas.microsoft.com/office/powerpoint/2010/main" val="28926502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CA86DE-14F7-4D1B-B8F5-EECDDA3AA79C}"/>
              </a:ext>
            </a:extLst>
          </p:cNvPr>
          <p:cNvSpPr>
            <a:spLocks noGrp="1"/>
          </p:cNvSpPr>
          <p:nvPr>
            <p:ph type="title"/>
          </p:nvPr>
        </p:nvSpPr>
        <p:spPr/>
        <p:txBody>
          <a:bodyPr>
            <a:noAutofit/>
          </a:bodyPr>
          <a:lstStyle/>
          <a:p>
            <a:r>
              <a:rPr lang="en-US" sz="4000" dirty="0"/>
              <a:t>Module3</a:t>
            </a:r>
            <a:br>
              <a:rPr lang="en-US" sz="4000" dirty="0"/>
            </a:br>
            <a:r>
              <a:rPr lang="en-US" sz="4000" dirty="0"/>
              <a:t>Introduction to fixed-income valuation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DED7E54-8CFF-4757-9562-DEFC84B11240}"/>
                  </a:ext>
                </a:extLst>
              </p:cNvPr>
              <p:cNvSpPr>
                <a:spLocks noGrp="1"/>
              </p:cNvSpPr>
              <p:nvPr>
                <p:ph idx="1"/>
              </p:nvPr>
            </p:nvSpPr>
            <p:spPr/>
            <p:txBody>
              <a:bodyPr>
                <a:normAutofit/>
              </a:bodyPr>
              <a:lstStyle/>
              <a:p>
                <a:r>
                  <a:rPr lang="en-US" sz="3200" b="1" dirty="0">
                    <a:solidFill>
                      <a:srgbClr val="FF0000"/>
                    </a:solidFill>
                  </a:rPr>
                  <a:t>Yield Measures for Money Market Instruments</a:t>
                </a:r>
              </a:p>
              <a:p>
                <a:r>
                  <a:rPr lang="en-US" sz="2400" dirty="0">
                    <a:solidFill>
                      <a:srgbClr val="FF0000"/>
                    </a:solidFill>
                  </a:rPr>
                  <a:t>Add-on rate</a:t>
                </a:r>
                <a:endParaRPr lang="en-US" sz="2400" b="1" dirty="0">
                  <a:solidFill>
                    <a:srgbClr val="FF0000"/>
                  </a:solidFill>
                </a:endParaRPr>
              </a:p>
              <a:p>
                <a:r>
                  <a:rPr lang="en-US" dirty="0"/>
                  <a:t>Suppose that after 45 days, the pension fund sells the BA to a dealer. At that time, the quoted add-on rate for a 135-day BA is 4.17%. The sale price is </a:t>
                </a:r>
              </a:p>
              <a:p>
                <a:r>
                  <a:rPr lang="en-US" dirty="0"/>
                  <a:t>PV =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10,216,000</m:t>
                        </m:r>
                      </m:num>
                      <m:den>
                        <m:r>
                          <a:rPr lang="en-US" b="0" i="1" smtClean="0">
                            <a:latin typeface="Cambria Math" panose="02040503050406030204" pitchFamily="18" charset="0"/>
                          </a:rPr>
                          <m:t>(1+</m:t>
                        </m:r>
                        <m:f>
                          <m:fPr>
                            <m:ctrlPr>
                              <a:rPr lang="en-US" b="0" i="1" smtClean="0">
                                <a:latin typeface="Cambria Math" panose="02040503050406030204" pitchFamily="18" charset="0"/>
                              </a:rPr>
                            </m:ctrlPr>
                          </m:fPr>
                          <m:num>
                            <m:r>
                              <a:rPr lang="en-US" b="0" i="1" smtClean="0">
                                <a:latin typeface="Cambria Math" panose="02040503050406030204" pitchFamily="18" charset="0"/>
                              </a:rPr>
                              <m:t>135</m:t>
                            </m:r>
                          </m:num>
                          <m:den>
                            <m:r>
                              <a:rPr lang="en-US" b="0" i="1" smtClean="0">
                                <a:latin typeface="Cambria Math" panose="02040503050406030204" pitchFamily="18" charset="0"/>
                              </a:rPr>
                              <m:t>365</m:t>
                            </m:r>
                          </m:den>
                        </m:f>
                        <m:r>
                          <a:rPr lang="en-US" b="0" i="1" smtClean="0">
                            <a:latin typeface="Cambria Math" panose="02040503050406030204" pitchFamily="18" charset="0"/>
                          </a:rPr>
                          <m:t> ∗0.0417)</m:t>
                        </m:r>
                      </m:den>
                    </m:f>
                    <m:r>
                      <a:rPr lang="en-US" b="0" i="1" smtClean="0">
                        <a:latin typeface="Cambria Math" panose="02040503050406030204" pitchFamily="18" charset="0"/>
                      </a:rPr>
                      <m:t>= </m:t>
                    </m:r>
                  </m:oMath>
                </a14:m>
                <a:r>
                  <a:rPr lang="en-US" b="0" dirty="0"/>
                  <a:t>10,060,829</a:t>
                </a:r>
              </a:p>
              <a:p>
                <a:r>
                  <a:rPr lang="en-US" dirty="0"/>
                  <a:t>The pension fund’s rate of return on its 45-day investment in the banker’s acceptance is</a:t>
                </a:r>
              </a:p>
              <a:p>
                <a:r>
                  <a:rPr lang="en-US" dirty="0"/>
                  <a:t>AOR =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365</m:t>
                        </m:r>
                      </m:num>
                      <m:den>
                        <m:r>
                          <a:rPr lang="en-US" b="0" i="1" smtClean="0">
                            <a:latin typeface="Cambria Math" panose="02040503050406030204" pitchFamily="18" charset="0"/>
                          </a:rPr>
                          <m:t>45</m:t>
                        </m:r>
                      </m:den>
                    </m:f>
                  </m:oMath>
                </a14:m>
                <a:r>
                  <a:rPr lang="en-US" dirty="0"/>
                  <a:t> *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10,060,829−10,000,000</m:t>
                        </m:r>
                      </m:num>
                      <m:den>
                        <m:r>
                          <a:rPr lang="en-US" b="0" i="1" smtClean="0">
                            <a:latin typeface="Cambria Math" panose="02040503050406030204" pitchFamily="18" charset="0"/>
                          </a:rPr>
                          <m:t>10,000,000</m:t>
                        </m:r>
                      </m:den>
                    </m:f>
                  </m:oMath>
                </a14:m>
                <a:r>
                  <a:rPr lang="en-US" dirty="0"/>
                  <a:t> = 4.934%</a:t>
                </a:r>
              </a:p>
              <a:p>
                <a:endParaRPr lang="en-US" dirty="0"/>
              </a:p>
            </p:txBody>
          </p:sp>
        </mc:Choice>
        <mc:Fallback xmlns="">
          <p:sp>
            <p:nvSpPr>
              <p:cNvPr id="3" name="Content Placeholder 2">
                <a:extLst>
                  <a:ext uri="{FF2B5EF4-FFF2-40B4-BE49-F238E27FC236}">
                    <a16:creationId xmlns:a16="http://schemas.microsoft.com/office/drawing/2014/main" id="{8DED7E54-8CFF-4757-9562-DEFC84B11240}"/>
                  </a:ext>
                </a:extLst>
              </p:cNvPr>
              <p:cNvSpPr>
                <a:spLocks noGrp="1" noRot="1" noChangeAspect="1" noMove="1" noResize="1" noEditPoints="1" noAdjustHandles="1" noChangeArrowheads="1" noChangeShapeType="1" noTextEdit="1"/>
              </p:cNvSpPr>
              <p:nvPr>
                <p:ph idx="1"/>
              </p:nvPr>
            </p:nvSpPr>
            <p:spPr>
              <a:blipFill>
                <a:blip r:embed="rId2"/>
                <a:stretch>
                  <a:fillRect l="-1129" t="-3182"/>
                </a:stretch>
              </a:blipFill>
            </p:spPr>
            <p:txBody>
              <a:bodyPr/>
              <a:lstStyle/>
              <a:p>
                <a:r>
                  <a:rPr lang="en-US">
                    <a:noFill/>
                  </a:rPr>
                  <a:t> </a:t>
                </a:r>
              </a:p>
            </p:txBody>
          </p:sp>
        </mc:Fallback>
      </mc:AlternateContent>
    </p:spTree>
    <p:extLst>
      <p:ext uri="{BB962C8B-B14F-4D97-AF65-F5344CB8AC3E}">
        <p14:creationId xmlns:p14="http://schemas.microsoft.com/office/powerpoint/2010/main" val="188623369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25D437-6536-4AAC-88C2-972FDBBD75F0}"/>
              </a:ext>
            </a:extLst>
          </p:cNvPr>
          <p:cNvSpPr>
            <a:spLocks noGrp="1"/>
          </p:cNvSpPr>
          <p:nvPr>
            <p:ph type="title"/>
          </p:nvPr>
        </p:nvSpPr>
        <p:spPr/>
        <p:txBody>
          <a:bodyPr>
            <a:noAutofit/>
          </a:bodyPr>
          <a:lstStyle/>
          <a:p>
            <a:r>
              <a:rPr lang="en-US" sz="4000" dirty="0"/>
              <a:t>Module3</a:t>
            </a:r>
            <a:br>
              <a:rPr lang="en-US" sz="4000" dirty="0"/>
            </a:br>
            <a:r>
              <a:rPr lang="en-US" sz="4000" dirty="0"/>
              <a:t>Introduction to fixed-income valuation</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70070D9C-2A72-4165-8AF5-59211C396408}"/>
                  </a:ext>
                </a:extLst>
              </p:cNvPr>
              <p:cNvSpPr>
                <a:spLocks noGrp="1"/>
              </p:cNvSpPr>
              <p:nvPr>
                <p:ph idx="1"/>
              </p:nvPr>
            </p:nvSpPr>
            <p:spPr/>
            <p:txBody>
              <a:bodyPr>
                <a:normAutofit lnSpcReduction="10000"/>
              </a:bodyPr>
              <a:lstStyle/>
              <a:p>
                <a:r>
                  <a:rPr lang="en-US" sz="3200" b="1" dirty="0">
                    <a:solidFill>
                      <a:srgbClr val="FF0000"/>
                    </a:solidFill>
                  </a:rPr>
                  <a:t>Yield Measures for Money Market Instruments</a:t>
                </a:r>
              </a:p>
              <a:p>
                <a:r>
                  <a:rPr lang="en-US" sz="2400" dirty="0">
                    <a:solidFill>
                      <a:srgbClr val="FF0000"/>
                    </a:solidFill>
                  </a:rPr>
                  <a:t>Bond equivalent yield</a:t>
                </a:r>
              </a:p>
              <a:p>
                <a:r>
                  <a:rPr lang="en-US" dirty="0"/>
                  <a:t>Suppose that an investor is comparing two money market instruments: (A) 90-day commercial paper quoted at a discount rate of 5.76% for a 360-day year and (B) a 90-day bank time deposit quoted at an add-on rate of 5.90% for a 365-day year.</a:t>
                </a:r>
              </a:p>
              <a:p>
                <a:r>
                  <a:rPr lang="en-US" sz="2400" dirty="0"/>
                  <a:t>PV = 100 * (1- </a:t>
                </a:r>
                <a14:m>
                  <m:oMath xmlns:m="http://schemas.openxmlformats.org/officeDocument/2006/math">
                    <m:f>
                      <m:fPr>
                        <m:ctrlPr>
                          <a:rPr lang="en-US" sz="2400" i="1" smtClean="0">
                            <a:latin typeface="Cambria Math" panose="02040503050406030204" pitchFamily="18" charset="0"/>
                          </a:rPr>
                        </m:ctrlPr>
                      </m:fPr>
                      <m:num>
                        <m:r>
                          <a:rPr lang="en-US" sz="2400" b="0" i="1" smtClean="0">
                            <a:latin typeface="Cambria Math" panose="02040503050406030204" pitchFamily="18" charset="0"/>
                          </a:rPr>
                          <m:t>90</m:t>
                        </m:r>
                      </m:num>
                      <m:den>
                        <m:r>
                          <a:rPr lang="en-US" sz="2400" b="0" i="1" smtClean="0">
                            <a:latin typeface="Cambria Math" panose="02040503050406030204" pitchFamily="18" charset="0"/>
                          </a:rPr>
                          <m:t>360</m:t>
                        </m:r>
                      </m:den>
                    </m:f>
                  </m:oMath>
                </a14:m>
                <a:r>
                  <a:rPr lang="en-US" sz="2400" dirty="0"/>
                  <a:t>*5.76%) = 98.56</a:t>
                </a:r>
              </a:p>
              <a:p>
                <a:r>
                  <a:rPr lang="en-US" sz="2400" dirty="0"/>
                  <a:t>AOR = </a:t>
                </a:r>
                <a14:m>
                  <m:oMath xmlns:m="http://schemas.openxmlformats.org/officeDocument/2006/math">
                    <m:f>
                      <m:fPr>
                        <m:ctrlPr>
                          <a:rPr lang="en-US" sz="2400" i="1" smtClean="0">
                            <a:latin typeface="Cambria Math" panose="02040503050406030204" pitchFamily="18" charset="0"/>
                          </a:rPr>
                        </m:ctrlPr>
                      </m:fPr>
                      <m:num>
                        <m:r>
                          <a:rPr lang="en-US" sz="2400" b="0" i="1" smtClean="0">
                            <a:latin typeface="Cambria Math" panose="02040503050406030204" pitchFamily="18" charset="0"/>
                          </a:rPr>
                          <m:t>365</m:t>
                        </m:r>
                      </m:num>
                      <m:den>
                        <m:r>
                          <a:rPr lang="en-US" sz="2400" b="0" i="1" smtClean="0">
                            <a:latin typeface="Cambria Math" panose="02040503050406030204" pitchFamily="18" charset="0"/>
                          </a:rPr>
                          <m:t>90</m:t>
                        </m:r>
                      </m:den>
                    </m:f>
                  </m:oMath>
                </a14:m>
                <a:r>
                  <a:rPr lang="en-US" sz="2400" dirty="0"/>
                  <a:t> * </a:t>
                </a:r>
                <a14:m>
                  <m:oMath xmlns:m="http://schemas.openxmlformats.org/officeDocument/2006/math">
                    <m:f>
                      <m:fPr>
                        <m:ctrlPr>
                          <a:rPr lang="en-US" sz="2400" i="1" smtClean="0">
                            <a:latin typeface="Cambria Math" panose="02040503050406030204" pitchFamily="18" charset="0"/>
                          </a:rPr>
                        </m:ctrlPr>
                      </m:fPr>
                      <m:num>
                        <m:r>
                          <a:rPr lang="en-US" sz="2400" b="0" i="1" smtClean="0">
                            <a:latin typeface="Cambria Math" panose="02040503050406030204" pitchFamily="18" charset="0"/>
                          </a:rPr>
                          <m:t>100−98.56</m:t>
                        </m:r>
                      </m:num>
                      <m:den>
                        <m:r>
                          <a:rPr lang="en-US" sz="2400" b="0" i="1" smtClean="0">
                            <a:latin typeface="Cambria Math" panose="02040503050406030204" pitchFamily="18" charset="0"/>
                          </a:rPr>
                          <m:t>98.56</m:t>
                        </m:r>
                      </m:den>
                    </m:f>
                  </m:oMath>
                </a14:m>
                <a:r>
                  <a:rPr lang="en-US" sz="2400" dirty="0"/>
                  <a:t> = 5.925%</a:t>
                </a:r>
              </a:p>
              <a:p>
                <a:r>
                  <a:rPr lang="en-US" dirty="0"/>
                  <a:t>A </a:t>
                </a:r>
                <a:r>
                  <a:rPr lang="en-US" dirty="0">
                    <a:solidFill>
                      <a:srgbClr val="FF0000"/>
                    </a:solidFill>
                  </a:rPr>
                  <a:t>bond equivalent yield </a:t>
                </a:r>
                <a:r>
                  <a:rPr lang="en-US" dirty="0"/>
                  <a:t>is a money market rate stated on a </a:t>
                </a:r>
                <a:r>
                  <a:rPr lang="en-US" dirty="0">
                    <a:solidFill>
                      <a:srgbClr val="FF0000"/>
                    </a:solidFill>
                  </a:rPr>
                  <a:t>365-day add-on rate </a:t>
                </a:r>
                <a:r>
                  <a:rPr lang="en-US" dirty="0"/>
                  <a:t>basis.</a:t>
                </a:r>
              </a:p>
            </p:txBody>
          </p:sp>
        </mc:Choice>
        <mc:Fallback>
          <p:sp>
            <p:nvSpPr>
              <p:cNvPr id="3" name="Content Placeholder 2">
                <a:extLst>
                  <a:ext uri="{FF2B5EF4-FFF2-40B4-BE49-F238E27FC236}">
                    <a16:creationId xmlns:a16="http://schemas.microsoft.com/office/drawing/2014/main" id="{70070D9C-2A72-4165-8AF5-59211C396408}"/>
                  </a:ext>
                </a:extLst>
              </p:cNvPr>
              <p:cNvSpPr>
                <a:spLocks noGrp="1" noRot="1" noChangeAspect="1" noMove="1" noResize="1" noEditPoints="1" noAdjustHandles="1" noChangeArrowheads="1" noChangeShapeType="1" noTextEdit="1"/>
              </p:cNvSpPr>
              <p:nvPr>
                <p:ph idx="1"/>
              </p:nvPr>
            </p:nvSpPr>
            <p:spPr>
              <a:blipFill>
                <a:blip r:embed="rId2"/>
                <a:stretch>
                  <a:fillRect l="-1129" t="-4091"/>
                </a:stretch>
              </a:blipFill>
            </p:spPr>
            <p:txBody>
              <a:bodyPr/>
              <a:lstStyle/>
              <a:p>
                <a:r>
                  <a:rPr lang="en-US">
                    <a:noFill/>
                  </a:rPr>
                  <a:t> </a:t>
                </a:r>
              </a:p>
            </p:txBody>
          </p:sp>
        </mc:Fallback>
      </mc:AlternateContent>
    </p:spTree>
    <p:extLst>
      <p:ext uri="{BB962C8B-B14F-4D97-AF65-F5344CB8AC3E}">
        <p14:creationId xmlns:p14="http://schemas.microsoft.com/office/powerpoint/2010/main" val="406713987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34D1B6-5AA3-4534-B9A5-2DEEA23208D1}"/>
              </a:ext>
            </a:extLst>
          </p:cNvPr>
          <p:cNvSpPr>
            <a:spLocks noGrp="1"/>
          </p:cNvSpPr>
          <p:nvPr>
            <p:ph type="title"/>
          </p:nvPr>
        </p:nvSpPr>
        <p:spPr/>
        <p:txBody>
          <a:bodyPr/>
          <a:lstStyle/>
          <a:p>
            <a:r>
              <a:rPr lang="en-US" dirty="0"/>
              <a:t>practices</a:t>
            </a:r>
          </a:p>
        </p:txBody>
      </p:sp>
      <p:sp>
        <p:nvSpPr>
          <p:cNvPr id="3" name="Content Placeholder 2">
            <a:extLst>
              <a:ext uri="{FF2B5EF4-FFF2-40B4-BE49-F238E27FC236}">
                <a16:creationId xmlns:a16="http://schemas.microsoft.com/office/drawing/2014/main" id="{46F230FF-7758-4F96-842A-39846C67A3DF}"/>
              </a:ext>
            </a:extLst>
          </p:cNvPr>
          <p:cNvSpPr>
            <a:spLocks noGrp="1"/>
          </p:cNvSpPr>
          <p:nvPr>
            <p:ph idx="1"/>
          </p:nvPr>
        </p:nvSpPr>
        <p:spPr/>
        <p:txBody>
          <a:bodyPr>
            <a:normAutofit/>
          </a:bodyPr>
          <a:lstStyle/>
          <a:p>
            <a:r>
              <a:rPr lang="en-US" dirty="0"/>
              <a:t>Suppose that a money market investor observes quoted rates on the following four 180-day money market instruments:</a:t>
            </a:r>
          </a:p>
          <a:p>
            <a:endParaRPr lang="en-US" dirty="0"/>
          </a:p>
          <a:p>
            <a:endParaRPr lang="en-US" dirty="0"/>
          </a:p>
          <a:p>
            <a:endParaRPr lang="en-US" dirty="0"/>
          </a:p>
          <a:p>
            <a:endParaRPr lang="en-US" dirty="0"/>
          </a:p>
          <a:p>
            <a:endParaRPr lang="en-US" dirty="0"/>
          </a:p>
          <a:p>
            <a:r>
              <a:rPr lang="en-US" dirty="0"/>
              <a:t>Calculate the bond equivalent yield for each instrument. Which instrument offers the investor the highest rate of return if the credit risks are the same?</a:t>
            </a:r>
          </a:p>
          <a:p>
            <a:endParaRPr lang="en-US" dirty="0"/>
          </a:p>
        </p:txBody>
      </p:sp>
      <p:graphicFrame>
        <p:nvGraphicFramePr>
          <p:cNvPr id="4" name="Table 3">
            <a:extLst>
              <a:ext uri="{FF2B5EF4-FFF2-40B4-BE49-F238E27FC236}">
                <a16:creationId xmlns:a16="http://schemas.microsoft.com/office/drawing/2014/main" id="{6A0FBB2F-AC45-4365-8C50-32B18C37F44F}"/>
              </a:ext>
            </a:extLst>
          </p:cNvPr>
          <p:cNvGraphicFramePr>
            <a:graphicFrameLocks noGrp="1"/>
          </p:cNvGraphicFramePr>
          <p:nvPr>
            <p:extLst>
              <p:ext uri="{D42A27DB-BD31-4B8C-83A1-F6EECF244321}">
                <p14:modId xmlns:p14="http://schemas.microsoft.com/office/powerpoint/2010/main" val="1188250246"/>
              </p:ext>
            </p:extLst>
          </p:nvPr>
        </p:nvGraphicFramePr>
        <p:xfrm>
          <a:off x="1173871" y="3139309"/>
          <a:ext cx="8128000" cy="212344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2667841127"/>
                    </a:ext>
                  </a:extLst>
                </a:gridCol>
                <a:gridCol w="2032000">
                  <a:extLst>
                    <a:ext uri="{9D8B030D-6E8A-4147-A177-3AD203B41FA5}">
                      <a16:colId xmlns:a16="http://schemas.microsoft.com/office/drawing/2014/main" val="1003688643"/>
                    </a:ext>
                  </a:extLst>
                </a:gridCol>
                <a:gridCol w="2032000">
                  <a:extLst>
                    <a:ext uri="{9D8B030D-6E8A-4147-A177-3AD203B41FA5}">
                      <a16:colId xmlns:a16="http://schemas.microsoft.com/office/drawing/2014/main" val="458789185"/>
                    </a:ext>
                  </a:extLst>
                </a:gridCol>
                <a:gridCol w="2032000">
                  <a:extLst>
                    <a:ext uri="{9D8B030D-6E8A-4147-A177-3AD203B41FA5}">
                      <a16:colId xmlns:a16="http://schemas.microsoft.com/office/drawing/2014/main" val="3845098397"/>
                    </a:ext>
                  </a:extLst>
                </a:gridCol>
              </a:tblGrid>
              <a:tr h="370840">
                <a:tc>
                  <a:txBody>
                    <a:bodyPr/>
                    <a:lstStyle/>
                    <a:p>
                      <a:r>
                        <a:rPr lang="en-US" dirty="0"/>
                        <a:t>Money market instrument</a:t>
                      </a:r>
                    </a:p>
                  </a:txBody>
                  <a:tcPr/>
                </a:tc>
                <a:tc>
                  <a:txBody>
                    <a:bodyPr/>
                    <a:lstStyle/>
                    <a:p>
                      <a:r>
                        <a:rPr lang="en-US" dirty="0"/>
                        <a:t>Quotation </a:t>
                      </a:r>
                    </a:p>
                    <a:p>
                      <a:r>
                        <a:rPr lang="en-US" dirty="0"/>
                        <a:t>Basis</a:t>
                      </a:r>
                    </a:p>
                  </a:txBody>
                  <a:tcPr/>
                </a:tc>
                <a:tc>
                  <a:txBody>
                    <a:bodyPr/>
                    <a:lstStyle/>
                    <a:p>
                      <a:r>
                        <a:rPr lang="en-US" dirty="0"/>
                        <a:t>Assumed number of days in the year</a:t>
                      </a:r>
                    </a:p>
                  </a:txBody>
                  <a:tcPr/>
                </a:tc>
                <a:tc>
                  <a:txBody>
                    <a:bodyPr/>
                    <a:lstStyle/>
                    <a:p>
                      <a:r>
                        <a:rPr lang="en-US" dirty="0"/>
                        <a:t>Quoted rate</a:t>
                      </a:r>
                    </a:p>
                  </a:txBody>
                  <a:tcPr/>
                </a:tc>
                <a:extLst>
                  <a:ext uri="{0D108BD9-81ED-4DB2-BD59-A6C34878D82A}">
                    <a16:rowId xmlns:a16="http://schemas.microsoft.com/office/drawing/2014/main" val="4042103350"/>
                  </a:ext>
                </a:extLst>
              </a:tr>
              <a:tr h="370840">
                <a:tc>
                  <a:txBody>
                    <a:bodyPr/>
                    <a:lstStyle/>
                    <a:p>
                      <a:r>
                        <a:rPr lang="en-US" dirty="0"/>
                        <a:t>A</a:t>
                      </a:r>
                    </a:p>
                  </a:txBody>
                  <a:tcPr/>
                </a:tc>
                <a:tc>
                  <a:txBody>
                    <a:bodyPr/>
                    <a:lstStyle/>
                    <a:p>
                      <a:r>
                        <a:rPr lang="en-US" dirty="0"/>
                        <a:t>Discount rate</a:t>
                      </a:r>
                    </a:p>
                  </a:txBody>
                  <a:tcPr/>
                </a:tc>
                <a:tc>
                  <a:txBody>
                    <a:bodyPr/>
                    <a:lstStyle/>
                    <a:p>
                      <a:r>
                        <a:rPr lang="en-US" dirty="0"/>
                        <a:t>360</a:t>
                      </a:r>
                    </a:p>
                  </a:txBody>
                  <a:tcPr/>
                </a:tc>
                <a:tc>
                  <a:txBody>
                    <a:bodyPr/>
                    <a:lstStyle/>
                    <a:p>
                      <a:r>
                        <a:rPr lang="en-US" dirty="0"/>
                        <a:t>4.33%</a:t>
                      </a:r>
                    </a:p>
                  </a:txBody>
                  <a:tcPr/>
                </a:tc>
                <a:extLst>
                  <a:ext uri="{0D108BD9-81ED-4DB2-BD59-A6C34878D82A}">
                    <a16:rowId xmlns:a16="http://schemas.microsoft.com/office/drawing/2014/main" val="2091774014"/>
                  </a:ext>
                </a:extLst>
              </a:tr>
              <a:tr h="370840">
                <a:tc>
                  <a:txBody>
                    <a:bodyPr/>
                    <a:lstStyle/>
                    <a:p>
                      <a:r>
                        <a:rPr lang="en-US" dirty="0"/>
                        <a:t>B</a:t>
                      </a:r>
                    </a:p>
                  </a:txBody>
                  <a:tcPr/>
                </a:tc>
                <a:tc>
                  <a:txBody>
                    <a:bodyPr/>
                    <a:lstStyle/>
                    <a:p>
                      <a:r>
                        <a:rPr lang="en-US" dirty="0"/>
                        <a:t>Discount rate</a:t>
                      </a:r>
                    </a:p>
                  </a:txBody>
                  <a:tcPr/>
                </a:tc>
                <a:tc>
                  <a:txBody>
                    <a:bodyPr/>
                    <a:lstStyle/>
                    <a:p>
                      <a:r>
                        <a:rPr lang="en-US" dirty="0"/>
                        <a:t>365</a:t>
                      </a:r>
                    </a:p>
                  </a:txBody>
                  <a:tcPr/>
                </a:tc>
                <a:tc>
                  <a:txBody>
                    <a:bodyPr/>
                    <a:lstStyle/>
                    <a:p>
                      <a:r>
                        <a:rPr lang="en-US" dirty="0"/>
                        <a:t>4.36%</a:t>
                      </a:r>
                    </a:p>
                  </a:txBody>
                  <a:tcPr/>
                </a:tc>
                <a:extLst>
                  <a:ext uri="{0D108BD9-81ED-4DB2-BD59-A6C34878D82A}">
                    <a16:rowId xmlns:a16="http://schemas.microsoft.com/office/drawing/2014/main" val="4165220487"/>
                  </a:ext>
                </a:extLst>
              </a:tr>
              <a:tr h="370840">
                <a:tc>
                  <a:txBody>
                    <a:bodyPr/>
                    <a:lstStyle/>
                    <a:p>
                      <a:r>
                        <a:rPr lang="en-US" dirty="0"/>
                        <a:t>C</a:t>
                      </a:r>
                    </a:p>
                  </a:txBody>
                  <a:tcPr/>
                </a:tc>
                <a:tc>
                  <a:txBody>
                    <a:bodyPr/>
                    <a:lstStyle/>
                    <a:p>
                      <a:r>
                        <a:rPr lang="en-US" dirty="0"/>
                        <a:t>Add on rate</a:t>
                      </a:r>
                    </a:p>
                  </a:txBody>
                  <a:tcPr/>
                </a:tc>
                <a:tc>
                  <a:txBody>
                    <a:bodyPr/>
                    <a:lstStyle/>
                    <a:p>
                      <a:r>
                        <a:rPr lang="en-US" dirty="0"/>
                        <a:t>360</a:t>
                      </a:r>
                    </a:p>
                  </a:txBody>
                  <a:tcPr/>
                </a:tc>
                <a:tc>
                  <a:txBody>
                    <a:bodyPr/>
                    <a:lstStyle/>
                    <a:p>
                      <a:r>
                        <a:rPr lang="en-US" dirty="0"/>
                        <a:t>4.35%</a:t>
                      </a:r>
                    </a:p>
                  </a:txBody>
                  <a:tcPr/>
                </a:tc>
                <a:extLst>
                  <a:ext uri="{0D108BD9-81ED-4DB2-BD59-A6C34878D82A}">
                    <a16:rowId xmlns:a16="http://schemas.microsoft.com/office/drawing/2014/main" val="3050675990"/>
                  </a:ext>
                </a:extLst>
              </a:tr>
              <a:tr h="370840">
                <a:tc>
                  <a:txBody>
                    <a:bodyPr/>
                    <a:lstStyle/>
                    <a:p>
                      <a:r>
                        <a:rPr lang="en-US" dirty="0"/>
                        <a:t>D</a:t>
                      </a:r>
                    </a:p>
                  </a:txBody>
                  <a:tcPr/>
                </a:tc>
                <a:tc>
                  <a:txBody>
                    <a:bodyPr/>
                    <a:lstStyle/>
                    <a:p>
                      <a:r>
                        <a:rPr lang="en-US" dirty="0"/>
                        <a:t>Add on rate</a:t>
                      </a:r>
                    </a:p>
                  </a:txBody>
                  <a:tcPr/>
                </a:tc>
                <a:tc>
                  <a:txBody>
                    <a:bodyPr/>
                    <a:lstStyle/>
                    <a:p>
                      <a:r>
                        <a:rPr lang="en-US" dirty="0"/>
                        <a:t>365</a:t>
                      </a:r>
                    </a:p>
                  </a:txBody>
                  <a:tcPr/>
                </a:tc>
                <a:tc>
                  <a:txBody>
                    <a:bodyPr/>
                    <a:lstStyle/>
                    <a:p>
                      <a:r>
                        <a:rPr lang="en-US" dirty="0"/>
                        <a:t>4.45%</a:t>
                      </a:r>
                    </a:p>
                  </a:txBody>
                  <a:tcPr/>
                </a:tc>
                <a:extLst>
                  <a:ext uri="{0D108BD9-81ED-4DB2-BD59-A6C34878D82A}">
                    <a16:rowId xmlns:a16="http://schemas.microsoft.com/office/drawing/2014/main" val="3692724200"/>
                  </a:ext>
                </a:extLst>
              </a:tr>
            </a:tbl>
          </a:graphicData>
        </a:graphic>
      </p:graphicFrame>
    </p:spTree>
    <p:extLst>
      <p:ext uri="{BB962C8B-B14F-4D97-AF65-F5344CB8AC3E}">
        <p14:creationId xmlns:p14="http://schemas.microsoft.com/office/powerpoint/2010/main" val="26944383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65147-F4CD-479B-A576-4CF560B7C5C9}"/>
              </a:ext>
            </a:extLst>
          </p:cNvPr>
          <p:cNvSpPr>
            <a:spLocks noGrp="1"/>
          </p:cNvSpPr>
          <p:nvPr>
            <p:ph type="title"/>
          </p:nvPr>
        </p:nvSpPr>
        <p:spPr>
          <a:xfrm>
            <a:off x="1024128" y="585216"/>
            <a:ext cx="8018272" cy="1499616"/>
          </a:xfrm>
        </p:spPr>
        <p:txBody>
          <a:bodyPr>
            <a:normAutofit/>
          </a:bodyPr>
          <a:lstStyle/>
          <a:p>
            <a:r>
              <a:rPr lang="en-US" sz="3500" b="1" dirty="0"/>
              <a:t>Module1</a:t>
            </a:r>
            <a:br>
              <a:rPr lang="en-US" sz="3500" b="1" dirty="0"/>
            </a:br>
            <a:r>
              <a:rPr lang="en-US" sz="3500" b="1" dirty="0"/>
              <a:t>Fixed-Income Securities: </a:t>
            </a:r>
            <a:br>
              <a:rPr lang="en-US" sz="3500" b="1" dirty="0"/>
            </a:br>
            <a:r>
              <a:rPr lang="en-US" sz="3500" b="1" dirty="0"/>
              <a:t>Defining Elements</a:t>
            </a:r>
            <a:endParaRPr lang="en-US" sz="3500" dirty="0"/>
          </a:p>
        </p:txBody>
      </p:sp>
      <p:sp>
        <p:nvSpPr>
          <p:cNvPr id="3" name="Content Placeholder 2">
            <a:extLst>
              <a:ext uri="{FF2B5EF4-FFF2-40B4-BE49-F238E27FC236}">
                <a16:creationId xmlns:a16="http://schemas.microsoft.com/office/drawing/2014/main" id="{FCD0F9A7-3BAD-4BD5-A779-B3711B378938}"/>
              </a:ext>
            </a:extLst>
          </p:cNvPr>
          <p:cNvSpPr>
            <a:spLocks noGrp="1"/>
          </p:cNvSpPr>
          <p:nvPr>
            <p:ph idx="1"/>
          </p:nvPr>
        </p:nvSpPr>
        <p:spPr>
          <a:xfrm>
            <a:off x="1024128" y="2286000"/>
            <a:ext cx="8018271" cy="4023360"/>
          </a:xfrm>
        </p:spPr>
        <p:txBody>
          <a:bodyPr>
            <a:normAutofit/>
          </a:bodyPr>
          <a:lstStyle/>
          <a:p>
            <a:r>
              <a:rPr lang="en-US" sz="2000" dirty="0"/>
              <a:t>Because it would be impractical for the issuer to enter into a direct agreement with each bondholder, the indenture is usually held by a </a:t>
            </a:r>
            <a:r>
              <a:rPr lang="en-US" sz="2000" dirty="0">
                <a:solidFill>
                  <a:srgbClr val="FF0000"/>
                </a:solidFill>
              </a:rPr>
              <a:t>trustee</a:t>
            </a:r>
            <a:r>
              <a:rPr lang="en-US" sz="2000" dirty="0"/>
              <a:t>. The trustee is typically a financial institution acting as a fiduciary to ensure the issuer complies with the obligations specified in the indenture and to take</a:t>
            </a:r>
            <a:r>
              <a:rPr lang="zh-CN" altLang="en-US" sz="2000" dirty="0"/>
              <a:t> </a:t>
            </a:r>
            <a:r>
              <a:rPr lang="en-US" sz="2000" dirty="0"/>
              <a:t>action on behalf of the bondholders, when necessary.</a:t>
            </a:r>
          </a:p>
          <a:p>
            <a:r>
              <a:rPr lang="en-US" altLang="zh-CN" sz="2000" dirty="0">
                <a:solidFill>
                  <a:srgbClr val="FF0000"/>
                </a:solidFill>
              </a:rPr>
              <a:t>Trustee’s</a:t>
            </a:r>
            <a:r>
              <a:rPr lang="zh-CN" altLang="en-US" sz="2000" dirty="0">
                <a:solidFill>
                  <a:srgbClr val="FF0000"/>
                </a:solidFill>
              </a:rPr>
              <a:t> </a:t>
            </a:r>
            <a:r>
              <a:rPr lang="en-US" altLang="zh-CN" sz="2000" dirty="0">
                <a:solidFill>
                  <a:srgbClr val="FF0000"/>
                </a:solidFill>
              </a:rPr>
              <a:t>duty</a:t>
            </a:r>
            <a:r>
              <a:rPr lang="en-US" altLang="zh-CN" sz="2000" dirty="0"/>
              <a:t>:</a:t>
            </a:r>
          </a:p>
          <a:p>
            <a:pPr>
              <a:buFont typeface="Arial" panose="020B0604020202020204" pitchFamily="34" charset="0"/>
              <a:buChar char="•"/>
            </a:pPr>
            <a:r>
              <a:rPr lang="en-US" sz="2000" dirty="0"/>
              <a:t>Maintenance of required documentation and records</a:t>
            </a:r>
          </a:p>
          <a:p>
            <a:pPr>
              <a:buFont typeface="Arial" panose="020B0604020202020204" pitchFamily="34" charset="0"/>
              <a:buChar char="•"/>
            </a:pPr>
            <a:r>
              <a:rPr lang="en-US" sz="2000" dirty="0"/>
              <a:t>Appraising collateral </a:t>
            </a:r>
          </a:p>
          <a:p>
            <a:pPr>
              <a:buFont typeface="Arial" panose="020B0604020202020204" pitchFamily="34" charset="0"/>
              <a:buChar char="•"/>
            </a:pPr>
            <a:r>
              <a:rPr lang="en-US" sz="2000" dirty="0"/>
              <a:t>Invoicing the issuer for interest payments and principal repayments</a:t>
            </a:r>
          </a:p>
          <a:p>
            <a:pPr>
              <a:buFont typeface="Arial" panose="020B0604020202020204" pitchFamily="34" charset="0"/>
              <a:buChar char="•"/>
            </a:pPr>
            <a:r>
              <a:rPr lang="en-US" sz="2000" dirty="0"/>
              <a:t>Holding funds until they are paid</a:t>
            </a:r>
          </a:p>
          <a:p>
            <a:endParaRPr lang="en-US" sz="2000"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289183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45430-85BD-45C6-8E92-4B275DB76108}"/>
              </a:ext>
            </a:extLst>
          </p:cNvPr>
          <p:cNvSpPr>
            <a:spLocks noGrp="1"/>
          </p:cNvSpPr>
          <p:nvPr>
            <p:ph type="title"/>
          </p:nvPr>
        </p:nvSpPr>
        <p:spPr>
          <a:xfrm>
            <a:off x="1024128" y="585216"/>
            <a:ext cx="8018272" cy="1499616"/>
          </a:xfrm>
        </p:spPr>
        <p:txBody>
          <a:bodyPr>
            <a:normAutofit/>
          </a:bodyPr>
          <a:lstStyle/>
          <a:p>
            <a:r>
              <a:rPr lang="en-US" sz="3500" b="1" dirty="0"/>
              <a:t>Module1</a:t>
            </a:r>
            <a:br>
              <a:rPr lang="en-US" sz="3500" b="1" dirty="0"/>
            </a:br>
            <a:r>
              <a:rPr lang="en-US" sz="3500" b="1" dirty="0"/>
              <a:t>Fixed-Income Securities: </a:t>
            </a:r>
            <a:br>
              <a:rPr lang="en-US" sz="3500" b="1" dirty="0"/>
            </a:br>
            <a:r>
              <a:rPr lang="en-US" sz="3500" b="1" dirty="0"/>
              <a:t>Defining Elements</a:t>
            </a:r>
            <a:endParaRPr lang="en-US" sz="3500" dirty="0"/>
          </a:p>
        </p:txBody>
      </p:sp>
      <p:sp>
        <p:nvSpPr>
          <p:cNvPr id="3" name="Content Placeholder 2">
            <a:extLst>
              <a:ext uri="{FF2B5EF4-FFF2-40B4-BE49-F238E27FC236}">
                <a16:creationId xmlns:a16="http://schemas.microsoft.com/office/drawing/2014/main" id="{5635DFBB-D3C9-4AD8-B524-D8D5768E83F8}"/>
              </a:ext>
            </a:extLst>
          </p:cNvPr>
          <p:cNvSpPr>
            <a:spLocks noGrp="1"/>
          </p:cNvSpPr>
          <p:nvPr>
            <p:ph idx="1"/>
          </p:nvPr>
        </p:nvSpPr>
        <p:spPr>
          <a:xfrm>
            <a:off x="1024128" y="2286000"/>
            <a:ext cx="8018271" cy="4023360"/>
          </a:xfrm>
        </p:spPr>
        <p:txBody>
          <a:bodyPr>
            <a:normAutofit/>
          </a:bodyPr>
          <a:lstStyle/>
          <a:p>
            <a:r>
              <a:rPr lang="en-US" sz="2800" b="1" dirty="0">
                <a:solidFill>
                  <a:srgbClr val="FF0000"/>
                </a:solidFill>
              </a:rPr>
              <a:t>Legal Identity of the Bond Issuer and Its Legal Form(1/5)</a:t>
            </a:r>
          </a:p>
          <a:p>
            <a:pPr>
              <a:buFont typeface="Arial" panose="020B0604020202020204" pitchFamily="34" charset="0"/>
              <a:buChar char="•"/>
            </a:pPr>
            <a:r>
              <a:rPr lang="en-US" dirty="0"/>
              <a:t>Sovereign bond: Treasury (different from the body that administers the bond issue process)</a:t>
            </a:r>
          </a:p>
          <a:p>
            <a:pPr>
              <a:buFont typeface="Arial" panose="020B0604020202020204" pitchFamily="34" charset="0"/>
              <a:buChar char="•"/>
            </a:pPr>
            <a:r>
              <a:rPr lang="en-US" dirty="0"/>
              <a:t>Corporate bond: corporate legal entity(subsidiary of parent legal entity/holding company)</a:t>
            </a:r>
          </a:p>
          <a:p>
            <a:pPr>
              <a:buFont typeface="Arial" panose="020B0604020202020204" pitchFamily="34" charset="0"/>
              <a:buChar char="•"/>
            </a:pPr>
            <a:r>
              <a:rPr lang="en-US" dirty="0"/>
              <a:t>ABS: special purpose entity/special purpose vehicle(bankruptcy remoteness)</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486186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CBC576-0EB0-4E48-A70D-D1EAB6581C00}"/>
              </a:ext>
            </a:extLst>
          </p:cNvPr>
          <p:cNvSpPr>
            <a:spLocks noGrp="1"/>
          </p:cNvSpPr>
          <p:nvPr>
            <p:ph type="title"/>
          </p:nvPr>
        </p:nvSpPr>
        <p:spPr>
          <a:xfrm>
            <a:off x="1024128" y="585216"/>
            <a:ext cx="8018272" cy="1499616"/>
          </a:xfrm>
        </p:spPr>
        <p:txBody>
          <a:bodyPr>
            <a:normAutofit/>
          </a:bodyPr>
          <a:lstStyle/>
          <a:p>
            <a:r>
              <a:rPr lang="en-US" sz="3500" b="1" dirty="0"/>
              <a:t>Module1</a:t>
            </a:r>
            <a:br>
              <a:rPr lang="en-US" sz="3500" b="1" dirty="0"/>
            </a:br>
            <a:r>
              <a:rPr lang="en-US" sz="3500" b="1" dirty="0"/>
              <a:t>Fixed-Income Securities: </a:t>
            </a:r>
            <a:br>
              <a:rPr lang="en-US" sz="3500" b="1" dirty="0"/>
            </a:br>
            <a:r>
              <a:rPr lang="en-US" sz="3500" b="1" dirty="0"/>
              <a:t>Defining Elements</a:t>
            </a:r>
            <a:endParaRPr lang="en-US" sz="3500" dirty="0"/>
          </a:p>
        </p:txBody>
      </p:sp>
      <p:sp>
        <p:nvSpPr>
          <p:cNvPr id="3" name="Content Placeholder 2">
            <a:extLst>
              <a:ext uri="{FF2B5EF4-FFF2-40B4-BE49-F238E27FC236}">
                <a16:creationId xmlns:a16="http://schemas.microsoft.com/office/drawing/2014/main" id="{5F268237-5930-42D2-97F8-795B16577337}"/>
              </a:ext>
            </a:extLst>
          </p:cNvPr>
          <p:cNvSpPr>
            <a:spLocks noGrp="1"/>
          </p:cNvSpPr>
          <p:nvPr>
            <p:ph idx="1"/>
          </p:nvPr>
        </p:nvSpPr>
        <p:spPr>
          <a:xfrm>
            <a:off x="1024128" y="2286000"/>
            <a:ext cx="8018271" cy="4023360"/>
          </a:xfrm>
        </p:spPr>
        <p:txBody>
          <a:bodyPr>
            <a:normAutofit/>
          </a:bodyPr>
          <a:lstStyle/>
          <a:p>
            <a:r>
              <a:rPr lang="en-US" sz="2800" b="1" dirty="0">
                <a:solidFill>
                  <a:srgbClr val="FF0000"/>
                </a:solidFill>
              </a:rPr>
              <a:t>Source of repayment proceeds(2/5)</a:t>
            </a:r>
          </a:p>
          <a:p>
            <a:pPr>
              <a:buFont typeface="Arial" panose="020B0604020202020204" pitchFamily="34" charset="0"/>
              <a:buChar char="•"/>
            </a:pPr>
            <a:r>
              <a:rPr lang="en-US" dirty="0"/>
              <a:t>Supranational organization: repayment of previous loan/paid-in capital from members</a:t>
            </a:r>
          </a:p>
          <a:p>
            <a:pPr>
              <a:buFont typeface="Arial" panose="020B0604020202020204" pitchFamily="34" charset="0"/>
              <a:buChar char="•"/>
            </a:pPr>
            <a:r>
              <a:rPr lang="en-US" dirty="0"/>
              <a:t>Sovereign bond: tax/ print money/ foreign currency reserve</a:t>
            </a:r>
          </a:p>
          <a:p>
            <a:pPr>
              <a:buFont typeface="Arial" panose="020B0604020202020204" pitchFamily="34" charset="0"/>
              <a:buChar char="•"/>
            </a:pPr>
            <a:r>
              <a:rPr lang="en-US" dirty="0"/>
              <a:t>Non-sovereign bond: general tax/ cash flow of the project/ special tax or fees</a:t>
            </a:r>
          </a:p>
          <a:p>
            <a:pPr>
              <a:buFont typeface="Arial" panose="020B0604020202020204" pitchFamily="34" charset="0"/>
              <a:buChar char="•"/>
            </a:pPr>
            <a:r>
              <a:rPr lang="en-US" dirty="0"/>
              <a:t>Corporate bond: cash flow through its operation</a:t>
            </a:r>
          </a:p>
          <a:p>
            <a:pPr>
              <a:buFont typeface="Arial" panose="020B0604020202020204" pitchFamily="34" charset="0"/>
              <a:buChar char="•"/>
            </a:pPr>
            <a:r>
              <a:rPr lang="en-US" dirty="0"/>
              <a:t>ABS: cash flow generated by underlying financial asset</a:t>
            </a:r>
          </a:p>
          <a:p>
            <a:endParaRPr lang="en-US"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940118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1DCB62-498C-42B3-A9FA-3D698D3972D5}"/>
              </a:ext>
            </a:extLst>
          </p:cNvPr>
          <p:cNvSpPr>
            <a:spLocks noGrp="1"/>
          </p:cNvSpPr>
          <p:nvPr>
            <p:ph type="title"/>
          </p:nvPr>
        </p:nvSpPr>
        <p:spPr>
          <a:xfrm>
            <a:off x="1024128" y="585216"/>
            <a:ext cx="8018272" cy="1499616"/>
          </a:xfrm>
        </p:spPr>
        <p:txBody>
          <a:bodyPr>
            <a:normAutofit/>
          </a:bodyPr>
          <a:lstStyle/>
          <a:p>
            <a:r>
              <a:rPr lang="en-US" sz="3500" b="1" dirty="0"/>
              <a:t>Module1</a:t>
            </a:r>
            <a:br>
              <a:rPr lang="en-US" sz="3500" b="1" dirty="0"/>
            </a:br>
            <a:r>
              <a:rPr lang="en-US" sz="3500" b="1" dirty="0"/>
              <a:t>Fixed-Income Securities: </a:t>
            </a:r>
            <a:br>
              <a:rPr lang="en-US" sz="3500" b="1" dirty="0"/>
            </a:br>
            <a:r>
              <a:rPr lang="en-US" sz="3500" b="1" dirty="0"/>
              <a:t>Defining Elements</a:t>
            </a:r>
            <a:endParaRPr lang="en-US" sz="3500" dirty="0"/>
          </a:p>
        </p:txBody>
      </p:sp>
      <p:sp>
        <p:nvSpPr>
          <p:cNvPr id="3" name="Content Placeholder 2">
            <a:extLst>
              <a:ext uri="{FF2B5EF4-FFF2-40B4-BE49-F238E27FC236}">
                <a16:creationId xmlns:a16="http://schemas.microsoft.com/office/drawing/2014/main" id="{58BEB581-F996-4183-B4E0-643338576801}"/>
              </a:ext>
            </a:extLst>
          </p:cNvPr>
          <p:cNvSpPr>
            <a:spLocks noGrp="1"/>
          </p:cNvSpPr>
          <p:nvPr>
            <p:ph idx="1"/>
          </p:nvPr>
        </p:nvSpPr>
        <p:spPr>
          <a:xfrm>
            <a:off x="1024128" y="2286000"/>
            <a:ext cx="8018271" cy="4023360"/>
          </a:xfrm>
        </p:spPr>
        <p:txBody>
          <a:bodyPr>
            <a:normAutofit lnSpcReduction="10000"/>
          </a:bodyPr>
          <a:lstStyle/>
          <a:p>
            <a:r>
              <a:rPr lang="en-US" sz="2800" b="1" dirty="0">
                <a:solidFill>
                  <a:srgbClr val="FF0000"/>
                </a:solidFill>
              </a:rPr>
              <a:t>Asset or collateral backing(3/5)</a:t>
            </a:r>
          </a:p>
          <a:p>
            <a:r>
              <a:rPr lang="en-US" sz="1700" dirty="0"/>
              <a:t>Secured bond/unsecured bond</a:t>
            </a:r>
          </a:p>
          <a:p>
            <a:r>
              <a:rPr lang="en-US" sz="1700" dirty="0"/>
              <a:t>Senior debt/subordinated debt/junior debt</a:t>
            </a:r>
          </a:p>
          <a:p>
            <a:r>
              <a:rPr lang="en-US" sz="1700" dirty="0">
                <a:solidFill>
                  <a:srgbClr val="FF0000"/>
                </a:solidFill>
              </a:rPr>
              <a:t>Debentures</a:t>
            </a:r>
            <a:r>
              <a:rPr lang="en-US" sz="1700" dirty="0"/>
              <a:t> are a type of bond that can be secured or unsecured.</a:t>
            </a:r>
          </a:p>
          <a:p>
            <a:r>
              <a:rPr lang="en-US" sz="2800" dirty="0">
                <a:solidFill>
                  <a:srgbClr val="FF0000"/>
                </a:solidFill>
              </a:rPr>
              <a:t>Types of collateral backing</a:t>
            </a:r>
          </a:p>
          <a:p>
            <a:pPr>
              <a:buFont typeface="Arial" panose="020B0604020202020204" pitchFamily="34" charset="0"/>
              <a:buChar char="•"/>
            </a:pPr>
            <a:r>
              <a:rPr lang="en-US" sz="1700" dirty="0"/>
              <a:t>Collateral trust bonds (backed by securities such as common shares, other bonds)</a:t>
            </a:r>
          </a:p>
          <a:p>
            <a:pPr>
              <a:buFont typeface="Arial" panose="020B0604020202020204" pitchFamily="34" charset="0"/>
              <a:buChar char="•"/>
            </a:pPr>
            <a:r>
              <a:rPr lang="en-US" sz="1700" dirty="0"/>
              <a:t>Equipment trust certificates(secured by equipment or physical asset)</a:t>
            </a:r>
          </a:p>
          <a:p>
            <a:pPr>
              <a:buFont typeface="Arial" panose="020B0604020202020204" pitchFamily="34" charset="0"/>
              <a:buChar char="•"/>
            </a:pPr>
            <a:r>
              <a:rPr lang="en-US" sz="1700" dirty="0"/>
              <a:t>ABS(mortgaged property, motor)</a:t>
            </a:r>
          </a:p>
          <a:p>
            <a:pPr>
              <a:buFont typeface="Arial" panose="020B0604020202020204" pitchFamily="34" charset="0"/>
              <a:buChar char="•"/>
            </a:pPr>
            <a:r>
              <a:rPr lang="en-US" sz="1700" dirty="0"/>
              <a:t>Covered bonds(similar to ABS but offer bondholders recourse against both the financial institution and the underlying asset pool)</a:t>
            </a:r>
          </a:p>
          <a:p>
            <a:endParaRPr lang="en-US" sz="1700"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255748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Picture 4" descr="Pen placed on top of a signature line">
            <a:extLst>
              <a:ext uri="{FF2B5EF4-FFF2-40B4-BE49-F238E27FC236}">
                <a16:creationId xmlns:a16="http://schemas.microsoft.com/office/drawing/2014/main" id="{DF7CB45F-E148-0494-7396-9AF32CAD8C8C}"/>
              </a:ext>
            </a:extLst>
          </p:cNvPr>
          <p:cNvPicPr>
            <a:picLocks noChangeAspect="1"/>
          </p:cNvPicPr>
          <p:nvPr/>
        </p:nvPicPr>
        <p:blipFill rotWithShape="1">
          <a:blip r:embed="rId2">
            <a:duotone>
              <a:schemeClr val="bg2">
                <a:shade val="45000"/>
                <a:satMod val="135000"/>
              </a:schemeClr>
              <a:prstClr val="white"/>
            </a:duotone>
            <a:alphaModFix amt="40000"/>
          </a:blip>
          <a:srcRect b="15730"/>
          <a:stretch/>
        </p:blipFill>
        <p:spPr>
          <a:xfrm>
            <a:off x="20" y="10"/>
            <a:ext cx="12191980" cy="6857989"/>
          </a:xfrm>
          <a:prstGeom prst="rect">
            <a:avLst/>
          </a:prstGeom>
        </p:spPr>
      </p:pic>
      <p:sp>
        <p:nvSpPr>
          <p:cNvPr id="2" name="Title 1">
            <a:extLst>
              <a:ext uri="{FF2B5EF4-FFF2-40B4-BE49-F238E27FC236}">
                <a16:creationId xmlns:a16="http://schemas.microsoft.com/office/drawing/2014/main" id="{58C07877-0950-4738-BD21-CE88D20AE990}"/>
              </a:ext>
            </a:extLst>
          </p:cNvPr>
          <p:cNvSpPr>
            <a:spLocks noGrp="1"/>
          </p:cNvSpPr>
          <p:nvPr>
            <p:ph type="title"/>
          </p:nvPr>
        </p:nvSpPr>
        <p:spPr>
          <a:xfrm>
            <a:off x="1024128" y="585216"/>
            <a:ext cx="9720072" cy="1499616"/>
          </a:xfrm>
        </p:spPr>
        <p:txBody>
          <a:bodyPr>
            <a:normAutofit/>
          </a:bodyPr>
          <a:lstStyle/>
          <a:p>
            <a:r>
              <a:rPr lang="en-US" sz="3500" b="1"/>
              <a:t>Module1</a:t>
            </a:r>
            <a:br>
              <a:rPr lang="en-US" sz="3500" b="1"/>
            </a:br>
            <a:r>
              <a:rPr lang="en-US" sz="3500" b="1"/>
              <a:t>Fixed-Income Securities: </a:t>
            </a:r>
            <a:br>
              <a:rPr lang="en-US" sz="3500" b="1"/>
            </a:br>
            <a:r>
              <a:rPr lang="en-US" sz="3500" b="1"/>
              <a:t>Defining Elements</a:t>
            </a:r>
            <a:endParaRPr lang="en-US" sz="3500" dirty="0"/>
          </a:p>
        </p:txBody>
      </p:sp>
      <p:cxnSp>
        <p:nvCxnSpPr>
          <p:cNvPr id="12"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B631C284-1207-45C5-BE3A-6A0B8B878C69}"/>
              </a:ext>
            </a:extLst>
          </p:cNvPr>
          <p:cNvSpPr>
            <a:spLocks noGrp="1"/>
          </p:cNvSpPr>
          <p:nvPr>
            <p:ph idx="1"/>
          </p:nvPr>
        </p:nvSpPr>
        <p:spPr>
          <a:xfrm>
            <a:off x="1024128" y="2286000"/>
            <a:ext cx="9720073" cy="4023360"/>
          </a:xfrm>
        </p:spPr>
        <p:txBody>
          <a:bodyPr>
            <a:normAutofit/>
          </a:bodyPr>
          <a:lstStyle/>
          <a:p>
            <a:r>
              <a:rPr lang="en-US" sz="2800" b="1" dirty="0">
                <a:solidFill>
                  <a:srgbClr val="FF0000"/>
                </a:solidFill>
              </a:rPr>
              <a:t>Credit enhancements(4/5)</a:t>
            </a:r>
          </a:p>
          <a:p>
            <a:pPr lvl="1"/>
            <a:r>
              <a:rPr lang="en-US" sz="2400" dirty="0"/>
              <a:t>Internal credit enhancement</a:t>
            </a:r>
          </a:p>
          <a:p>
            <a:pPr lvl="2"/>
            <a:r>
              <a:rPr lang="en-US" sz="2000" dirty="0"/>
              <a:t>Subordination/credit tranching</a:t>
            </a:r>
          </a:p>
          <a:p>
            <a:pPr lvl="2"/>
            <a:r>
              <a:rPr lang="en-US" sz="2000" dirty="0"/>
              <a:t>Overcollateralizaiton</a:t>
            </a:r>
          </a:p>
          <a:p>
            <a:pPr lvl="2"/>
            <a:r>
              <a:rPr lang="en-US" sz="2000" dirty="0"/>
              <a:t>Reserve accounts(cash reserve fund/excess spread account)</a:t>
            </a:r>
          </a:p>
          <a:p>
            <a:pPr lvl="1"/>
            <a:r>
              <a:rPr lang="en-US" sz="2400" dirty="0"/>
              <a:t>External credit enhancement</a:t>
            </a:r>
          </a:p>
          <a:p>
            <a:pPr lvl="2"/>
            <a:r>
              <a:rPr lang="en-US" sz="2000" dirty="0"/>
              <a:t>Bank guarantee and surety bond</a:t>
            </a:r>
          </a:p>
          <a:p>
            <a:pPr lvl="2"/>
            <a:r>
              <a:rPr lang="en-US" sz="2000" dirty="0"/>
              <a:t>Letter of credit</a:t>
            </a:r>
          </a:p>
          <a:p>
            <a:pPr lvl="2"/>
            <a:r>
              <a:rPr lang="en-US" sz="2000" dirty="0"/>
              <a:t>Cash collateral account</a:t>
            </a:r>
          </a:p>
          <a:p>
            <a:endParaRPr lang="en-US" dirty="0"/>
          </a:p>
          <a:p>
            <a:endParaRPr lang="en-US" dirty="0"/>
          </a:p>
          <a:p>
            <a:endParaRPr lang="en-US" dirty="0"/>
          </a:p>
        </p:txBody>
      </p:sp>
    </p:spTree>
    <p:extLst>
      <p:ext uri="{BB962C8B-B14F-4D97-AF65-F5344CB8AC3E}">
        <p14:creationId xmlns:p14="http://schemas.microsoft.com/office/powerpoint/2010/main" val="10635542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23A8FD-2699-4B2C-8DC3-65F5ADEFACF6}"/>
              </a:ext>
            </a:extLst>
          </p:cNvPr>
          <p:cNvSpPr>
            <a:spLocks noGrp="1"/>
          </p:cNvSpPr>
          <p:nvPr>
            <p:ph type="title"/>
          </p:nvPr>
        </p:nvSpPr>
        <p:spPr/>
        <p:txBody>
          <a:bodyPr>
            <a:normAutofit/>
          </a:bodyPr>
          <a:lstStyle/>
          <a:p>
            <a:r>
              <a:rPr lang="en-US" sz="3500" b="1" dirty="0"/>
              <a:t>Module1</a:t>
            </a:r>
            <a:br>
              <a:rPr lang="en-US" sz="3500" b="1" dirty="0"/>
            </a:br>
            <a:r>
              <a:rPr lang="en-US" sz="3500" b="1" dirty="0"/>
              <a:t>Fixed-Income Securities: </a:t>
            </a:r>
            <a:br>
              <a:rPr lang="en-US" sz="3500" b="1" dirty="0"/>
            </a:br>
            <a:r>
              <a:rPr lang="en-US" sz="3500" b="1" dirty="0"/>
              <a:t>Defining Elements</a:t>
            </a:r>
            <a:endParaRPr lang="en-US" sz="3500" dirty="0"/>
          </a:p>
        </p:txBody>
      </p:sp>
      <p:sp>
        <p:nvSpPr>
          <p:cNvPr id="3" name="Content Placeholder 2">
            <a:extLst>
              <a:ext uri="{FF2B5EF4-FFF2-40B4-BE49-F238E27FC236}">
                <a16:creationId xmlns:a16="http://schemas.microsoft.com/office/drawing/2014/main" id="{1A2CBD07-9C7A-44C0-815E-3185D6418A17}"/>
              </a:ext>
            </a:extLst>
          </p:cNvPr>
          <p:cNvSpPr>
            <a:spLocks noGrp="1"/>
          </p:cNvSpPr>
          <p:nvPr>
            <p:ph idx="1"/>
          </p:nvPr>
        </p:nvSpPr>
        <p:spPr/>
        <p:txBody>
          <a:bodyPr/>
          <a:lstStyle/>
          <a:p>
            <a:r>
              <a:rPr lang="en-US" sz="2800" b="1" dirty="0">
                <a:solidFill>
                  <a:srgbClr val="FF0000"/>
                </a:solidFill>
              </a:rPr>
              <a:t>Covenants(5/5)</a:t>
            </a:r>
          </a:p>
          <a:p>
            <a:r>
              <a:rPr lang="en-US" sz="2000" dirty="0">
                <a:solidFill>
                  <a:srgbClr val="FF0000"/>
                </a:solidFill>
              </a:rPr>
              <a:t>Affirmative (positive) covenants</a:t>
            </a:r>
            <a:r>
              <a:rPr lang="en-US" sz="2000" dirty="0"/>
              <a:t>: what issuers are required to do.</a:t>
            </a:r>
          </a:p>
          <a:p>
            <a:endParaRPr lang="en-US" dirty="0"/>
          </a:p>
          <a:p>
            <a:endParaRPr lang="en-US" dirty="0"/>
          </a:p>
          <a:p>
            <a:endParaRPr lang="en-US" dirty="0"/>
          </a:p>
          <a:p>
            <a:endParaRPr lang="en-US" dirty="0"/>
          </a:p>
        </p:txBody>
      </p:sp>
      <p:graphicFrame>
        <p:nvGraphicFramePr>
          <p:cNvPr id="4" name="Table 3">
            <a:extLst>
              <a:ext uri="{FF2B5EF4-FFF2-40B4-BE49-F238E27FC236}">
                <a16:creationId xmlns:a16="http://schemas.microsoft.com/office/drawing/2014/main" id="{A49CD7DE-CF34-47AC-992A-0858A410D58F}"/>
              </a:ext>
            </a:extLst>
          </p:cNvPr>
          <p:cNvGraphicFramePr>
            <a:graphicFrameLocks noGrp="1"/>
          </p:cNvGraphicFramePr>
          <p:nvPr>
            <p:extLst>
              <p:ext uri="{D42A27DB-BD31-4B8C-83A1-F6EECF244321}">
                <p14:modId xmlns:p14="http://schemas.microsoft.com/office/powerpoint/2010/main" val="3592451037"/>
              </p:ext>
            </p:extLst>
          </p:nvPr>
        </p:nvGraphicFramePr>
        <p:xfrm>
          <a:off x="1156862" y="3281516"/>
          <a:ext cx="9240751" cy="2991270"/>
        </p:xfrm>
        <a:graphic>
          <a:graphicData uri="http://schemas.openxmlformats.org/drawingml/2006/table">
            <a:tbl>
              <a:tblPr firstRow="1" bandRow="1">
                <a:tableStyleId>{5C22544A-7EE6-4342-B048-85BDC9FD1C3A}</a:tableStyleId>
              </a:tblPr>
              <a:tblGrid>
                <a:gridCol w="9240751">
                  <a:extLst>
                    <a:ext uri="{9D8B030D-6E8A-4147-A177-3AD203B41FA5}">
                      <a16:colId xmlns:a16="http://schemas.microsoft.com/office/drawing/2014/main" val="1853415585"/>
                    </a:ext>
                  </a:extLst>
                </a:gridCol>
              </a:tblGrid>
              <a:tr h="49854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Example of affirmative covenants</a:t>
                      </a:r>
                    </a:p>
                  </a:txBody>
                  <a:tcPr/>
                </a:tc>
                <a:extLst>
                  <a:ext uri="{0D108BD9-81ED-4DB2-BD59-A6C34878D82A}">
                    <a16:rowId xmlns:a16="http://schemas.microsoft.com/office/drawing/2014/main" val="3651774412"/>
                  </a:ext>
                </a:extLst>
              </a:tr>
              <a:tr h="498545">
                <a:tc>
                  <a:txBody>
                    <a:bodyPr/>
                    <a:lstStyle/>
                    <a:p>
                      <a:r>
                        <a:rPr lang="en-US" sz="2000" dirty="0"/>
                        <a:t>The promise of making the contractual payments</a:t>
                      </a:r>
                    </a:p>
                  </a:txBody>
                  <a:tcPr/>
                </a:tc>
                <a:extLst>
                  <a:ext uri="{0D108BD9-81ED-4DB2-BD59-A6C34878D82A}">
                    <a16:rowId xmlns:a16="http://schemas.microsoft.com/office/drawing/2014/main" val="592276633"/>
                  </a:ext>
                </a:extLst>
              </a:tr>
              <a:tr h="498545">
                <a:tc>
                  <a:txBody>
                    <a:bodyPr/>
                    <a:lstStyle/>
                    <a:p>
                      <a:r>
                        <a:rPr lang="en-US" sz="2000" dirty="0"/>
                        <a:t>Comply with all laws and regulation/maintain its current lines of business</a:t>
                      </a:r>
                    </a:p>
                  </a:txBody>
                  <a:tcPr/>
                </a:tc>
                <a:extLst>
                  <a:ext uri="{0D108BD9-81ED-4DB2-BD59-A6C34878D82A}">
                    <a16:rowId xmlns:a16="http://schemas.microsoft.com/office/drawing/2014/main" val="1956417011"/>
                  </a:ext>
                </a:extLst>
              </a:tr>
              <a:tr h="498545">
                <a:tc>
                  <a:txBody>
                    <a:bodyPr/>
                    <a:lstStyle/>
                    <a:p>
                      <a:r>
                        <a:rPr lang="en-US" sz="2000" dirty="0"/>
                        <a:t>Insure and maintain its assets/pay taxes as they come due</a:t>
                      </a:r>
                    </a:p>
                  </a:txBody>
                  <a:tcPr/>
                </a:tc>
                <a:extLst>
                  <a:ext uri="{0D108BD9-81ED-4DB2-BD59-A6C34878D82A}">
                    <a16:rowId xmlns:a16="http://schemas.microsoft.com/office/drawing/2014/main" val="3611796361"/>
                  </a:ext>
                </a:extLst>
              </a:tr>
              <a:tr h="498545">
                <a:tc>
                  <a:txBody>
                    <a:bodyPr/>
                    <a:lstStyle/>
                    <a:p>
                      <a:r>
                        <a:rPr lang="en-US" sz="2000" dirty="0">
                          <a:solidFill>
                            <a:srgbClr val="FF0000"/>
                          </a:solidFill>
                        </a:rPr>
                        <a:t>Pari </a:t>
                      </a:r>
                      <a:r>
                        <a:rPr lang="en-US" sz="2000" dirty="0" err="1">
                          <a:solidFill>
                            <a:srgbClr val="FF0000"/>
                          </a:solidFill>
                        </a:rPr>
                        <a:t>passu</a:t>
                      </a:r>
                      <a:r>
                        <a:rPr lang="zh-CN" altLang="en-US" sz="2000" dirty="0">
                          <a:solidFill>
                            <a:srgbClr val="FF0000"/>
                          </a:solidFill>
                        </a:rPr>
                        <a:t> </a:t>
                      </a:r>
                      <a:r>
                        <a:rPr lang="en-US" altLang="zh-CN" sz="2000" dirty="0">
                          <a:solidFill>
                            <a:srgbClr val="FF0000"/>
                          </a:solidFill>
                        </a:rPr>
                        <a:t>(equal footing)</a:t>
                      </a:r>
                      <a:endParaRPr lang="en-US" sz="2000" dirty="0">
                        <a:solidFill>
                          <a:srgbClr val="FF0000"/>
                        </a:solidFill>
                      </a:endParaRPr>
                    </a:p>
                  </a:txBody>
                  <a:tcPr/>
                </a:tc>
                <a:extLst>
                  <a:ext uri="{0D108BD9-81ED-4DB2-BD59-A6C34878D82A}">
                    <a16:rowId xmlns:a16="http://schemas.microsoft.com/office/drawing/2014/main" val="3384966953"/>
                  </a:ext>
                </a:extLst>
              </a:tr>
              <a:tr h="498545">
                <a:tc>
                  <a:txBody>
                    <a:bodyPr/>
                    <a:lstStyle/>
                    <a:p>
                      <a:r>
                        <a:rPr lang="en-US" sz="2000" dirty="0">
                          <a:solidFill>
                            <a:srgbClr val="FF0000"/>
                          </a:solidFill>
                        </a:rPr>
                        <a:t>Cross-default</a:t>
                      </a:r>
                    </a:p>
                  </a:txBody>
                  <a:tcPr/>
                </a:tc>
                <a:extLst>
                  <a:ext uri="{0D108BD9-81ED-4DB2-BD59-A6C34878D82A}">
                    <a16:rowId xmlns:a16="http://schemas.microsoft.com/office/drawing/2014/main" val="1473585591"/>
                  </a:ext>
                </a:extLst>
              </a:tr>
            </a:tbl>
          </a:graphicData>
        </a:graphic>
      </p:graphicFrame>
    </p:spTree>
    <p:extLst>
      <p:ext uri="{BB962C8B-B14F-4D97-AF65-F5344CB8AC3E}">
        <p14:creationId xmlns:p14="http://schemas.microsoft.com/office/powerpoint/2010/main" val="32103919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675ACD-8E5B-404B-94A2-11BBCE313CAF}"/>
              </a:ext>
            </a:extLst>
          </p:cNvPr>
          <p:cNvSpPr>
            <a:spLocks noGrp="1"/>
          </p:cNvSpPr>
          <p:nvPr>
            <p:ph type="title"/>
          </p:nvPr>
        </p:nvSpPr>
        <p:spPr/>
        <p:txBody>
          <a:bodyPr>
            <a:normAutofit/>
          </a:bodyPr>
          <a:lstStyle/>
          <a:p>
            <a:r>
              <a:rPr lang="en-US" sz="3500" b="1" dirty="0"/>
              <a:t>Module1</a:t>
            </a:r>
            <a:br>
              <a:rPr lang="en-US" sz="3500" b="1" dirty="0"/>
            </a:br>
            <a:r>
              <a:rPr lang="en-US" sz="3500" b="1" dirty="0"/>
              <a:t>Fixed-Income Securities: </a:t>
            </a:r>
            <a:br>
              <a:rPr lang="en-US" sz="3500" b="1" dirty="0"/>
            </a:br>
            <a:r>
              <a:rPr lang="en-US" sz="3500" b="1" dirty="0"/>
              <a:t>Defining Elements</a:t>
            </a:r>
            <a:endParaRPr lang="en-US" sz="3500" dirty="0"/>
          </a:p>
        </p:txBody>
      </p:sp>
      <p:sp>
        <p:nvSpPr>
          <p:cNvPr id="3" name="Content Placeholder 2">
            <a:extLst>
              <a:ext uri="{FF2B5EF4-FFF2-40B4-BE49-F238E27FC236}">
                <a16:creationId xmlns:a16="http://schemas.microsoft.com/office/drawing/2014/main" id="{3A6A2977-D5B7-429E-B9C9-F8EF1110F311}"/>
              </a:ext>
            </a:extLst>
          </p:cNvPr>
          <p:cNvSpPr>
            <a:spLocks noGrp="1"/>
          </p:cNvSpPr>
          <p:nvPr>
            <p:ph idx="1"/>
          </p:nvPr>
        </p:nvSpPr>
        <p:spPr/>
        <p:txBody>
          <a:bodyPr/>
          <a:lstStyle/>
          <a:p>
            <a:r>
              <a:rPr lang="en-US" sz="2800" dirty="0">
                <a:solidFill>
                  <a:srgbClr val="FF0000"/>
                </a:solidFill>
              </a:rPr>
              <a:t>Negative covenants</a:t>
            </a:r>
            <a:r>
              <a:rPr lang="en-US" sz="2800" dirty="0"/>
              <a:t>: what issuers are prohibited from doing.</a:t>
            </a:r>
          </a:p>
          <a:p>
            <a:endParaRPr lang="en-US" dirty="0"/>
          </a:p>
        </p:txBody>
      </p:sp>
      <p:graphicFrame>
        <p:nvGraphicFramePr>
          <p:cNvPr id="4" name="Table 3">
            <a:extLst>
              <a:ext uri="{FF2B5EF4-FFF2-40B4-BE49-F238E27FC236}">
                <a16:creationId xmlns:a16="http://schemas.microsoft.com/office/drawing/2014/main" id="{1FF393E3-10C1-4748-92E3-F67982667E82}"/>
              </a:ext>
            </a:extLst>
          </p:cNvPr>
          <p:cNvGraphicFramePr>
            <a:graphicFrameLocks noGrp="1"/>
          </p:cNvGraphicFramePr>
          <p:nvPr>
            <p:extLst>
              <p:ext uri="{D42A27DB-BD31-4B8C-83A1-F6EECF244321}">
                <p14:modId xmlns:p14="http://schemas.microsoft.com/office/powerpoint/2010/main" val="1454246347"/>
              </p:ext>
            </p:extLst>
          </p:nvPr>
        </p:nvGraphicFramePr>
        <p:xfrm>
          <a:off x="1161844" y="2864558"/>
          <a:ext cx="9176775" cy="3444802"/>
        </p:xfrm>
        <a:graphic>
          <a:graphicData uri="http://schemas.openxmlformats.org/drawingml/2006/table">
            <a:tbl>
              <a:tblPr firstRow="1" bandRow="1">
                <a:tableStyleId>{5C22544A-7EE6-4342-B048-85BDC9FD1C3A}</a:tableStyleId>
              </a:tblPr>
              <a:tblGrid>
                <a:gridCol w="9176775">
                  <a:extLst>
                    <a:ext uri="{9D8B030D-6E8A-4147-A177-3AD203B41FA5}">
                      <a16:colId xmlns:a16="http://schemas.microsoft.com/office/drawing/2014/main" val="792888080"/>
                    </a:ext>
                  </a:extLst>
                </a:gridCol>
              </a:tblGrid>
              <a:tr h="394301">
                <a:tc>
                  <a:txBody>
                    <a:bodyPr/>
                    <a:lstStyle/>
                    <a:p>
                      <a:r>
                        <a:rPr lang="en-US" sz="2000" dirty="0"/>
                        <a:t>Example of negative covenants</a:t>
                      </a:r>
                    </a:p>
                  </a:txBody>
                  <a:tcPr/>
                </a:tc>
                <a:extLst>
                  <a:ext uri="{0D108BD9-81ED-4DB2-BD59-A6C34878D82A}">
                    <a16:rowId xmlns:a16="http://schemas.microsoft.com/office/drawing/2014/main" val="745340264"/>
                  </a:ext>
                </a:extLst>
              </a:tr>
              <a:tr h="43038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Restrictions on debt</a:t>
                      </a:r>
                    </a:p>
                  </a:txBody>
                  <a:tcPr/>
                </a:tc>
                <a:extLst>
                  <a:ext uri="{0D108BD9-81ED-4DB2-BD59-A6C34878D82A}">
                    <a16:rowId xmlns:a16="http://schemas.microsoft.com/office/drawing/2014/main" val="3722911141"/>
                  </a:ext>
                </a:extLst>
              </a:tr>
              <a:tr h="436363">
                <a:tc>
                  <a:txBody>
                    <a:bodyPr/>
                    <a:lstStyle/>
                    <a:p>
                      <a:r>
                        <a:rPr lang="en-US" sz="2000" dirty="0"/>
                        <a:t>Negative pledge</a:t>
                      </a:r>
                    </a:p>
                  </a:txBody>
                  <a:tcPr/>
                </a:tc>
                <a:extLst>
                  <a:ext uri="{0D108BD9-81ED-4DB2-BD59-A6C34878D82A}">
                    <a16:rowId xmlns:a16="http://schemas.microsoft.com/office/drawing/2014/main" val="514548522"/>
                  </a:ext>
                </a:extLst>
              </a:tr>
              <a:tr h="436363">
                <a:tc>
                  <a:txBody>
                    <a:bodyPr/>
                    <a:lstStyle/>
                    <a:p>
                      <a:r>
                        <a:rPr lang="en-US" sz="2000" dirty="0"/>
                        <a:t>Restriction on prior claims</a:t>
                      </a:r>
                    </a:p>
                  </a:txBody>
                  <a:tcPr/>
                </a:tc>
                <a:extLst>
                  <a:ext uri="{0D108BD9-81ED-4DB2-BD59-A6C34878D82A}">
                    <a16:rowId xmlns:a16="http://schemas.microsoft.com/office/drawing/2014/main" val="3686912825"/>
                  </a:ext>
                </a:extLst>
              </a:tr>
              <a:tr h="436363">
                <a:tc>
                  <a:txBody>
                    <a:bodyPr/>
                    <a:lstStyle/>
                    <a:p>
                      <a:r>
                        <a:rPr lang="en-US" sz="2000" dirty="0"/>
                        <a:t>Restrictions on distribution to shareholders</a:t>
                      </a:r>
                    </a:p>
                  </a:txBody>
                  <a:tcPr/>
                </a:tc>
                <a:extLst>
                  <a:ext uri="{0D108BD9-81ED-4DB2-BD59-A6C34878D82A}">
                    <a16:rowId xmlns:a16="http://schemas.microsoft.com/office/drawing/2014/main" val="1753898742"/>
                  </a:ext>
                </a:extLst>
              </a:tr>
              <a:tr h="436363">
                <a:tc>
                  <a:txBody>
                    <a:bodyPr/>
                    <a:lstStyle/>
                    <a:p>
                      <a:r>
                        <a:rPr lang="en-US" sz="2000" dirty="0"/>
                        <a:t>Restrictions on asset disposals</a:t>
                      </a:r>
                    </a:p>
                  </a:txBody>
                  <a:tcPr/>
                </a:tc>
                <a:extLst>
                  <a:ext uri="{0D108BD9-81ED-4DB2-BD59-A6C34878D82A}">
                    <a16:rowId xmlns:a16="http://schemas.microsoft.com/office/drawing/2014/main" val="2721636710"/>
                  </a:ext>
                </a:extLst>
              </a:tr>
              <a:tr h="436363">
                <a:tc>
                  <a:txBody>
                    <a:bodyPr/>
                    <a:lstStyle/>
                    <a:p>
                      <a:r>
                        <a:rPr lang="en-US" sz="2000" dirty="0"/>
                        <a:t>Restrictions on investments</a:t>
                      </a:r>
                    </a:p>
                  </a:txBody>
                  <a:tcPr/>
                </a:tc>
                <a:extLst>
                  <a:ext uri="{0D108BD9-81ED-4DB2-BD59-A6C34878D82A}">
                    <a16:rowId xmlns:a16="http://schemas.microsoft.com/office/drawing/2014/main" val="663907548"/>
                  </a:ext>
                </a:extLst>
              </a:tr>
              <a:tr h="436363">
                <a:tc>
                  <a:txBody>
                    <a:bodyPr/>
                    <a:lstStyle/>
                    <a:p>
                      <a:r>
                        <a:rPr lang="en-US" sz="2000" dirty="0"/>
                        <a:t>Restrictions on mergers and acquisitions</a:t>
                      </a:r>
                    </a:p>
                  </a:txBody>
                  <a:tcPr/>
                </a:tc>
                <a:extLst>
                  <a:ext uri="{0D108BD9-81ED-4DB2-BD59-A6C34878D82A}">
                    <a16:rowId xmlns:a16="http://schemas.microsoft.com/office/drawing/2014/main" val="1465414983"/>
                  </a:ext>
                </a:extLst>
              </a:tr>
            </a:tbl>
          </a:graphicData>
        </a:graphic>
      </p:graphicFrame>
    </p:spTree>
    <p:extLst>
      <p:ext uri="{BB962C8B-B14F-4D97-AF65-F5344CB8AC3E}">
        <p14:creationId xmlns:p14="http://schemas.microsoft.com/office/powerpoint/2010/main" val="26061635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2B19A7-AD6E-4BA4-8E8B-349FA99F1F37}"/>
              </a:ext>
            </a:extLst>
          </p:cNvPr>
          <p:cNvSpPr>
            <a:spLocks noGrp="1"/>
          </p:cNvSpPr>
          <p:nvPr>
            <p:ph type="title"/>
          </p:nvPr>
        </p:nvSpPr>
        <p:spPr>
          <a:xfrm>
            <a:off x="1024128" y="585216"/>
            <a:ext cx="8018272" cy="1499616"/>
          </a:xfrm>
        </p:spPr>
        <p:txBody>
          <a:bodyPr>
            <a:normAutofit/>
          </a:bodyPr>
          <a:lstStyle/>
          <a:p>
            <a:r>
              <a:rPr lang="en-US" sz="3500" b="1" dirty="0"/>
              <a:t>Module1</a:t>
            </a:r>
            <a:br>
              <a:rPr lang="en-US" sz="3500" b="1" dirty="0"/>
            </a:br>
            <a:r>
              <a:rPr lang="en-US" sz="3500" b="1" dirty="0"/>
              <a:t>Fixed-Income Securities: </a:t>
            </a:r>
            <a:br>
              <a:rPr lang="en-US" sz="3500" b="1" dirty="0"/>
            </a:br>
            <a:r>
              <a:rPr lang="en-US" sz="3500" b="1" dirty="0"/>
              <a:t>Defining Elements</a:t>
            </a:r>
            <a:endParaRPr lang="en-US" sz="3500" dirty="0"/>
          </a:p>
        </p:txBody>
      </p:sp>
      <p:sp>
        <p:nvSpPr>
          <p:cNvPr id="3" name="Content Placeholder 2">
            <a:extLst>
              <a:ext uri="{FF2B5EF4-FFF2-40B4-BE49-F238E27FC236}">
                <a16:creationId xmlns:a16="http://schemas.microsoft.com/office/drawing/2014/main" id="{289BC5C3-086E-4DD2-9C19-7C9F823C0EC9}"/>
              </a:ext>
            </a:extLst>
          </p:cNvPr>
          <p:cNvSpPr>
            <a:spLocks noGrp="1"/>
          </p:cNvSpPr>
          <p:nvPr>
            <p:ph idx="1"/>
          </p:nvPr>
        </p:nvSpPr>
        <p:spPr>
          <a:xfrm>
            <a:off x="1024128" y="2286000"/>
            <a:ext cx="8018271" cy="4023360"/>
          </a:xfrm>
        </p:spPr>
        <p:txBody>
          <a:bodyPr>
            <a:normAutofit/>
          </a:bodyPr>
          <a:lstStyle/>
          <a:p>
            <a:r>
              <a:rPr lang="en-US" dirty="0">
                <a:solidFill>
                  <a:srgbClr val="FF0000"/>
                </a:solidFill>
              </a:rPr>
              <a:t>Affirmative covenants </a:t>
            </a:r>
            <a:r>
              <a:rPr lang="en-US" dirty="0"/>
              <a:t>typically do not impose additional costs to the issuer and do not materially constrain the issuer’s discretion regarding how to operate its business.</a:t>
            </a:r>
          </a:p>
          <a:p>
            <a:r>
              <a:rPr lang="en-US" dirty="0"/>
              <a:t>In contrast, </a:t>
            </a:r>
            <a:r>
              <a:rPr lang="en-US" dirty="0">
                <a:solidFill>
                  <a:srgbClr val="FF0000"/>
                </a:solidFill>
              </a:rPr>
              <a:t>negative covenants </a:t>
            </a:r>
            <a:r>
              <a:rPr lang="en-US" dirty="0"/>
              <a:t>are frequently costly and materially constrain the issuer’s potential business decisions. They protect bondholders from the dilution of their claims, asset withdrawals or substitutions, and suboptimal investments by the issuer.</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949570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Magnifying glass showing decling performance">
            <a:extLst>
              <a:ext uri="{FF2B5EF4-FFF2-40B4-BE49-F238E27FC236}">
                <a16:creationId xmlns:a16="http://schemas.microsoft.com/office/drawing/2014/main" id="{8705FBF8-9277-073D-B7EA-92A6FEC515B5}"/>
              </a:ext>
            </a:extLst>
          </p:cNvPr>
          <p:cNvPicPr>
            <a:picLocks noChangeAspect="1"/>
          </p:cNvPicPr>
          <p:nvPr/>
        </p:nvPicPr>
        <p:blipFill rotWithShape="1">
          <a:blip r:embed="rId3"/>
          <a:srcRect t="3814" r="9091" b="19577"/>
          <a:stretch/>
        </p:blipFill>
        <p:spPr>
          <a:xfrm>
            <a:off x="20" y="10"/>
            <a:ext cx="12191980" cy="6857989"/>
          </a:xfrm>
          <a:prstGeom prst="rect">
            <a:avLst/>
          </a:prstGeom>
        </p:spPr>
      </p:pic>
      <p:sp>
        <p:nvSpPr>
          <p:cNvPr id="16" name="Rectangle 15">
            <a:extLst>
              <a:ext uri="{FF2B5EF4-FFF2-40B4-BE49-F238E27FC236}">
                <a16:creationId xmlns:a16="http://schemas.microsoft.com/office/drawing/2014/main" id="{57D175FC-84CC-4D12-A5E2-FA27D934E9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552265" cy="6858000"/>
          </a:xfrm>
          <a:prstGeom prst="rect">
            <a:avLst/>
          </a:prstGeom>
          <a:solidFill>
            <a:srgbClr val="FFFFFF">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5" name="Title 4">
            <a:extLst>
              <a:ext uri="{FF2B5EF4-FFF2-40B4-BE49-F238E27FC236}">
                <a16:creationId xmlns:a16="http://schemas.microsoft.com/office/drawing/2014/main" id="{09055712-EF55-4571-A1BC-672B42DA5C61}"/>
              </a:ext>
            </a:extLst>
          </p:cNvPr>
          <p:cNvSpPr>
            <a:spLocks noGrp="1"/>
          </p:cNvSpPr>
          <p:nvPr>
            <p:ph type="title"/>
          </p:nvPr>
        </p:nvSpPr>
        <p:spPr>
          <a:xfrm>
            <a:off x="1024128" y="585216"/>
            <a:ext cx="6066816" cy="1499616"/>
          </a:xfrm>
        </p:spPr>
        <p:txBody>
          <a:bodyPr>
            <a:normAutofit/>
          </a:bodyPr>
          <a:lstStyle/>
          <a:p>
            <a:r>
              <a:rPr lang="en-US" sz="3500" b="1">
                <a:solidFill>
                  <a:srgbClr val="000000"/>
                </a:solidFill>
              </a:rPr>
              <a:t>Module1</a:t>
            </a:r>
            <a:br>
              <a:rPr lang="en-US" sz="3500" b="1">
                <a:solidFill>
                  <a:srgbClr val="000000"/>
                </a:solidFill>
              </a:rPr>
            </a:br>
            <a:r>
              <a:rPr lang="en-US" sz="3500" b="1">
                <a:solidFill>
                  <a:srgbClr val="000000"/>
                </a:solidFill>
              </a:rPr>
              <a:t>Fixed-Income Securities: </a:t>
            </a:r>
            <a:br>
              <a:rPr lang="en-US" sz="3500" b="1">
                <a:solidFill>
                  <a:srgbClr val="000000"/>
                </a:solidFill>
              </a:rPr>
            </a:br>
            <a:r>
              <a:rPr lang="en-US" sz="3500" b="1">
                <a:solidFill>
                  <a:srgbClr val="000000"/>
                </a:solidFill>
              </a:rPr>
              <a:t>Defining Elements</a:t>
            </a:r>
            <a:endParaRPr lang="en-US" sz="3500">
              <a:solidFill>
                <a:srgbClr val="000000"/>
              </a:solidFill>
            </a:endParaRPr>
          </a:p>
        </p:txBody>
      </p:sp>
      <p:cxnSp>
        <p:nvCxnSpPr>
          <p:cNvPr id="18" name="Straight Connector 17">
            <a:extLst>
              <a:ext uri="{FF2B5EF4-FFF2-40B4-BE49-F238E27FC236}">
                <a16:creationId xmlns:a16="http://schemas.microsoft.com/office/drawing/2014/main" id="{8AC38328-2D50-4DDB-BD20-28DE12E4996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811740EF-41B0-4B0C-84A4-E39F3E0C1892}"/>
              </a:ext>
            </a:extLst>
          </p:cNvPr>
          <p:cNvSpPr>
            <a:spLocks noGrp="1"/>
          </p:cNvSpPr>
          <p:nvPr>
            <p:ph idx="1"/>
          </p:nvPr>
        </p:nvSpPr>
        <p:spPr>
          <a:xfrm>
            <a:off x="1024128" y="2286000"/>
            <a:ext cx="6066816" cy="4023360"/>
          </a:xfrm>
        </p:spPr>
        <p:txBody>
          <a:bodyPr>
            <a:normAutofit/>
          </a:bodyPr>
          <a:lstStyle/>
          <a:p>
            <a:r>
              <a:rPr lang="en-US" sz="2800" b="1" dirty="0">
                <a:solidFill>
                  <a:srgbClr val="FF0000"/>
                </a:solidFill>
              </a:rPr>
              <a:t>Basic Features of a Bond</a:t>
            </a:r>
          </a:p>
          <a:p>
            <a:pPr lvl="1"/>
            <a:r>
              <a:rPr lang="en-US" sz="2400" dirty="0">
                <a:solidFill>
                  <a:srgbClr val="000000"/>
                </a:solidFill>
              </a:rPr>
              <a:t>Issuer</a:t>
            </a:r>
          </a:p>
          <a:p>
            <a:pPr lvl="1"/>
            <a:r>
              <a:rPr lang="en-US" sz="2400" dirty="0">
                <a:solidFill>
                  <a:srgbClr val="000000"/>
                </a:solidFill>
              </a:rPr>
              <a:t>Maturity</a:t>
            </a:r>
          </a:p>
          <a:p>
            <a:pPr lvl="1"/>
            <a:r>
              <a:rPr lang="en-US" sz="2400" dirty="0">
                <a:solidFill>
                  <a:srgbClr val="000000"/>
                </a:solidFill>
              </a:rPr>
              <a:t>Par or principal amount</a:t>
            </a:r>
          </a:p>
          <a:p>
            <a:pPr lvl="1"/>
            <a:r>
              <a:rPr lang="en-US" sz="2400" dirty="0">
                <a:solidFill>
                  <a:srgbClr val="000000"/>
                </a:solidFill>
              </a:rPr>
              <a:t>Coupon size</a:t>
            </a:r>
          </a:p>
          <a:p>
            <a:pPr lvl="1"/>
            <a:r>
              <a:rPr lang="en-US" sz="2400" dirty="0">
                <a:solidFill>
                  <a:srgbClr val="000000"/>
                </a:solidFill>
              </a:rPr>
              <a:t>Frequency</a:t>
            </a:r>
          </a:p>
          <a:p>
            <a:pPr lvl="1"/>
            <a:r>
              <a:rPr lang="en-US" sz="2400" dirty="0">
                <a:solidFill>
                  <a:srgbClr val="000000"/>
                </a:solidFill>
              </a:rPr>
              <a:t>Currency</a:t>
            </a:r>
          </a:p>
          <a:p>
            <a:pPr lvl="1"/>
            <a:endParaRPr lang="en-US" dirty="0">
              <a:solidFill>
                <a:srgbClr val="000000"/>
              </a:solidFill>
            </a:endParaRPr>
          </a:p>
        </p:txBody>
      </p:sp>
    </p:spTree>
    <p:extLst>
      <p:ext uri="{BB962C8B-B14F-4D97-AF65-F5344CB8AC3E}">
        <p14:creationId xmlns:p14="http://schemas.microsoft.com/office/powerpoint/2010/main" val="18549190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FE413B-D88F-4FF1-A7B1-3D53904ABB05}"/>
              </a:ext>
            </a:extLst>
          </p:cNvPr>
          <p:cNvSpPr>
            <a:spLocks noGrp="1"/>
          </p:cNvSpPr>
          <p:nvPr>
            <p:ph type="title"/>
          </p:nvPr>
        </p:nvSpPr>
        <p:spPr>
          <a:xfrm>
            <a:off x="1024128" y="585216"/>
            <a:ext cx="8018272" cy="1499616"/>
          </a:xfrm>
        </p:spPr>
        <p:txBody>
          <a:bodyPr>
            <a:normAutofit/>
          </a:bodyPr>
          <a:lstStyle/>
          <a:p>
            <a:r>
              <a:rPr lang="en-US" dirty="0"/>
              <a:t>practices</a:t>
            </a:r>
          </a:p>
        </p:txBody>
      </p:sp>
      <p:sp>
        <p:nvSpPr>
          <p:cNvPr id="3" name="Content Placeholder 2">
            <a:extLst>
              <a:ext uri="{FF2B5EF4-FFF2-40B4-BE49-F238E27FC236}">
                <a16:creationId xmlns:a16="http://schemas.microsoft.com/office/drawing/2014/main" id="{0705823F-304D-4D73-AC97-A47FCB00D67E}"/>
              </a:ext>
            </a:extLst>
          </p:cNvPr>
          <p:cNvSpPr>
            <a:spLocks noGrp="1"/>
          </p:cNvSpPr>
          <p:nvPr>
            <p:ph idx="1"/>
          </p:nvPr>
        </p:nvSpPr>
        <p:spPr>
          <a:xfrm>
            <a:off x="1024128" y="2286000"/>
            <a:ext cx="8018271" cy="4023360"/>
          </a:xfrm>
        </p:spPr>
        <p:txBody>
          <a:bodyPr>
            <a:normAutofit/>
          </a:bodyPr>
          <a:lstStyle/>
          <a:p>
            <a:pPr marL="0" indent="0">
              <a:buNone/>
            </a:pPr>
            <a:r>
              <a:rPr lang="en-US" sz="2000" dirty="0"/>
              <a:t>1.The major advantage of issuing bonds through a special legal entity is:</a:t>
            </a:r>
          </a:p>
          <a:p>
            <a:pPr marL="342900" indent="-342900">
              <a:buFont typeface="+mj-lt"/>
              <a:buAutoNum type="alphaUcPeriod"/>
            </a:pPr>
            <a:r>
              <a:rPr lang="en-US" sz="2000" b="1" dirty="0">
                <a:latin typeface="MyriadPro"/>
              </a:rPr>
              <a:t>bankruptcy remoteness.</a:t>
            </a:r>
          </a:p>
          <a:p>
            <a:pPr marL="342900" indent="-342900">
              <a:buFont typeface="+mj-lt"/>
              <a:buAutoNum type="alphaUcPeriod"/>
            </a:pPr>
            <a:r>
              <a:rPr lang="en-US" sz="2000" b="1" dirty="0">
                <a:latin typeface="MyriadPro"/>
              </a:rPr>
              <a:t>beneficial tax treatments.</a:t>
            </a:r>
          </a:p>
          <a:p>
            <a:pPr marL="342900" indent="-342900">
              <a:buFont typeface="+mj-lt"/>
              <a:buAutoNum type="alphaUcPeriod"/>
            </a:pPr>
            <a:r>
              <a:rPr lang="en-US" sz="2000" b="1" dirty="0">
                <a:latin typeface="MyriadPro"/>
              </a:rPr>
              <a:t>greater liquidity and lower issuing costs.</a:t>
            </a:r>
          </a:p>
          <a:p>
            <a:pPr marL="0" indent="0">
              <a:buNone/>
            </a:pPr>
            <a:r>
              <a:rPr lang="en-US" sz="2000" dirty="0"/>
              <a:t>2.The category of bond most likely repaid from the repayment of previous loans made by the issuer is:</a:t>
            </a:r>
          </a:p>
          <a:p>
            <a:pPr marL="342900" indent="-342900">
              <a:buFont typeface="+mj-lt"/>
              <a:buAutoNum type="alphaUcPeriod"/>
            </a:pPr>
            <a:r>
              <a:rPr lang="en-US" sz="2000" b="1" dirty="0">
                <a:latin typeface="MyriadPro"/>
              </a:rPr>
              <a:t>sovereign bonds.</a:t>
            </a:r>
          </a:p>
          <a:p>
            <a:pPr marL="342900" indent="-342900">
              <a:buFont typeface="+mj-lt"/>
              <a:buAutoNum type="alphaUcPeriod"/>
            </a:pPr>
            <a:r>
              <a:rPr lang="en-US" sz="2000" b="1" dirty="0">
                <a:latin typeface="MyriadPro"/>
              </a:rPr>
              <a:t>supranational bonds.</a:t>
            </a:r>
          </a:p>
          <a:p>
            <a:pPr marL="342900" indent="-342900">
              <a:buFont typeface="+mj-lt"/>
              <a:buAutoNum type="alphaUcPeriod"/>
            </a:pPr>
            <a:r>
              <a:rPr lang="en-US" sz="2000" b="1" dirty="0">
                <a:latin typeface="MyriadPro"/>
              </a:rPr>
              <a:t>non-sovereign bonds.</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887214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Picture 4" descr="Magnifying glass showing decling performance">
            <a:extLst>
              <a:ext uri="{FF2B5EF4-FFF2-40B4-BE49-F238E27FC236}">
                <a16:creationId xmlns:a16="http://schemas.microsoft.com/office/drawing/2014/main" id="{88DAF31F-BA75-0459-F76E-692EBD4FDDB9}"/>
              </a:ext>
            </a:extLst>
          </p:cNvPr>
          <p:cNvPicPr>
            <a:picLocks noChangeAspect="1"/>
          </p:cNvPicPr>
          <p:nvPr/>
        </p:nvPicPr>
        <p:blipFill rotWithShape="1">
          <a:blip r:embed="rId2">
            <a:duotone>
              <a:schemeClr val="bg2">
                <a:shade val="45000"/>
                <a:satMod val="135000"/>
              </a:schemeClr>
              <a:prstClr val="white"/>
            </a:duotone>
            <a:alphaModFix amt="40000"/>
          </a:blip>
          <a:srcRect t="1220" b="14510"/>
          <a:stretch/>
        </p:blipFill>
        <p:spPr>
          <a:xfrm>
            <a:off x="20" y="10"/>
            <a:ext cx="12191980" cy="6857989"/>
          </a:xfrm>
          <a:prstGeom prst="rect">
            <a:avLst/>
          </a:prstGeom>
        </p:spPr>
      </p:pic>
      <p:sp>
        <p:nvSpPr>
          <p:cNvPr id="2" name="Title 1">
            <a:extLst>
              <a:ext uri="{FF2B5EF4-FFF2-40B4-BE49-F238E27FC236}">
                <a16:creationId xmlns:a16="http://schemas.microsoft.com/office/drawing/2014/main" id="{6C95B49D-9C90-49AE-82C2-35262EF0146F}"/>
              </a:ext>
            </a:extLst>
          </p:cNvPr>
          <p:cNvSpPr>
            <a:spLocks noGrp="1"/>
          </p:cNvSpPr>
          <p:nvPr>
            <p:ph type="title"/>
          </p:nvPr>
        </p:nvSpPr>
        <p:spPr>
          <a:xfrm>
            <a:off x="1024128" y="585216"/>
            <a:ext cx="9720072" cy="1499616"/>
          </a:xfrm>
        </p:spPr>
        <p:txBody>
          <a:bodyPr>
            <a:normAutofit/>
          </a:bodyPr>
          <a:lstStyle/>
          <a:p>
            <a:r>
              <a:rPr lang="en-US" dirty="0"/>
              <a:t>practices</a:t>
            </a:r>
          </a:p>
        </p:txBody>
      </p:sp>
      <p:cxnSp>
        <p:nvCxnSpPr>
          <p:cNvPr id="12"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F3780695-E7DE-4F0E-AE00-8AB0DD8E1014}"/>
              </a:ext>
            </a:extLst>
          </p:cNvPr>
          <p:cNvSpPr>
            <a:spLocks noGrp="1"/>
          </p:cNvSpPr>
          <p:nvPr>
            <p:ph idx="1"/>
          </p:nvPr>
        </p:nvSpPr>
        <p:spPr>
          <a:xfrm>
            <a:off x="1024128" y="2286000"/>
            <a:ext cx="9720073" cy="4023360"/>
          </a:xfrm>
        </p:spPr>
        <p:txBody>
          <a:bodyPr>
            <a:normAutofit/>
          </a:bodyPr>
          <a:lstStyle/>
          <a:p>
            <a:pPr marL="0" indent="0">
              <a:buNone/>
            </a:pPr>
            <a:r>
              <a:rPr lang="en-US" sz="2000" dirty="0"/>
              <a:t>3.The external credit enhancement that has the </a:t>
            </a:r>
            <a:r>
              <a:rPr lang="en-US" sz="2000" i="1" dirty="0"/>
              <a:t>least </a:t>
            </a:r>
            <a:r>
              <a:rPr lang="en-US" sz="2000" dirty="0"/>
              <a:t>amount of third-party risk is a:</a:t>
            </a:r>
          </a:p>
          <a:p>
            <a:pPr marL="342900" indent="-342900">
              <a:buFont typeface="+mj-lt"/>
              <a:buAutoNum type="alphaUcPeriod"/>
            </a:pPr>
            <a:r>
              <a:rPr lang="en-US" sz="2000" b="1" dirty="0">
                <a:latin typeface="MyriadPro"/>
              </a:rPr>
              <a:t>surety bond.</a:t>
            </a:r>
          </a:p>
          <a:p>
            <a:pPr marL="342900" indent="-342900">
              <a:buFont typeface="+mj-lt"/>
              <a:buAutoNum type="alphaUcPeriod"/>
            </a:pPr>
            <a:r>
              <a:rPr lang="en-US" sz="2000" b="1" dirty="0">
                <a:latin typeface="MyriadPro"/>
              </a:rPr>
              <a:t>letter of credit.</a:t>
            </a:r>
          </a:p>
          <a:p>
            <a:pPr marL="342900" indent="-342900">
              <a:buFont typeface="+mj-lt"/>
              <a:buAutoNum type="alphaUcPeriod"/>
            </a:pPr>
            <a:r>
              <a:rPr lang="en-US" sz="2000" b="1" dirty="0">
                <a:latin typeface="MyriadPro"/>
              </a:rPr>
              <a:t>cash collateral account.</a:t>
            </a:r>
          </a:p>
          <a:p>
            <a:pPr marL="0" indent="0">
              <a:buNone/>
            </a:pPr>
            <a:r>
              <a:rPr lang="en-US" sz="2000" dirty="0"/>
              <a:t>4.An example of a covenant that protects bondholders against the dilution of their claims is a restriction on:</a:t>
            </a:r>
          </a:p>
          <a:p>
            <a:pPr marL="342900" indent="-342900">
              <a:buFont typeface="+mj-lt"/>
              <a:buAutoNum type="alphaUcPeriod"/>
            </a:pPr>
            <a:r>
              <a:rPr lang="en-US" sz="2000" b="1" dirty="0">
                <a:latin typeface="MyriadPro"/>
              </a:rPr>
              <a:t>debt.</a:t>
            </a:r>
          </a:p>
          <a:p>
            <a:pPr marL="342900" indent="-342900">
              <a:buFont typeface="+mj-lt"/>
              <a:buAutoNum type="alphaUcPeriod"/>
            </a:pPr>
            <a:r>
              <a:rPr lang="en-US" sz="2000" b="1" dirty="0">
                <a:latin typeface="MyriadPro"/>
              </a:rPr>
              <a:t>investments.</a:t>
            </a:r>
          </a:p>
          <a:p>
            <a:pPr marL="342900" indent="-342900">
              <a:buFont typeface="+mj-lt"/>
              <a:buAutoNum type="alphaUcPeriod"/>
            </a:pPr>
            <a:r>
              <a:rPr lang="en-US" sz="2000" b="1" dirty="0">
                <a:latin typeface="MyriadPro"/>
              </a:rPr>
              <a:t>mergers and acquisitions.</a:t>
            </a:r>
          </a:p>
        </p:txBody>
      </p:sp>
    </p:spTree>
    <p:extLst>
      <p:ext uri="{BB962C8B-B14F-4D97-AF65-F5344CB8AC3E}">
        <p14:creationId xmlns:p14="http://schemas.microsoft.com/office/powerpoint/2010/main" val="38708434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920EC6-AABB-4A21-BE1B-571D1C311E5E}"/>
              </a:ext>
            </a:extLst>
          </p:cNvPr>
          <p:cNvSpPr>
            <a:spLocks noGrp="1"/>
          </p:cNvSpPr>
          <p:nvPr>
            <p:ph type="title"/>
          </p:nvPr>
        </p:nvSpPr>
        <p:spPr>
          <a:xfrm>
            <a:off x="1024128" y="585216"/>
            <a:ext cx="8018272" cy="1499616"/>
          </a:xfrm>
        </p:spPr>
        <p:txBody>
          <a:bodyPr>
            <a:normAutofit/>
          </a:bodyPr>
          <a:lstStyle/>
          <a:p>
            <a:r>
              <a:rPr lang="en-US" sz="3500" b="1" dirty="0"/>
              <a:t>Module1</a:t>
            </a:r>
            <a:br>
              <a:rPr lang="en-US" sz="3500" b="1" dirty="0"/>
            </a:br>
            <a:r>
              <a:rPr lang="en-US" sz="3500" b="1" dirty="0"/>
              <a:t>Fixed-Income Securities: </a:t>
            </a:r>
            <a:br>
              <a:rPr lang="en-US" sz="3500" b="1" dirty="0"/>
            </a:br>
            <a:r>
              <a:rPr lang="en-US" sz="3500" b="1" dirty="0"/>
              <a:t>Defining Elements</a:t>
            </a:r>
            <a:endParaRPr lang="en-US" sz="3500" dirty="0"/>
          </a:p>
        </p:txBody>
      </p:sp>
      <p:sp>
        <p:nvSpPr>
          <p:cNvPr id="3" name="Content Placeholder 2">
            <a:extLst>
              <a:ext uri="{FF2B5EF4-FFF2-40B4-BE49-F238E27FC236}">
                <a16:creationId xmlns:a16="http://schemas.microsoft.com/office/drawing/2014/main" id="{F1C36CA1-699C-4102-B429-514E7DA7D61A}"/>
              </a:ext>
            </a:extLst>
          </p:cNvPr>
          <p:cNvSpPr>
            <a:spLocks noGrp="1"/>
          </p:cNvSpPr>
          <p:nvPr>
            <p:ph idx="1"/>
          </p:nvPr>
        </p:nvSpPr>
        <p:spPr>
          <a:xfrm>
            <a:off x="1024128" y="2286000"/>
            <a:ext cx="8018271" cy="4023360"/>
          </a:xfrm>
        </p:spPr>
        <p:txBody>
          <a:bodyPr>
            <a:normAutofit/>
          </a:bodyPr>
          <a:lstStyle/>
          <a:p>
            <a:r>
              <a:rPr lang="en-US" sz="2800" b="1" dirty="0"/>
              <a:t>Legal, regulatory, and tax consideration</a:t>
            </a:r>
          </a:p>
          <a:p>
            <a:r>
              <a:rPr lang="en-US" sz="2000" dirty="0"/>
              <a:t>A </a:t>
            </a:r>
            <a:r>
              <a:rPr lang="en-US" sz="2000" dirty="0">
                <a:solidFill>
                  <a:srgbClr val="FF0000"/>
                </a:solidFill>
              </a:rPr>
              <a:t>national bond </a:t>
            </a:r>
            <a:r>
              <a:rPr lang="en-US" sz="2000" dirty="0"/>
              <a:t>market includes all the bonds that are issued and traded in a specific country and are denominated in the currency of that country.</a:t>
            </a:r>
          </a:p>
          <a:p>
            <a:r>
              <a:rPr lang="en-US" sz="2000" dirty="0"/>
              <a:t>Bonds issued by entities that are incorporated in that country are called </a:t>
            </a:r>
            <a:r>
              <a:rPr lang="en-US" sz="2000" dirty="0">
                <a:solidFill>
                  <a:srgbClr val="FF0000"/>
                </a:solidFill>
              </a:rPr>
              <a:t>domestic bonds</a:t>
            </a:r>
            <a:r>
              <a:rPr lang="en-US" sz="2000" dirty="0"/>
              <a:t>, whereas bonds issued by entities that are incorporated in another country are called </a:t>
            </a:r>
            <a:r>
              <a:rPr lang="en-US" sz="2000" dirty="0">
                <a:solidFill>
                  <a:srgbClr val="FF0000"/>
                </a:solidFill>
              </a:rPr>
              <a:t>foreign bonds</a:t>
            </a:r>
            <a:r>
              <a:rPr lang="en-US" sz="2000" dirty="0"/>
              <a:t>.</a:t>
            </a:r>
          </a:p>
          <a:p>
            <a:r>
              <a:rPr lang="en-US" sz="2000" dirty="0"/>
              <a:t>A </a:t>
            </a:r>
            <a:r>
              <a:rPr lang="en-US" sz="2000" dirty="0">
                <a:solidFill>
                  <a:srgbClr val="FF0000"/>
                </a:solidFill>
              </a:rPr>
              <a:t>Eurobond</a:t>
            </a:r>
            <a:r>
              <a:rPr lang="en-US" sz="2000" dirty="0"/>
              <a:t> is a debt instrument that’s denominated in a currency other than the home currency of the country or market in which it is issued.</a:t>
            </a:r>
          </a:p>
          <a:p>
            <a:r>
              <a:rPr lang="en-US" sz="2000" dirty="0"/>
              <a:t>A </a:t>
            </a:r>
            <a:r>
              <a:rPr lang="en-US" sz="2000" dirty="0">
                <a:solidFill>
                  <a:srgbClr val="FF0000"/>
                </a:solidFill>
              </a:rPr>
              <a:t>global bond </a:t>
            </a:r>
            <a:r>
              <a:rPr lang="en-US" sz="2000" dirty="0"/>
              <a:t>is one issued simultaneously in the Eurobond market and in at least one domestic bond market.</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140397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7BAF77-ADFA-467B-B7B7-E6C4F7211B81}"/>
              </a:ext>
            </a:extLst>
          </p:cNvPr>
          <p:cNvSpPr>
            <a:spLocks noGrp="1"/>
          </p:cNvSpPr>
          <p:nvPr>
            <p:ph type="title"/>
          </p:nvPr>
        </p:nvSpPr>
        <p:spPr>
          <a:xfrm>
            <a:off x="1024128" y="585216"/>
            <a:ext cx="8018272" cy="1499616"/>
          </a:xfrm>
        </p:spPr>
        <p:txBody>
          <a:bodyPr>
            <a:normAutofit/>
          </a:bodyPr>
          <a:lstStyle/>
          <a:p>
            <a:r>
              <a:rPr lang="en-US" dirty="0"/>
              <a:t>practices</a:t>
            </a:r>
          </a:p>
        </p:txBody>
      </p:sp>
      <p:sp>
        <p:nvSpPr>
          <p:cNvPr id="3" name="Content Placeholder 2">
            <a:extLst>
              <a:ext uri="{FF2B5EF4-FFF2-40B4-BE49-F238E27FC236}">
                <a16:creationId xmlns:a16="http://schemas.microsoft.com/office/drawing/2014/main" id="{4AD66BF2-8B74-4266-9D20-4AE31C5B6421}"/>
              </a:ext>
            </a:extLst>
          </p:cNvPr>
          <p:cNvSpPr>
            <a:spLocks noGrp="1"/>
          </p:cNvSpPr>
          <p:nvPr>
            <p:ph idx="1"/>
          </p:nvPr>
        </p:nvSpPr>
        <p:spPr>
          <a:xfrm>
            <a:off x="1024128" y="2286000"/>
            <a:ext cx="8018271" cy="4023360"/>
          </a:xfrm>
        </p:spPr>
        <p:txBody>
          <a:bodyPr>
            <a:normAutofit/>
          </a:bodyPr>
          <a:lstStyle/>
          <a:p>
            <a:pPr marL="0" indent="0">
              <a:buNone/>
            </a:pPr>
            <a:r>
              <a:rPr lang="en-US" sz="1500"/>
              <a:t>1. An example of a domestic bond is a bond issued by:</a:t>
            </a:r>
          </a:p>
          <a:p>
            <a:pPr marL="342900" indent="-342900">
              <a:buFont typeface="+mj-lt"/>
              <a:buAutoNum type="alphaUcPeriod"/>
            </a:pPr>
            <a:r>
              <a:rPr lang="en-US" sz="1500" b="1"/>
              <a:t>LG Group from South Korea, denominated in British pounds, and sold in the United Kingdom.</a:t>
            </a:r>
          </a:p>
          <a:p>
            <a:pPr marL="342900" indent="-342900">
              <a:buFont typeface="+mj-lt"/>
              <a:buAutoNum type="alphaUcPeriod"/>
            </a:pPr>
            <a:r>
              <a:rPr lang="en-US" sz="1500" b="1"/>
              <a:t>The UK Debt Management Office, denominated in British pounds, and sold in the United Kingdom.</a:t>
            </a:r>
          </a:p>
          <a:p>
            <a:pPr marL="342900" indent="-342900">
              <a:buFont typeface="+mj-lt"/>
              <a:buAutoNum type="alphaUcPeriod"/>
            </a:pPr>
            <a:r>
              <a:rPr lang="en-US" sz="1500" b="1"/>
              <a:t>Wal-Mart from the United States, denominated in US dollars, and sold in various countries in North America, Europe, the Middle East, and Asia Pacific.</a:t>
            </a:r>
          </a:p>
          <a:p>
            <a:pPr marL="0" indent="0">
              <a:buNone/>
            </a:pPr>
            <a:r>
              <a:rPr lang="en-US" sz="1500"/>
              <a:t>2. A bond issued by Sony in Japan, denominated in US dollars but not registered with the SEC, and sold to an institutional investor in the Middle East, is most likely an example of a:</a:t>
            </a:r>
          </a:p>
          <a:p>
            <a:pPr marL="342900" indent="-342900">
              <a:buFont typeface="+mj-lt"/>
              <a:buAutoNum type="alphaUcPeriod"/>
            </a:pPr>
            <a:r>
              <a:rPr lang="en-US" sz="1500" b="1"/>
              <a:t>Eurobond.</a:t>
            </a:r>
          </a:p>
          <a:p>
            <a:pPr marL="342900" indent="-342900">
              <a:buFont typeface="+mj-lt"/>
              <a:buAutoNum type="alphaUcPeriod"/>
            </a:pPr>
            <a:r>
              <a:rPr lang="en-US" sz="1500" b="1"/>
              <a:t>global bond.</a:t>
            </a:r>
          </a:p>
          <a:p>
            <a:pPr marL="342900" indent="-342900">
              <a:buFont typeface="+mj-lt"/>
              <a:buAutoNum type="alphaUcPeriod"/>
            </a:pPr>
            <a:r>
              <a:rPr lang="en-US" sz="1500" b="1"/>
              <a:t>foreign bond.</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088745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2A649-2FC8-4CC2-ACBB-1C427129070C}"/>
              </a:ext>
            </a:extLst>
          </p:cNvPr>
          <p:cNvSpPr>
            <a:spLocks noGrp="1"/>
          </p:cNvSpPr>
          <p:nvPr>
            <p:ph type="title"/>
          </p:nvPr>
        </p:nvSpPr>
        <p:spPr>
          <a:xfrm>
            <a:off x="1024128" y="585216"/>
            <a:ext cx="8018272" cy="1499616"/>
          </a:xfrm>
        </p:spPr>
        <p:txBody>
          <a:bodyPr>
            <a:normAutofit/>
          </a:bodyPr>
          <a:lstStyle/>
          <a:p>
            <a:r>
              <a:rPr lang="en-US" sz="3500" b="1" dirty="0"/>
              <a:t>Module1</a:t>
            </a:r>
            <a:br>
              <a:rPr lang="en-US" sz="3500" b="1" dirty="0"/>
            </a:br>
            <a:r>
              <a:rPr lang="en-US" sz="3500" b="1" dirty="0"/>
              <a:t>Fixed-Income Securities: </a:t>
            </a:r>
            <a:br>
              <a:rPr lang="en-US" sz="3500" b="1" dirty="0"/>
            </a:br>
            <a:r>
              <a:rPr lang="en-US" sz="3500" b="1" dirty="0"/>
              <a:t>Defining Elements</a:t>
            </a:r>
            <a:endParaRPr lang="en-US" sz="3500" dirty="0"/>
          </a:p>
        </p:txBody>
      </p:sp>
      <p:sp>
        <p:nvSpPr>
          <p:cNvPr id="3" name="Content Placeholder 2">
            <a:extLst>
              <a:ext uri="{FF2B5EF4-FFF2-40B4-BE49-F238E27FC236}">
                <a16:creationId xmlns:a16="http://schemas.microsoft.com/office/drawing/2014/main" id="{84B3C3AE-06DB-4E67-8767-C8C7089A3E07}"/>
              </a:ext>
            </a:extLst>
          </p:cNvPr>
          <p:cNvSpPr>
            <a:spLocks noGrp="1"/>
          </p:cNvSpPr>
          <p:nvPr>
            <p:ph idx="1"/>
          </p:nvPr>
        </p:nvSpPr>
        <p:spPr>
          <a:xfrm>
            <a:off x="1024128" y="2286000"/>
            <a:ext cx="8018271" cy="4023360"/>
          </a:xfrm>
        </p:spPr>
        <p:txBody>
          <a:bodyPr>
            <a:normAutofit/>
          </a:bodyPr>
          <a:lstStyle/>
          <a:p>
            <a:r>
              <a:rPr lang="en-US" sz="2800" b="1" dirty="0"/>
              <a:t>Tax Considerations</a:t>
            </a:r>
          </a:p>
          <a:p>
            <a:r>
              <a:rPr lang="en-US" sz="1900" dirty="0"/>
              <a:t>Bond </a:t>
            </a:r>
            <a:r>
              <a:rPr lang="en-US" sz="1900" dirty="0">
                <a:solidFill>
                  <a:srgbClr val="FF0000"/>
                </a:solidFill>
              </a:rPr>
              <a:t>interest</a:t>
            </a:r>
            <a:r>
              <a:rPr lang="en-US" sz="1900" dirty="0"/>
              <a:t> is usually taxed at the </a:t>
            </a:r>
            <a:r>
              <a:rPr lang="en-US" sz="1900" dirty="0">
                <a:solidFill>
                  <a:srgbClr val="FF0000"/>
                </a:solidFill>
              </a:rPr>
              <a:t>ordinary income tax </a:t>
            </a:r>
            <a:r>
              <a:rPr lang="en-US" sz="1900" dirty="0"/>
              <a:t>rate, which is typically the same tax rate that an individual would pay on wage or salary income.</a:t>
            </a:r>
          </a:p>
          <a:p>
            <a:r>
              <a:rPr lang="en-US" sz="1900" dirty="0"/>
              <a:t>In addition to earnings from interest, a bond investment will generate a </a:t>
            </a:r>
            <a:r>
              <a:rPr lang="en-US" sz="1900" dirty="0">
                <a:solidFill>
                  <a:srgbClr val="FF0000"/>
                </a:solidFill>
              </a:rPr>
              <a:t>capital gain or loss </a:t>
            </a:r>
            <a:r>
              <a:rPr lang="en-US" sz="1900" dirty="0"/>
              <a:t>if sold prior to maturity at a price different from the purchase price.</a:t>
            </a:r>
          </a:p>
          <a:p>
            <a:r>
              <a:rPr lang="en-US" sz="1900" dirty="0"/>
              <a:t>Capital gains or losses usually face different tax treatment from taxable income, which often varies for long-term and short-term capital gains.</a:t>
            </a:r>
          </a:p>
          <a:p>
            <a:r>
              <a:rPr lang="en-US" sz="1900" dirty="0"/>
              <a:t>For bonds </a:t>
            </a:r>
            <a:r>
              <a:rPr lang="en-US" sz="1900" dirty="0">
                <a:solidFill>
                  <a:srgbClr val="FF0000"/>
                </a:solidFill>
              </a:rPr>
              <a:t>issued at a discount</a:t>
            </a:r>
            <a:r>
              <a:rPr lang="en-US" sz="1900" dirty="0"/>
              <a:t>, the tax status of the original issue discount is an additional tax consideration. The United States includes a </a:t>
            </a:r>
            <a:r>
              <a:rPr lang="en-US" sz="1900" dirty="0">
                <a:solidFill>
                  <a:srgbClr val="FF0000"/>
                </a:solidFill>
              </a:rPr>
              <a:t>prorated portion </a:t>
            </a:r>
            <a:r>
              <a:rPr lang="en-US" sz="1900" dirty="0"/>
              <a:t>of the discount in interest income every tax year,</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951609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7A370-B1F9-464A-BC49-FE6F950C66D8}"/>
              </a:ext>
            </a:extLst>
          </p:cNvPr>
          <p:cNvSpPr>
            <a:spLocks noGrp="1"/>
          </p:cNvSpPr>
          <p:nvPr>
            <p:ph type="title"/>
          </p:nvPr>
        </p:nvSpPr>
        <p:spPr>
          <a:xfrm>
            <a:off x="1024128" y="585216"/>
            <a:ext cx="8018272" cy="1499616"/>
          </a:xfrm>
        </p:spPr>
        <p:txBody>
          <a:bodyPr>
            <a:normAutofit/>
          </a:bodyPr>
          <a:lstStyle/>
          <a:p>
            <a:r>
              <a:rPr lang="en-US" dirty="0"/>
              <a:t>prACTICES</a:t>
            </a:r>
          </a:p>
        </p:txBody>
      </p:sp>
      <p:sp>
        <p:nvSpPr>
          <p:cNvPr id="3" name="Content Placeholder 2">
            <a:extLst>
              <a:ext uri="{FF2B5EF4-FFF2-40B4-BE49-F238E27FC236}">
                <a16:creationId xmlns:a16="http://schemas.microsoft.com/office/drawing/2014/main" id="{2D14F10B-97C2-4AE1-AC5A-EFC3CC4FEBB1}"/>
              </a:ext>
            </a:extLst>
          </p:cNvPr>
          <p:cNvSpPr>
            <a:spLocks noGrp="1"/>
          </p:cNvSpPr>
          <p:nvPr>
            <p:ph idx="1"/>
          </p:nvPr>
        </p:nvSpPr>
        <p:spPr>
          <a:xfrm>
            <a:off x="1024128" y="2286000"/>
            <a:ext cx="8018271" cy="4023360"/>
          </a:xfrm>
        </p:spPr>
        <p:txBody>
          <a:bodyPr>
            <a:normAutofit/>
          </a:bodyPr>
          <a:lstStyle/>
          <a:p>
            <a:r>
              <a:rPr lang="en-US" sz="2000" dirty="0"/>
              <a:t>Assume that a company issues bonds in the hypothetical country of </a:t>
            </a:r>
            <a:r>
              <a:rPr lang="en-US" sz="2000" dirty="0" err="1"/>
              <a:t>Zinland</a:t>
            </a:r>
            <a:r>
              <a:rPr lang="en-US" sz="2000" dirty="0"/>
              <a:t>, where the local currency is the </a:t>
            </a:r>
            <a:r>
              <a:rPr lang="en-US" sz="2000" dirty="0" err="1"/>
              <a:t>zini</a:t>
            </a:r>
            <a:r>
              <a:rPr lang="en-US" sz="2000" dirty="0"/>
              <a:t> (Z). There is an original issue discount tax provision in </a:t>
            </a:r>
            <a:r>
              <a:rPr lang="en-US" sz="2000" dirty="0" err="1"/>
              <a:t>Zinland’s</a:t>
            </a:r>
            <a:r>
              <a:rPr lang="en-US" sz="2000" dirty="0"/>
              <a:t> tax code. The company issues a 10-year zero-coupon bond with a par value of Z1,000 and sells it for Z800. An investor who buys the zero-coupon bond at issuance and holds it until maturity most likely:</a:t>
            </a:r>
          </a:p>
          <a:p>
            <a:pPr marL="457200" indent="-457200">
              <a:buFont typeface="+mj-lt"/>
              <a:buAutoNum type="alphaUcPeriod"/>
            </a:pPr>
            <a:r>
              <a:rPr lang="en-US" sz="2000" b="1" dirty="0"/>
              <a:t>has to include Z20 in his taxable income every tax year for 10 years and has to declare a capital gain of Z200 at maturity.</a:t>
            </a:r>
          </a:p>
          <a:p>
            <a:pPr marL="457200" indent="-457200">
              <a:buFont typeface="+mj-lt"/>
              <a:buAutoNum type="alphaUcPeriod"/>
            </a:pPr>
            <a:r>
              <a:rPr lang="en-US" sz="2000" b="1" dirty="0"/>
              <a:t>has to include Z20 in his taxable income every tax year for 10 years and does not have to declare a capital gain at maturity.</a:t>
            </a:r>
          </a:p>
          <a:p>
            <a:pPr marL="457200" indent="-457200">
              <a:buFont typeface="+mj-lt"/>
              <a:buAutoNum type="alphaUcPeriod"/>
            </a:pPr>
            <a:r>
              <a:rPr lang="en-US" sz="2000" b="1" dirty="0"/>
              <a:t>does not have to include anything in his taxable income every tax year for 10 years but has to declare a capital gain of Z200 at maturity.</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43718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5E7FC-89A4-4FDD-8BC2-12834AFF0438}"/>
              </a:ext>
            </a:extLst>
          </p:cNvPr>
          <p:cNvSpPr>
            <a:spLocks noGrp="1"/>
          </p:cNvSpPr>
          <p:nvPr>
            <p:ph type="title"/>
          </p:nvPr>
        </p:nvSpPr>
        <p:spPr/>
        <p:txBody>
          <a:bodyPr>
            <a:normAutofit/>
          </a:bodyPr>
          <a:lstStyle/>
          <a:p>
            <a:r>
              <a:rPr lang="en-US" sz="3500" dirty="0"/>
              <a:t>Module1</a:t>
            </a:r>
            <a:br>
              <a:rPr lang="en-US" sz="3500" dirty="0"/>
            </a:br>
            <a:r>
              <a:rPr lang="en-US" sz="3500" dirty="0"/>
              <a:t>Fixed-Income Securities: </a:t>
            </a:r>
            <a:br>
              <a:rPr lang="en-US" sz="3500" dirty="0"/>
            </a:br>
            <a:r>
              <a:rPr lang="en-US" sz="3500" dirty="0"/>
              <a:t>Defining Elements</a:t>
            </a:r>
          </a:p>
        </p:txBody>
      </p:sp>
      <p:sp>
        <p:nvSpPr>
          <p:cNvPr id="3" name="Content Placeholder 2">
            <a:extLst>
              <a:ext uri="{FF2B5EF4-FFF2-40B4-BE49-F238E27FC236}">
                <a16:creationId xmlns:a16="http://schemas.microsoft.com/office/drawing/2014/main" id="{0334CCA4-AFE2-4FC0-85BD-135158263BE5}"/>
              </a:ext>
            </a:extLst>
          </p:cNvPr>
          <p:cNvSpPr>
            <a:spLocks noGrp="1"/>
          </p:cNvSpPr>
          <p:nvPr>
            <p:ph idx="1"/>
          </p:nvPr>
        </p:nvSpPr>
        <p:spPr/>
        <p:txBody>
          <a:bodyPr>
            <a:normAutofit/>
          </a:bodyPr>
          <a:lstStyle/>
          <a:p>
            <a:r>
              <a:rPr lang="en-US" sz="2800" b="1" dirty="0">
                <a:solidFill>
                  <a:srgbClr val="FF0000"/>
                </a:solidFill>
              </a:rPr>
              <a:t>Principal repayment structures(1/3)</a:t>
            </a:r>
          </a:p>
          <a:p>
            <a:endParaRPr lang="en-US" sz="2800" dirty="0"/>
          </a:p>
        </p:txBody>
      </p:sp>
      <p:graphicFrame>
        <p:nvGraphicFramePr>
          <p:cNvPr id="4" name="Table 3">
            <a:extLst>
              <a:ext uri="{FF2B5EF4-FFF2-40B4-BE49-F238E27FC236}">
                <a16:creationId xmlns:a16="http://schemas.microsoft.com/office/drawing/2014/main" id="{46C61FCB-925C-456C-8ACE-DCCD0B330DB4}"/>
              </a:ext>
            </a:extLst>
          </p:cNvPr>
          <p:cNvGraphicFramePr>
            <a:graphicFrameLocks noGrp="1"/>
          </p:cNvGraphicFramePr>
          <p:nvPr>
            <p:extLst>
              <p:ext uri="{D42A27DB-BD31-4B8C-83A1-F6EECF244321}">
                <p14:modId xmlns:p14="http://schemas.microsoft.com/office/powerpoint/2010/main" val="3422115282"/>
              </p:ext>
            </p:extLst>
          </p:nvPr>
        </p:nvGraphicFramePr>
        <p:xfrm>
          <a:off x="1708443" y="3040836"/>
          <a:ext cx="8128000" cy="3235960"/>
        </p:xfrm>
        <a:graphic>
          <a:graphicData uri="http://schemas.openxmlformats.org/drawingml/2006/table">
            <a:tbl>
              <a:tblPr firstRow="1" bandRow="1">
                <a:tableStyleId>{5C22544A-7EE6-4342-B048-85BDC9FD1C3A}</a:tableStyleId>
              </a:tblPr>
              <a:tblGrid>
                <a:gridCol w="823742">
                  <a:extLst>
                    <a:ext uri="{9D8B030D-6E8A-4147-A177-3AD203B41FA5}">
                      <a16:colId xmlns:a16="http://schemas.microsoft.com/office/drawing/2014/main" val="1778723693"/>
                    </a:ext>
                  </a:extLst>
                </a:gridCol>
                <a:gridCol w="1730326">
                  <a:extLst>
                    <a:ext uri="{9D8B030D-6E8A-4147-A177-3AD203B41FA5}">
                      <a16:colId xmlns:a16="http://schemas.microsoft.com/office/drawing/2014/main" val="1673458682"/>
                    </a:ext>
                  </a:extLst>
                </a:gridCol>
                <a:gridCol w="1547446">
                  <a:extLst>
                    <a:ext uri="{9D8B030D-6E8A-4147-A177-3AD203B41FA5}">
                      <a16:colId xmlns:a16="http://schemas.microsoft.com/office/drawing/2014/main" val="1640650160"/>
                    </a:ext>
                  </a:extLst>
                </a:gridCol>
                <a:gridCol w="1688123">
                  <a:extLst>
                    <a:ext uri="{9D8B030D-6E8A-4147-A177-3AD203B41FA5}">
                      <a16:colId xmlns:a16="http://schemas.microsoft.com/office/drawing/2014/main" val="1897655640"/>
                    </a:ext>
                  </a:extLst>
                </a:gridCol>
                <a:gridCol w="2338363">
                  <a:extLst>
                    <a:ext uri="{9D8B030D-6E8A-4147-A177-3AD203B41FA5}">
                      <a16:colId xmlns:a16="http://schemas.microsoft.com/office/drawing/2014/main" val="4208563810"/>
                    </a:ext>
                  </a:extLst>
                </a:gridCol>
              </a:tblGrid>
              <a:tr h="370840">
                <a:tc gridSpan="5">
                  <a:txBody>
                    <a:bodyPr/>
                    <a:lstStyle/>
                    <a:p>
                      <a:pPr algn="ctr"/>
                      <a:r>
                        <a:rPr lang="en-US" dirty="0"/>
                        <a:t>Bullet bond</a:t>
                      </a:r>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1802414915"/>
                  </a:ext>
                </a:extLst>
              </a:tr>
              <a:tr h="370840">
                <a:tc>
                  <a:txBody>
                    <a:bodyPr/>
                    <a:lstStyle/>
                    <a:p>
                      <a:r>
                        <a:rPr lang="en-US" dirty="0"/>
                        <a:t>Year</a:t>
                      </a:r>
                    </a:p>
                  </a:txBody>
                  <a:tcPr/>
                </a:tc>
                <a:tc>
                  <a:txBody>
                    <a:bodyPr/>
                    <a:lstStyle/>
                    <a:p>
                      <a:r>
                        <a:rPr lang="en-US" dirty="0"/>
                        <a:t>Investor cash flows</a:t>
                      </a:r>
                    </a:p>
                  </a:txBody>
                  <a:tcPr/>
                </a:tc>
                <a:tc>
                  <a:txBody>
                    <a:bodyPr/>
                    <a:lstStyle/>
                    <a:p>
                      <a:r>
                        <a:rPr lang="en-US" dirty="0"/>
                        <a:t>Interest payment</a:t>
                      </a:r>
                    </a:p>
                  </a:txBody>
                  <a:tcPr/>
                </a:tc>
                <a:tc>
                  <a:txBody>
                    <a:bodyPr/>
                    <a:lstStyle/>
                    <a:p>
                      <a:r>
                        <a:rPr lang="en-US" dirty="0"/>
                        <a:t>Principal repayment</a:t>
                      </a:r>
                    </a:p>
                  </a:txBody>
                  <a:tcPr/>
                </a:tc>
                <a:tc>
                  <a:txBody>
                    <a:bodyPr/>
                    <a:lstStyle/>
                    <a:p>
                      <a:r>
                        <a:rPr lang="en-US" dirty="0"/>
                        <a:t>Outstanding principal at the end of the year</a:t>
                      </a:r>
                    </a:p>
                  </a:txBody>
                  <a:tcPr/>
                </a:tc>
                <a:extLst>
                  <a:ext uri="{0D108BD9-81ED-4DB2-BD59-A6C34878D82A}">
                    <a16:rowId xmlns:a16="http://schemas.microsoft.com/office/drawing/2014/main" val="232843733"/>
                  </a:ext>
                </a:extLst>
              </a:tr>
              <a:tr h="370840">
                <a:tc>
                  <a:txBody>
                    <a:bodyPr/>
                    <a:lstStyle/>
                    <a:p>
                      <a:r>
                        <a:rPr lang="en-US" dirty="0"/>
                        <a:t>0</a:t>
                      </a:r>
                    </a:p>
                  </a:txBody>
                  <a:tcPr/>
                </a:tc>
                <a:tc>
                  <a:txBody>
                    <a:bodyPr/>
                    <a:lstStyle/>
                    <a:p>
                      <a:r>
                        <a:rPr lang="en-US" dirty="0"/>
                        <a:t>-1000</a:t>
                      </a:r>
                    </a:p>
                  </a:txBody>
                  <a:tcPr/>
                </a:tc>
                <a:tc>
                  <a:txBody>
                    <a:bodyPr/>
                    <a:lstStyle/>
                    <a:p>
                      <a:endParaRPr lang="en-US" dirty="0"/>
                    </a:p>
                  </a:txBody>
                  <a:tcPr/>
                </a:tc>
                <a:tc>
                  <a:txBody>
                    <a:bodyPr/>
                    <a:lstStyle/>
                    <a:p>
                      <a:endParaRPr lang="en-US" dirty="0"/>
                    </a:p>
                  </a:txBody>
                  <a:tcPr/>
                </a:tc>
                <a:tc>
                  <a:txBody>
                    <a:bodyPr/>
                    <a:lstStyle/>
                    <a:p>
                      <a:r>
                        <a:rPr lang="en-US" dirty="0"/>
                        <a:t>1000</a:t>
                      </a:r>
                    </a:p>
                  </a:txBody>
                  <a:tcPr/>
                </a:tc>
                <a:extLst>
                  <a:ext uri="{0D108BD9-81ED-4DB2-BD59-A6C34878D82A}">
                    <a16:rowId xmlns:a16="http://schemas.microsoft.com/office/drawing/2014/main" val="1430014142"/>
                  </a:ext>
                </a:extLst>
              </a:tr>
              <a:tr h="370840">
                <a:tc>
                  <a:txBody>
                    <a:bodyPr/>
                    <a:lstStyle/>
                    <a:p>
                      <a:r>
                        <a:rPr lang="en-US" dirty="0"/>
                        <a:t>1</a:t>
                      </a:r>
                    </a:p>
                  </a:txBody>
                  <a:tcPr/>
                </a:tc>
                <a:tc>
                  <a:txBody>
                    <a:bodyPr/>
                    <a:lstStyle/>
                    <a:p>
                      <a:r>
                        <a:rPr lang="en-US" dirty="0"/>
                        <a:t>60</a:t>
                      </a:r>
                    </a:p>
                  </a:txBody>
                  <a:tcPr/>
                </a:tc>
                <a:tc>
                  <a:txBody>
                    <a:bodyPr/>
                    <a:lstStyle/>
                    <a:p>
                      <a:r>
                        <a:rPr lang="en-US" dirty="0"/>
                        <a:t>60</a:t>
                      </a:r>
                    </a:p>
                  </a:txBody>
                  <a:tcPr/>
                </a:tc>
                <a:tc>
                  <a:txBody>
                    <a:bodyPr/>
                    <a:lstStyle/>
                    <a:p>
                      <a:r>
                        <a:rPr lang="en-US" dirty="0"/>
                        <a:t>0</a:t>
                      </a:r>
                    </a:p>
                  </a:txBody>
                  <a:tcPr/>
                </a:tc>
                <a:tc>
                  <a:txBody>
                    <a:bodyPr/>
                    <a:lstStyle/>
                    <a:p>
                      <a:r>
                        <a:rPr lang="en-US" dirty="0"/>
                        <a:t>1000</a:t>
                      </a:r>
                    </a:p>
                  </a:txBody>
                  <a:tcPr/>
                </a:tc>
                <a:extLst>
                  <a:ext uri="{0D108BD9-81ED-4DB2-BD59-A6C34878D82A}">
                    <a16:rowId xmlns:a16="http://schemas.microsoft.com/office/drawing/2014/main" val="2608074033"/>
                  </a:ext>
                </a:extLst>
              </a:tr>
              <a:tr h="370840">
                <a:tc>
                  <a:txBody>
                    <a:bodyPr/>
                    <a:lstStyle/>
                    <a:p>
                      <a:r>
                        <a:rPr lang="en-US" dirty="0"/>
                        <a:t>2</a:t>
                      </a:r>
                    </a:p>
                  </a:txBody>
                  <a:tcPr/>
                </a:tc>
                <a:tc>
                  <a:txBody>
                    <a:bodyPr/>
                    <a:lstStyle/>
                    <a:p>
                      <a:r>
                        <a:rPr lang="en-US" dirty="0"/>
                        <a:t>60</a:t>
                      </a:r>
                    </a:p>
                  </a:txBody>
                  <a:tcPr/>
                </a:tc>
                <a:tc>
                  <a:txBody>
                    <a:bodyPr/>
                    <a:lstStyle/>
                    <a:p>
                      <a:r>
                        <a:rPr lang="en-US" dirty="0"/>
                        <a:t>60</a:t>
                      </a:r>
                    </a:p>
                  </a:txBody>
                  <a:tcPr/>
                </a:tc>
                <a:tc>
                  <a:txBody>
                    <a:bodyPr/>
                    <a:lstStyle/>
                    <a:p>
                      <a:r>
                        <a:rPr lang="en-US" dirty="0"/>
                        <a:t>0</a:t>
                      </a:r>
                    </a:p>
                  </a:txBody>
                  <a:tcPr/>
                </a:tc>
                <a:tc>
                  <a:txBody>
                    <a:bodyPr/>
                    <a:lstStyle/>
                    <a:p>
                      <a:r>
                        <a:rPr lang="en-US" dirty="0"/>
                        <a:t>1000</a:t>
                      </a:r>
                    </a:p>
                  </a:txBody>
                  <a:tcPr/>
                </a:tc>
                <a:extLst>
                  <a:ext uri="{0D108BD9-81ED-4DB2-BD59-A6C34878D82A}">
                    <a16:rowId xmlns:a16="http://schemas.microsoft.com/office/drawing/2014/main" val="3496828594"/>
                  </a:ext>
                </a:extLst>
              </a:tr>
              <a:tr h="370840">
                <a:tc>
                  <a:txBody>
                    <a:bodyPr/>
                    <a:lstStyle/>
                    <a:p>
                      <a:r>
                        <a:rPr lang="en-US" dirty="0"/>
                        <a:t>3</a:t>
                      </a:r>
                    </a:p>
                  </a:txBody>
                  <a:tcPr/>
                </a:tc>
                <a:tc>
                  <a:txBody>
                    <a:bodyPr/>
                    <a:lstStyle/>
                    <a:p>
                      <a:r>
                        <a:rPr lang="en-US" dirty="0"/>
                        <a:t>60</a:t>
                      </a:r>
                    </a:p>
                  </a:txBody>
                  <a:tcPr/>
                </a:tc>
                <a:tc>
                  <a:txBody>
                    <a:bodyPr/>
                    <a:lstStyle/>
                    <a:p>
                      <a:r>
                        <a:rPr lang="en-US" dirty="0"/>
                        <a:t>60</a:t>
                      </a:r>
                    </a:p>
                  </a:txBody>
                  <a:tcPr/>
                </a:tc>
                <a:tc>
                  <a:txBody>
                    <a:bodyPr/>
                    <a:lstStyle/>
                    <a:p>
                      <a:r>
                        <a:rPr lang="en-US" dirty="0"/>
                        <a:t>0</a:t>
                      </a:r>
                    </a:p>
                  </a:txBody>
                  <a:tcPr/>
                </a:tc>
                <a:tc>
                  <a:txBody>
                    <a:bodyPr/>
                    <a:lstStyle/>
                    <a:p>
                      <a:r>
                        <a:rPr lang="en-US" dirty="0"/>
                        <a:t>1000</a:t>
                      </a:r>
                    </a:p>
                  </a:txBody>
                  <a:tcPr/>
                </a:tc>
                <a:extLst>
                  <a:ext uri="{0D108BD9-81ED-4DB2-BD59-A6C34878D82A}">
                    <a16:rowId xmlns:a16="http://schemas.microsoft.com/office/drawing/2014/main" val="2870150502"/>
                  </a:ext>
                </a:extLst>
              </a:tr>
              <a:tr h="370840">
                <a:tc>
                  <a:txBody>
                    <a:bodyPr/>
                    <a:lstStyle/>
                    <a:p>
                      <a:r>
                        <a:rPr lang="en-US" dirty="0"/>
                        <a:t>4</a:t>
                      </a:r>
                    </a:p>
                  </a:txBody>
                  <a:tcPr/>
                </a:tc>
                <a:tc>
                  <a:txBody>
                    <a:bodyPr/>
                    <a:lstStyle/>
                    <a:p>
                      <a:r>
                        <a:rPr lang="en-US" dirty="0"/>
                        <a:t>60</a:t>
                      </a:r>
                    </a:p>
                  </a:txBody>
                  <a:tcPr/>
                </a:tc>
                <a:tc>
                  <a:txBody>
                    <a:bodyPr/>
                    <a:lstStyle/>
                    <a:p>
                      <a:r>
                        <a:rPr lang="en-US" dirty="0"/>
                        <a:t>60</a:t>
                      </a:r>
                    </a:p>
                  </a:txBody>
                  <a:tcPr/>
                </a:tc>
                <a:tc>
                  <a:txBody>
                    <a:bodyPr/>
                    <a:lstStyle/>
                    <a:p>
                      <a:r>
                        <a:rPr lang="en-US" dirty="0"/>
                        <a:t>0</a:t>
                      </a:r>
                    </a:p>
                  </a:txBody>
                  <a:tcPr/>
                </a:tc>
                <a:tc>
                  <a:txBody>
                    <a:bodyPr/>
                    <a:lstStyle/>
                    <a:p>
                      <a:r>
                        <a:rPr lang="en-US" dirty="0"/>
                        <a:t>1000</a:t>
                      </a:r>
                    </a:p>
                  </a:txBody>
                  <a:tcPr/>
                </a:tc>
                <a:extLst>
                  <a:ext uri="{0D108BD9-81ED-4DB2-BD59-A6C34878D82A}">
                    <a16:rowId xmlns:a16="http://schemas.microsoft.com/office/drawing/2014/main" val="2517092684"/>
                  </a:ext>
                </a:extLst>
              </a:tr>
              <a:tr h="370840">
                <a:tc>
                  <a:txBody>
                    <a:bodyPr/>
                    <a:lstStyle/>
                    <a:p>
                      <a:r>
                        <a:rPr lang="en-US" dirty="0"/>
                        <a:t>5</a:t>
                      </a:r>
                    </a:p>
                  </a:txBody>
                  <a:tcPr/>
                </a:tc>
                <a:tc>
                  <a:txBody>
                    <a:bodyPr/>
                    <a:lstStyle/>
                    <a:p>
                      <a:r>
                        <a:rPr lang="en-US" dirty="0"/>
                        <a:t>1060</a:t>
                      </a:r>
                    </a:p>
                  </a:txBody>
                  <a:tcPr/>
                </a:tc>
                <a:tc>
                  <a:txBody>
                    <a:bodyPr/>
                    <a:lstStyle/>
                    <a:p>
                      <a:r>
                        <a:rPr lang="en-US" dirty="0"/>
                        <a:t>60</a:t>
                      </a:r>
                    </a:p>
                  </a:txBody>
                  <a:tcPr/>
                </a:tc>
                <a:tc>
                  <a:txBody>
                    <a:bodyPr/>
                    <a:lstStyle/>
                    <a:p>
                      <a:r>
                        <a:rPr lang="en-US" dirty="0"/>
                        <a:t>1000</a:t>
                      </a:r>
                    </a:p>
                  </a:txBody>
                  <a:tcPr/>
                </a:tc>
                <a:tc>
                  <a:txBody>
                    <a:bodyPr/>
                    <a:lstStyle/>
                    <a:p>
                      <a:r>
                        <a:rPr lang="en-US" dirty="0"/>
                        <a:t>0</a:t>
                      </a:r>
                    </a:p>
                  </a:txBody>
                  <a:tcPr/>
                </a:tc>
                <a:extLst>
                  <a:ext uri="{0D108BD9-81ED-4DB2-BD59-A6C34878D82A}">
                    <a16:rowId xmlns:a16="http://schemas.microsoft.com/office/drawing/2014/main" val="3986339358"/>
                  </a:ext>
                </a:extLst>
              </a:tr>
            </a:tbl>
          </a:graphicData>
        </a:graphic>
      </p:graphicFrame>
    </p:spTree>
    <p:extLst>
      <p:ext uri="{BB962C8B-B14F-4D97-AF65-F5344CB8AC3E}">
        <p14:creationId xmlns:p14="http://schemas.microsoft.com/office/powerpoint/2010/main" val="42350571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5E7FC-89A4-4FDD-8BC2-12834AFF0438}"/>
              </a:ext>
            </a:extLst>
          </p:cNvPr>
          <p:cNvSpPr>
            <a:spLocks noGrp="1"/>
          </p:cNvSpPr>
          <p:nvPr>
            <p:ph type="title"/>
          </p:nvPr>
        </p:nvSpPr>
        <p:spPr/>
        <p:txBody>
          <a:bodyPr>
            <a:normAutofit/>
          </a:bodyPr>
          <a:lstStyle/>
          <a:p>
            <a:r>
              <a:rPr lang="en-US" sz="3500" dirty="0"/>
              <a:t>Module1</a:t>
            </a:r>
            <a:br>
              <a:rPr lang="en-US" sz="3500" dirty="0"/>
            </a:br>
            <a:r>
              <a:rPr lang="en-US" sz="3500" dirty="0"/>
              <a:t>Fixed-Income Securities: </a:t>
            </a:r>
            <a:br>
              <a:rPr lang="en-US" sz="3500" dirty="0"/>
            </a:br>
            <a:r>
              <a:rPr lang="en-US" sz="3500" dirty="0"/>
              <a:t>Defining Elements</a:t>
            </a:r>
          </a:p>
        </p:txBody>
      </p:sp>
      <p:sp>
        <p:nvSpPr>
          <p:cNvPr id="3" name="Content Placeholder 2">
            <a:extLst>
              <a:ext uri="{FF2B5EF4-FFF2-40B4-BE49-F238E27FC236}">
                <a16:creationId xmlns:a16="http://schemas.microsoft.com/office/drawing/2014/main" id="{0334CCA4-AFE2-4FC0-85BD-135158263BE5}"/>
              </a:ext>
            </a:extLst>
          </p:cNvPr>
          <p:cNvSpPr>
            <a:spLocks noGrp="1"/>
          </p:cNvSpPr>
          <p:nvPr>
            <p:ph idx="1"/>
          </p:nvPr>
        </p:nvSpPr>
        <p:spPr/>
        <p:txBody>
          <a:bodyPr>
            <a:normAutofit/>
          </a:bodyPr>
          <a:lstStyle/>
          <a:p>
            <a:r>
              <a:rPr lang="en-US" sz="2800" b="1" dirty="0">
                <a:solidFill>
                  <a:srgbClr val="FF0000"/>
                </a:solidFill>
              </a:rPr>
              <a:t>Principal repayment structures(2/3)</a:t>
            </a:r>
          </a:p>
          <a:p>
            <a:endParaRPr lang="en-US" sz="2800" dirty="0"/>
          </a:p>
        </p:txBody>
      </p:sp>
      <p:graphicFrame>
        <p:nvGraphicFramePr>
          <p:cNvPr id="4" name="Table 3">
            <a:extLst>
              <a:ext uri="{FF2B5EF4-FFF2-40B4-BE49-F238E27FC236}">
                <a16:creationId xmlns:a16="http://schemas.microsoft.com/office/drawing/2014/main" id="{46C61FCB-925C-456C-8ACE-DCCD0B330DB4}"/>
              </a:ext>
            </a:extLst>
          </p:cNvPr>
          <p:cNvGraphicFramePr>
            <a:graphicFrameLocks noGrp="1"/>
          </p:cNvGraphicFramePr>
          <p:nvPr>
            <p:extLst>
              <p:ext uri="{D42A27DB-BD31-4B8C-83A1-F6EECF244321}">
                <p14:modId xmlns:p14="http://schemas.microsoft.com/office/powerpoint/2010/main" val="2778705281"/>
              </p:ext>
            </p:extLst>
          </p:nvPr>
        </p:nvGraphicFramePr>
        <p:xfrm>
          <a:off x="1708443" y="3040836"/>
          <a:ext cx="8128000" cy="3235960"/>
        </p:xfrm>
        <a:graphic>
          <a:graphicData uri="http://schemas.openxmlformats.org/drawingml/2006/table">
            <a:tbl>
              <a:tblPr firstRow="1" bandRow="1">
                <a:tableStyleId>{5C22544A-7EE6-4342-B048-85BDC9FD1C3A}</a:tableStyleId>
              </a:tblPr>
              <a:tblGrid>
                <a:gridCol w="823742">
                  <a:extLst>
                    <a:ext uri="{9D8B030D-6E8A-4147-A177-3AD203B41FA5}">
                      <a16:colId xmlns:a16="http://schemas.microsoft.com/office/drawing/2014/main" val="1778723693"/>
                    </a:ext>
                  </a:extLst>
                </a:gridCol>
                <a:gridCol w="1730326">
                  <a:extLst>
                    <a:ext uri="{9D8B030D-6E8A-4147-A177-3AD203B41FA5}">
                      <a16:colId xmlns:a16="http://schemas.microsoft.com/office/drawing/2014/main" val="1673458682"/>
                    </a:ext>
                  </a:extLst>
                </a:gridCol>
                <a:gridCol w="1547446">
                  <a:extLst>
                    <a:ext uri="{9D8B030D-6E8A-4147-A177-3AD203B41FA5}">
                      <a16:colId xmlns:a16="http://schemas.microsoft.com/office/drawing/2014/main" val="1640650160"/>
                    </a:ext>
                  </a:extLst>
                </a:gridCol>
                <a:gridCol w="1688123">
                  <a:extLst>
                    <a:ext uri="{9D8B030D-6E8A-4147-A177-3AD203B41FA5}">
                      <a16:colId xmlns:a16="http://schemas.microsoft.com/office/drawing/2014/main" val="1897655640"/>
                    </a:ext>
                  </a:extLst>
                </a:gridCol>
                <a:gridCol w="2338363">
                  <a:extLst>
                    <a:ext uri="{9D8B030D-6E8A-4147-A177-3AD203B41FA5}">
                      <a16:colId xmlns:a16="http://schemas.microsoft.com/office/drawing/2014/main" val="4208563810"/>
                    </a:ext>
                  </a:extLst>
                </a:gridCol>
              </a:tblGrid>
              <a:tr h="370840">
                <a:tc gridSpan="5">
                  <a:txBody>
                    <a:bodyPr/>
                    <a:lstStyle/>
                    <a:p>
                      <a:pPr algn="ctr"/>
                      <a:r>
                        <a:rPr lang="en-US" dirty="0"/>
                        <a:t>Fully amortized bond</a:t>
                      </a:r>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1802414915"/>
                  </a:ext>
                </a:extLst>
              </a:tr>
              <a:tr h="370840">
                <a:tc>
                  <a:txBody>
                    <a:bodyPr/>
                    <a:lstStyle/>
                    <a:p>
                      <a:r>
                        <a:rPr lang="en-US" dirty="0"/>
                        <a:t>Year</a:t>
                      </a:r>
                    </a:p>
                  </a:txBody>
                  <a:tcPr/>
                </a:tc>
                <a:tc>
                  <a:txBody>
                    <a:bodyPr/>
                    <a:lstStyle/>
                    <a:p>
                      <a:r>
                        <a:rPr lang="en-US" dirty="0"/>
                        <a:t>Investor cash flows</a:t>
                      </a:r>
                    </a:p>
                  </a:txBody>
                  <a:tcPr/>
                </a:tc>
                <a:tc>
                  <a:txBody>
                    <a:bodyPr/>
                    <a:lstStyle/>
                    <a:p>
                      <a:r>
                        <a:rPr lang="en-US" dirty="0"/>
                        <a:t>Interest payment</a:t>
                      </a:r>
                    </a:p>
                  </a:txBody>
                  <a:tcPr/>
                </a:tc>
                <a:tc>
                  <a:txBody>
                    <a:bodyPr/>
                    <a:lstStyle/>
                    <a:p>
                      <a:r>
                        <a:rPr lang="en-US" dirty="0"/>
                        <a:t>Principal repayment</a:t>
                      </a:r>
                    </a:p>
                  </a:txBody>
                  <a:tcPr/>
                </a:tc>
                <a:tc>
                  <a:txBody>
                    <a:bodyPr/>
                    <a:lstStyle/>
                    <a:p>
                      <a:r>
                        <a:rPr lang="en-US" dirty="0"/>
                        <a:t>Outstanding principal at the end of the year</a:t>
                      </a:r>
                    </a:p>
                  </a:txBody>
                  <a:tcPr/>
                </a:tc>
                <a:extLst>
                  <a:ext uri="{0D108BD9-81ED-4DB2-BD59-A6C34878D82A}">
                    <a16:rowId xmlns:a16="http://schemas.microsoft.com/office/drawing/2014/main" val="232843733"/>
                  </a:ext>
                </a:extLst>
              </a:tr>
              <a:tr h="370840">
                <a:tc>
                  <a:txBody>
                    <a:bodyPr/>
                    <a:lstStyle/>
                    <a:p>
                      <a:r>
                        <a:rPr lang="en-US" dirty="0"/>
                        <a:t>0</a:t>
                      </a:r>
                    </a:p>
                  </a:txBody>
                  <a:tcPr/>
                </a:tc>
                <a:tc>
                  <a:txBody>
                    <a:bodyPr/>
                    <a:lstStyle/>
                    <a:p>
                      <a:r>
                        <a:rPr lang="en-US" dirty="0"/>
                        <a:t>-1000</a:t>
                      </a:r>
                    </a:p>
                  </a:txBody>
                  <a:tcPr/>
                </a:tc>
                <a:tc>
                  <a:txBody>
                    <a:bodyPr/>
                    <a:lstStyle/>
                    <a:p>
                      <a:endParaRPr lang="en-US" dirty="0"/>
                    </a:p>
                  </a:txBody>
                  <a:tcPr/>
                </a:tc>
                <a:tc>
                  <a:txBody>
                    <a:bodyPr/>
                    <a:lstStyle/>
                    <a:p>
                      <a:endParaRPr lang="en-US" dirty="0"/>
                    </a:p>
                  </a:txBody>
                  <a:tcPr/>
                </a:tc>
                <a:tc>
                  <a:txBody>
                    <a:bodyPr/>
                    <a:lstStyle/>
                    <a:p>
                      <a:r>
                        <a:rPr lang="en-US" dirty="0"/>
                        <a:t>1000</a:t>
                      </a:r>
                    </a:p>
                  </a:txBody>
                  <a:tcPr/>
                </a:tc>
                <a:extLst>
                  <a:ext uri="{0D108BD9-81ED-4DB2-BD59-A6C34878D82A}">
                    <a16:rowId xmlns:a16="http://schemas.microsoft.com/office/drawing/2014/main" val="1430014142"/>
                  </a:ext>
                </a:extLst>
              </a:tr>
              <a:tr h="370840">
                <a:tc>
                  <a:txBody>
                    <a:bodyPr/>
                    <a:lstStyle/>
                    <a:p>
                      <a:r>
                        <a:rPr lang="en-US" dirty="0"/>
                        <a:t>1</a:t>
                      </a:r>
                    </a:p>
                  </a:txBody>
                  <a:tcPr/>
                </a:tc>
                <a:tc>
                  <a:txBody>
                    <a:bodyPr/>
                    <a:lstStyle/>
                    <a:p>
                      <a:r>
                        <a:rPr lang="en-US" dirty="0"/>
                        <a:t>237.4</a:t>
                      </a:r>
                    </a:p>
                  </a:txBody>
                  <a:tcPr/>
                </a:tc>
                <a:tc>
                  <a:txBody>
                    <a:bodyPr/>
                    <a:lstStyle/>
                    <a:p>
                      <a:r>
                        <a:rPr lang="en-US" dirty="0"/>
                        <a:t>60</a:t>
                      </a:r>
                    </a:p>
                  </a:txBody>
                  <a:tcPr/>
                </a:tc>
                <a:tc>
                  <a:txBody>
                    <a:bodyPr/>
                    <a:lstStyle/>
                    <a:p>
                      <a:r>
                        <a:rPr lang="en-US" dirty="0"/>
                        <a:t>177.4</a:t>
                      </a:r>
                    </a:p>
                  </a:txBody>
                  <a:tcPr/>
                </a:tc>
                <a:tc>
                  <a:txBody>
                    <a:bodyPr/>
                    <a:lstStyle/>
                    <a:p>
                      <a:r>
                        <a:rPr lang="en-US" dirty="0"/>
                        <a:t>822.6</a:t>
                      </a:r>
                    </a:p>
                  </a:txBody>
                  <a:tcPr/>
                </a:tc>
                <a:extLst>
                  <a:ext uri="{0D108BD9-81ED-4DB2-BD59-A6C34878D82A}">
                    <a16:rowId xmlns:a16="http://schemas.microsoft.com/office/drawing/2014/main" val="2608074033"/>
                  </a:ext>
                </a:extLst>
              </a:tr>
              <a:tr h="370840">
                <a:tc>
                  <a:txBody>
                    <a:bodyPr/>
                    <a:lstStyle/>
                    <a:p>
                      <a:r>
                        <a:rPr lang="en-US" dirty="0"/>
                        <a:t>2</a:t>
                      </a:r>
                    </a:p>
                  </a:txBody>
                  <a:tcPr/>
                </a:tc>
                <a:tc>
                  <a:txBody>
                    <a:bodyPr/>
                    <a:lstStyle/>
                    <a:p>
                      <a:r>
                        <a:rPr lang="en-US" dirty="0"/>
                        <a:t>237.4</a:t>
                      </a:r>
                    </a:p>
                  </a:txBody>
                  <a:tcPr/>
                </a:tc>
                <a:tc>
                  <a:txBody>
                    <a:bodyPr/>
                    <a:lstStyle/>
                    <a:p>
                      <a:r>
                        <a:rPr lang="en-US" dirty="0"/>
                        <a:t>49.36</a:t>
                      </a:r>
                    </a:p>
                  </a:txBody>
                  <a:tcPr/>
                </a:tc>
                <a:tc>
                  <a:txBody>
                    <a:bodyPr/>
                    <a:lstStyle/>
                    <a:p>
                      <a:r>
                        <a:rPr lang="en-US" dirty="0"/>
                        <a:t>188.04</a:t>
                      </a:r>
                    </a:p>
                  </a:txBody>
                  <a:tcPr/>
                </a:tc>
                <a:tc>
                  <a:txBody>
                    <a:bodyPr/>
                    <a:lstStyle/>
                    <a:p>
                      <a:r>
                        <a:rPr lang="en-US" dirty="0"/>
                        <a:t>634.56</a:t>
                      </a:r>
                    </a:p>
                  </a:txBody>
                  <a:tcPr/>
                </a:tc>
                <a:extLst>
                  <a:ext uri="{0D108BD9-81ED-4DB2-BD59-A6C34878D82A}">
                    <a16:rowId xmlns:a16="http://schemas.microsoft.com/office/drawing/2014/main" val="3496828594"/>
                  </a:ext>
                </a:extLst>
              </a:tr>
              <a:tr h="370840">
                <a:tc>
                  <a:txBody>
                    <a:bodyPr/>
                    <a:lstStyle/>
                    <a:p>
                      <a:r>
                        <a:rPr lang="en-US" dirty="0"/>
                        <a:t>3</a:t>
                      </a:r>
                    </a:p>
                  </a:txBody>
                  <a:tcPr/>
                </a:tc>
                <a:tc>
                  <a:txBody>
                    <a:bodyPr/>
                    <a:lstStyle/>
                    <a:p>
                      <a:r>
                        <a:rPr lang="en-US" dirty="0"/>
                        <a:t>237.4</a:t>
                      </a:r>
                    </a:p>
                  </a:txBody>
                  <a:tcPr/>
                </a:tc>
                <a:tc>
                  <a:txBody>
                    <a:bodyPr/>
                    <a:lstStyle/>
                    <a:p>
                      <a:r>
                        <a:rPr lang="en-US" dirty="0"/>
                        <a:t>38.07</a:t>
                      </a:r>
                    </a:p>
                  </a:txBody>
                  <a:tcPr/>
                </a:tc>
                <a:tc>
                  <a:txBody>
                    <a:bodyPr/>
                    <a:lstStyle/>
                    <a:p>
                      <a:r>
                        <a:rPr lang="en-US" dirty="0"/>
                        <a:t>199.32</a:t>
                      </a:r>
                    </a:p>
                  </a:txBody>
                  <a:tcPr/>
                </a:tc>
                <a:tc>
                  <a:txBody>
                    <a:bodyPr/>
                    <a:lstStyle/>
                    <a:p>
                      <a:r>
                        <a:rPr lang="en-US" dirty="0"/>
                        <a:t>435.24</a:t>
                      </a:r>
                    </a:p>
                  </a:txBody>
                  <a:tcPr/>
                </a:tc>
                <a:extLst>
                  <a:ext uri="{0D108BD9-81ED-4DB2-BD59-A6C34878D82A}">
                    <a16:rowId xmlns:a16="http://schemas.microsoft.com/office/drawing/2014/main" val="2870150502"/>
                  </a:ext>
                </a:extLst>
              </a:tr>
              <a:tr h="370840">
                <a:tc>
                  <a:txBody>
                    <a:bodyPr/>
                    <a:lstStyle/>
                    <a:p>
                      <a:r>
                        <a:rPr lang="en-US" dirty="0"/>
                        <a:t>4</a:t>
                      </a:r>
                    </a:p>
                  </a:txBody>
                  <a:tcPr/>
                </a:tc>
                <a:tc>
                  <a:txBody>
                    <a:bodyPr/>
                    <a:lstStyle/>
                    <a:p>
                      <a:r>
                        <a:rPr lang="en-US" dirty="0"/>
                        <a:t>237.4</a:t>
                      </a:r>
                    </a:p>
                  </a:txBody>
                  <a:tcPr/>
                </a:tc>
                <a:tc>
                  <a:txBody>
                    <a:bodyPr/>
                    <a:lstStyle/>
                    <a:p>
                      <a:r>
                        <a:rPr lang="en-US" dirty="0"/>
                        <a:t>26.11</a:t>
                      </a:r>
                    </a:p>
                  </a:txBody>
                  <a:tcPr/>
                </a:tc>
                <a:tc>
                  <a:txBody>
                    <a:bodyPr/>
                    <a:lstStyle/>
                    <a:p>
                      <a:r>
                        <a:rPr lang="en-US" dirty="0"/>
                        <a:t>211.28</a:t>
                      </a:r>
                    </a:p>
                  </a:txBody>
                  <a:tcPr/>
                </a:tc>
                <a:tc>
                  <a:txBody>
                    <a:bodyPr/>
                    <a:lstStyle/>
                    <a:p>
                      <a:r>
                        <a:rPr lang="en-US" dirty="0"/>
                        <a:t>223.96</a:t>
                      </a:r>
                    </a:p>
                  </a:txBody>
                  <a:tcPr/>
                </a:tc>
                <a:extLst>
                  <a:ext uri="{0D108BD9-81ED-4DB2-BD59-A6C34878D82A}">
                    <a16:rowId xmlns:a16="http://schemas.microsoft.com/office/drawing/2014/main" val="2517092684"/>
                  </a:ext>
                </a:extLst>
              </a:tr>
              <a:tr h="370840">
                <a:tc>
                  <a:txBody>
                    <a:bodyPr/>
                    <a:lstStyle/>
                    <a:p>
                      <a:r>
                        <a:rPr lang="en-US" dirty="0"/>
                        <a:t>5</a:t>
                      </a:r>
                    </a:p>
                  </a:txBody>
                  <a:tcPr/>
                </a:tc>
                <a:tc>
                  <a:txBody>
                    <a:bodyPr/>
                    <a:lstStyle/>
                    <a:p>
                      <a:r>
                        <a:rPr lang="en-US" dirty="0"/>
                        <a:t>237.4</a:t>
                      </a:r>
                    </a:p>
                  </a:txBody>
                  <a:tcPr/>
                </a:tc>
                <a:tc>
                  <a:txBody>
                    <a:bodyPr/>
                    <a:lstStyle/>
                    <a:p>
                      <a:r>
                        <a:rPr lang="en-US" dirty="0"/>
                        <a:t>13.44</a:t>
                      </a:r>
                    </a:p>
                  </a:txBody>
                  <a:tcPr/>
                </a:tc>
                <a:tc>
                  <a:txBody>
                    <a:bodyPr/>
                    <a:lstStyle/>
                    <a:p>
                      <a:r>
                        <a:rPr lang="en-US" dirty="0"/>
                        <a:t>223.96</a:t>
                      </a:r>
                    </a:p>
                  </a:txBody>
                  <a:tcPr/>
                </a:tc>
                <a:tc>
                  <a:txBody>
                    <a:bodyPr/>
                    <a:lstStyle/>
                    <a:p>
                      <a:r>
                        <a:rPr lang="en-US" dirty="0"/>
                        <a:t>0</a:t>
                      </a:r>
                    </a:p>
                  </a:txBody>
                  <a:tcPr/>
                </a:tc>
                <a:extLst>
                  <a:ext uri="{0D108BD9-81ED-4DB2-BD59-A6C34878D82A}">
                    <a16:rowId xmlns:a16="http://schemas.microsoft.com/office/drawing/2014/main" val="3986339358"/>
                  </a:ext>
                </a:extLst>
              </a:tr>
            </a:tbl>
          </a:graphicData>
        </a:graphic>
      </p:graphicFrame>
    </p:spTree>
    <p:extLst>
      <p:ext uri="{BB962C8B-B14F-4D97-AF65-F5344CB8AC3E}">
        <p14:creationId xmlns:p14="http://schemas.microsoft.com/office/powerpoint/2010/main" val="857865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5E7FC-89A4-4FDD-8BC2-12834AFF0438}"/>
              </a:ext>
            </a:extLst>
          </p:cNvPr>
          <p:cNvSpPr>
            <a:spLocks noGrp="1"/>
          </p:cNvSpPr>
          <p:nvPr>
            <p:ph type="title"/>
          </p:nvPr>
        </p:nvSpPr>
        <p:spPr/>
        <p:txBody>
          <a:bodyPr>
            <a:normAutofit/>
          </a:bodyPr>
          <a:lstStyle/>
          <a:p>
            <a:r>
              <a:rPr lang="en-US" sz="3500" dirty="0"/>
              <a:t>Module1</a:t>
            </a:r>
            <a:br>
              <a:rPr lang="en-US" sz="3500" dirty="0"/>
            </a:br>
            <a:r>
              <a:rPr lang="en-US" sz="3500" dirty="0"/>
              <a:t>Fixed-Income Securities: </a:t>
            </a:r>
            <a:br>
              <a:rPr lang="en-US" sz="3500" dirty="0"/>
            </a:br>
            <a:r>
              <a:rPr lang="en-US" sz="3500" dirty="0"/>
              <a:t>Defining Elements</a:t>
            </a:r>
          </a:p>
        </p:txBody>
      </p:sp>
      <p:sp>
        <p:nvSpPr>
          <p:cNvPr id="3" name="Content Placeholder 2">
            <a:extLst>
              <a:ext uri="{FF2B5EF4-FFF2-40B4-BE49-F238E27FC236}">
                <a16:creationId xmlns:a16="http://schemas.microsoft.com/office/drawing/2014/main" id="{0334CCA4-AFE2-4FC0-85BD-135158263BE5}"/>
              </a:ext>
            </a:extLst>
          </p:cNvPr>
          <p:cNvSpPr>
            <a:spLocks noGrp="1"/>
          </p:cNvSpPr>
          <p:nvPr>
            <p:ph idx="1"/>
          </p:nvPr>
        </p:nvSpPr>
        <p:spPr/>
        <p:txBody>
          <a:bodyPr>
            <a:normAutofit/>
          </a:bodyPr>
          <a:lstStyle/>
          <a:p>
            <a:r>
              <a:rPr lang="en-US" sz="2800" b="1" dirty="0">
                <a:solidFill>
                  <a:srgbClr val="FF0000"/>
                </a:solidFill>
              </a:rPr>
              <a:t>Principal repayment structures(3/3)</a:t>
            </a:r>
          </a:p>
          <a:p>
            <a:endParaRPr lang="en-US" sz="2800" dirty="0"/>
          </a:p>
        </p:txBody>
      </p:sp>
      <p:graphicFrame>
        <p:nvGraphicFramePr>
          <p:cNvPr id="4" name="Table 3">
            <a:extLst>
              <a:ext uri="{FF2B5EF4-FFF2-40B4-BE49-F238E27FC236}">
                <a16:creationId xmlns:a16="http://schemas.microsoft.com/office/drawing/2014/main" id="{46C61FCB-925C-456C-8ACE-DCCD0B330DB4}"/>
              </a:ext>
            </a:extLst>
          </p:cNvPr>
          <p:cNvGraphicFramePr>
            <a:graphicFrameLocks noGrp="1"/>
          </p:cNvGraphicFramePr>
          <p:nvPr>
            <p:extLst>
              <p:ext uri="{D42A27DB-BD31-4B8C-83A1-F6EECF244321}">
                <p14:modId xmlns:p14="http://schemas.microsoft.com/office/powerpoint/2010/main" val="1522974608"/>
              </p:ext>
            </p:extLst>
          </p:nvPr>
        </p:nvGraphicFramePr>
        <p:xfrm>
          <a:off x="1708443" y="3040836"/>
          <a:ext cx="8128000" cy="3235960"/>
        </p:xfrm>
        <a:graphic>
          <a:graphicData uri="http://schemas.openxmlformats.org/drawingml/2006/table">
            <a:tbl>
              <a:tblPr firstRow="1" bandRow="1">
                <a:tableStyleId>{5C22544A-7EE6-4342-B048-85BDC9FD1C3A}</a:tableStyleId>
              </a:tblPr>
              <a:tblGrid>
                <a:gridCol w="823742">
                  <a:extLst>
                    <a:ext uri="{9D8B030D-6E8A-4147-A177-3AD203B41FA5}">
                      <a16:colId xmlns:a16="http://schemas.microsoft.com/office/drawing/2014/main" val="1778723693"/>
                    </a:ext>
                  </a:extLst>
                </a:gridCol>
                <a:gridCol w="1730326">
                  <a:extLst>
                    <a:ext uri="{9D8B030D-6E8A-4147-A177-3AD203B41FA5}">
                      <a16:colId xmlns:a16="http://schemas.microsoft.com/office/drawing/2014/main" val="1673458682"/>
                    </a:ext>
                  </a:extLst>
                </a:gridCol>
                <a:gridCol w="1547446">
                  <a:extLst>
                    <a:ext uri="{9D8B030D-6E8A-4147-A177-3AD203B41FA5}">
                      <a16:colId xmlns:a16="http://schemas.microsoft.com/office/drawing/2014/main" val="1640650160"/>
                    </a:ext>
                  </a:extLst>
                </a:gridCol>
                <a:gridCol w="1688123">
                  <a:extLst>
                    <a:ext uri="{9D8B030D-6E8A-4147-A177-3AD203B41FA5}">
                      <a16:colId xmlns:a16="http://schemas.microsoft.com/office/drawing/2014/main" val="1897655640"/>
                    </a:ext>
                  </a:extLst>
                </a:gridCol>
                <a:gridCol w="2338363">
                  <a:extLst>
                    <a:ext uri="{9D8B030D-6E8A-4147-A177-3AD203B41FA5}">
                      <a16:colId xmlns:a16="http://schemas.microsoft.com/office/drawing/2014/main" val="4208563810"/>
                    </a:ext>
                  </a:extLst>
                </a:gridCol>
              </a:tblGrid>
              <a:tr h="370840">
                <a:tc gridSpan="5">
                  <a:txBody>
                    <a:bodyPr/>
                    <a:lstStyle/>
                    <a:p>
                      <a:pPr algn="ctr"/>
                      <a:r>
                        <a:rPr lang="en-US" dirty="0"/>
                        <a:t>Partially amortized bond</a:t>
                      </a:r>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1802414915"/>
                  </a:ext>
                </a:extLst>
              </a:tr>
              <a:tr h="370840">
                <a:tc>
                  <a:txBody>
                    <a:bodyPr/>
                    <a:lstStyle/>
                    <a:p>
                      <a:r>
                        <a:rPr lang="en-US" dirty="0"/>
                        <a:t>Year</a:t>
                      </a:r>
                    </a:p>
                  </a:txBody>
                  <a:tcPr/>
                </a:tc>
                <a:tc>
                  <a:txBody>
                    <a:bodyPr/>
                    <a:lstStyle/>
                    <a:p>
                      <a:r>
                        <a:rPr lang="en-US" dirty="0"/>
                        <a:t>Investor cash flows</a:t>
                      </a:r>
                    </a:p>
                  </a:txBody>
                  <a:tcPr/>
                </a:tc>
                <a:tc>
                  <a:txBody>
                    <a:bodyPr/>
                    <a:lstStyle/>
                    <a:p>
                      <a:r>
                        <a:rPr lang="en-US" dirty="0"/>
                        <a:t>Interest payment</a:t>
                      </a:r>
                    </a:p>
                  </a:txBody>
                  <a:tcPr/>
                </a:tc>
                <a:tc>
                  <a:txBody>
                    <a:bodyPr/>
                    <a:lstStyle/>
                    <a:p>
                      <a:r>
                        <a:rPr lang="en-US" dirty="0"/>
                        <a:t>Principal repayment</a:t>
                      </a:r>
                    </a:p>
                  </a:txBody>
                  <a:tcPr/>
                </a:tc>
                <a:tc>
                  <a:txBody>
                    <a:bodyPr/>
                    <a:lstStyle/>
                    <a:p>
                      <a:r>
                        <a:rPr lang="en-US" dirty="0"/>
                        <a:t>Outstanding principal at the end of the year</a:t>
                      </a:r>
                    </a:p>
                  </a:txBody>
                  <a:tcPr/>
                </a:tc>
                <a:extLst>
                  <a:ext uri="{0D108BD9-81ED-4DB2-BD59-A6C34878D82A}">
                    <a16:rowId xmlns:a16="http://schemas.microsoft.com/office/drawing/2014/main" val="232843733"/>
                  </a:ext>
                </a:extLst>
              </a:tr>
              <a:tr h="370840">
                <a:tc>
                  <a:txBody>
                    <a:bodyPr/>
                    <a:lstStyle/>
                    <a:p>
                      <a:r>
                        <a:rPr lang="en-US" dirty="0"/>
                        <a:t>0</a:t>
                      </a:r>
                    </a:p>
                  </a:txBody>
                  <a:tcPr/>
                </a:tc>
                <a:tc>
                  <a:txBody>
                    <a:bodyPr/>
                    <a:lstStyle/>
                    <a:p>
                      <a:r>
                        <a:rPr lang="en-US" dirty="0"/>
                        <a:t>-1000</a:t>
                      </a:r>
                    </a:p>
                  </a:txBody>
                  <a:tcPr/>
                </a:tc>
                <a:tc>
                  <a:txBody>
                    <a:bodyPr/>
                    <a:lstStyle/>
                    <a:p>
                      <a:endParaRPr lang="en-US" dirty="0"/>
                    </a:p>
                  </a:txBody>
                  <a:tcPr/>
                </a:tc>
                <a:tc>
                  <a:txBody>
                    <a:bodyPr/>
                    <a:lstStyle/>
                    <a:p>
                      <a:endParaRPr lang="en-US" dirty="0"/>
                    </a:p>
                  </a:txBody>
                  <a:tcPr/>
                </a:tc>
                <a:tc>
                  <a:txBody>
                    <a:bodyPr/>
                    <a:lstStyle/>
                    <a:p>
                      <a:r>
                        <a:rPr lang="en-US" dirty="0"/>
                        <a:t>1000</a:t>
                      </a:r>
                    </a:p>
                  </a:txBody>
                  <a:tcPr/>
                </a:tc>
                <a:extLst>
                  <a:ext uri="{0D108BD9-81ED-4DB2-BD59-A6C34878D82A}">
                    <a16:rowId xmlns:a16="http://schemas.microsoft.com/office/drawing/2014/main" val="1430014142"/>
                  </a:ext>
                </a:extLst>
              </a:tr>
              <a:tr h="370840">
                <a:tc>
                  <a:txBody>
                    <a:bodyPr/>
                    <a:lstStyle/>
                    <a:p>
                      <a:r>
                        <a:rPr lang="en-US" dirty="0"/>
                        <a:t>1</a:t>
                      </a:r>
                    </a:p>
                  </a:txBody>
                  <a:tcPr/>
                </a:tc>
                <a:tc>
                  <a:txBody>
                    <a:bodyPr/>
                    <a:lstStyle/>
                    <a:p>
                      <a:r>
                        <a:rPr lang="en-US" dirty="0"/>
                        <a:t>201.92</a:t>
                      </a:r>
                    </a:p>
                  </a:txBody>
                  <a:tcPr/>
                </a:tc>
                <a:tc>
                  <a:txBody>
                    <a:bodyPr/>
                    <a:lstStyle/>
                    <a:p>
                      <a:r>
                        <a:rPr lang="en-US" dirty="0"/>
                        <a:t>60</a:t>
                      </a:r>
                    </a:p>
                  </a:txBody>
                  <a:tcPr/>
                </a:tc>
                <a:tc>
                  <a:txBody>
                    <a:bodyPr/>
                    <a:lstStyle/>
                    <a:p>
                      <a:r>
                        <a:rPr lang="en-US" dirty="0"/>
                        <a:t>141.92</a:t>
                      </a:r>
                    </a:p>
                  </a:txBody>
                  <a:tcPr/>
                </a:tc>
                <a:tc>
                  <a:txBody>
                    <a:bodyPr/>
                    <a:lstStyle/>
                    <a:p>
                      <a:r>
                        <a:rPr lang="en-US" dirty="0"/>
                        <a:t>858.08</a:t>
                      </a:r>
                    </a:p>
                  </a:txBody>
                  <a:tcPr/>
                </a:tc>
                <a:extLst>
                  <a:ext uri="{0D108BD9-81ED-4DB2-BD59-A6C34878D82A}">
                    <a16:rowId xmlns:a16="http://schemas.microsoft.com/office/drawing/2014/main" val="2608074033"/>
                  </a:ext>
                </a:extLst>
              </a:tr>
              <a:tr h="370840">
                <a:tc>
                  <a:txBody>
                    <a:bodyPr/>
                    <a:lstStyle/>
                    <a:p>
                      <a:r>
                        <a:rPr lang="en-US" dirty="0"/>
                        <a:t>2</a:t>
                      </a:r>
                    </a:p>
                  </a:txBody>
                  <a:tcPr/>
                </a:tc>
                <a:tc>
                  <a:txBody>
                    <a:bodyPr/>
                    <a:lstStyle/>
                    <a:p>
                      <a:r>
                        <a:rPr lang="en-US" dirty="0"/>
                        <a:t>201.92</a:t>
                      </a:r>
                    </a:p>
                  </a:txBody>
                  <a:tcPr/>
                </a:tc>
                <a:tc>
                  <a:txBody>
                    <a:bodyPr/>
                    <a:lstStyle/>
                    <a:p>
                      <a:r>
                        <a:rPr lang="en-US" dirty="0"/>
                        <a:t>51.48</a:t>
                      </a:r>
                    </a:p>
                  </a:txBody>
                  <a:tcPr/>
                </a:tc>
                <a:tc>
                  <a:txBody>
                    <a:bodyPr/>
                    <a:lstStyle/>
                    <a:p>
                      <a:r>
                        <a:rPr lang="en-US" dirty="0"/>
                        <a:t>150.43</a:t>
                      </a:r>
                    </a:p>
                  </a:txBody>
                  <a:tcPr/>
                </a:tc>
                <a:tc>
                  <a:txBody>
                    <a:bodyPr/>
                    <a:lstStyle/>
                    <a:p>
                      <a:r>
                        <a:rPr lang="en-US" dirty="0"/>
                        <a:t>707.65</a:t>
                      </a:r>
                    </a:p>
                  </a:txBody>
                  <a:tcPr/>
                </a:tc>
                <a:extLst>
                  <a:ext uri="{0D108BD9-81ED-4DB2-BD59-A6C34878D82A}">
                    <a16:rowId xmlns:a16="http://schemas.microsoft.com/office/drawing/2014/main" val="3496828594"/>
                  </a:ext>
                </a:extLst>
              </a:tr>
              <a:tr h="370840">
                <a:tc>
                  <a:txBody>
                    <a:bodyPr/>
                    <a:lstStyle/>
                    <a:p>
                      <a:r>
                        <a:rPr lang="en-US" dirty="0"/>
                        <a:t>3</a:t>
                      </a:r>
                    </a:p>
                  </a:txBody>
                  <a:tcPr/>
                </a:tc>
                <a:tc>
                  <a:txBody>
                    <a:bodyPr/>
                    <a:lstStyle/>
                    <a:p>
                      <a:r>
                        <a:rPr lang="en-US" dirty="0"/>
                        <a:t>201.92</a:t>
                      </a:r>
                    </a:p>
                  </a:txBody>
                  <a:tcPr/>
                </a:tc>
                <a:tc>
                  <a:txBody>
                    <a:bodyPr/>
                    <a:lstStyle/>
                    <a:p>
                      <a:r>
                        <a:rPr lang="en-US" dirty="0"/>
                        <a:t>42.46</a:t>
                      </a:r>
                    </a:p>
                  </a:txBody>
                  <a:tcPr/>
                </a:tc>
                <a:tc>
                  <a:txBody>
                    <a:bodyPr/>
                    <a:lstStyle/>
                    <a:p>
                      <a:r>
                        <a:rPr lang="en-US" dirty="0"/>
                        <a:t>159.46</a:t>
                      </a:r>
                    </a:p>
                  </a:txBody>
                  <a:tcPr/>
                </a:tc>
                <a:tc>
                  <a:txBody>
                    <a:bodyPr/>
                    <a:lstStyle/>
                    <a:p>
                      <a:r>
                        <a:rPr lang="en-US" dirty="0"/>
                        <a:t>548.19</a:t>
                      </a:r>
                    </a:p>
                  </a:txBody>
                  <a:tcPr/>
                </a:tc>
                <a:extLst>
                  <a:ext uri="{0D108BD9-81ED-4DB2-BD59-A6C34878D82A}">
                    <a16:rowId xmlns:a16="http://schemas.microsoft.com/office/drawing/2014/main" val="2870150502"/>
                  </a:ext>
                </a:extLst>
              </a:tr>
              <a:tr h="370840">
                <a:tc>
                  <a:txBody>
                    <a:bodyPr/>
                    <a:lstStyle/>
                    <a:p>
                      <a:r>
                        <a:rPr lang="en-US" dirty="0"/>
                        <a:t>4</a:t>
                      </a:r>
                    </a:p>
                  </a:txBody>
                  <a:tcPr/>
                </a:tc>
                <a:tc>
                  <a:txBody>
                    <a:bodyPr/>
                    <a:lstStyle/>
                    <a:p>
                      <a:r>
                        <a:rPr lang="en-US" dirty="0"/>
                        <a:t>201.92</a:t>
                      </a:r>
                    </a:p>
                  </a:txBody>
                  <a:tcPr/>
                </a:tc>
                <a:tc>
                  <a:txBody>
                    <a:bodyPr/>
                    <a:lstStyle/>
                    <a:p>
                      <a:r>
                        <a:rPr lang="en-US" dirty="0"/>
                        <a:t>32.89</a:t>
                      </a:r>
                    </a:p>
                  </a:txBody>
                  <a:tcPr/>
                </a:tc>
                <a:tc>
                  <a:txBody>
                    <a:bodyPr/>
                    <a:lstStyle/>
                    <a:p>
                      <a:r>
                        <a:rPr lang="en-US" dirty="0"/>
                        <a:t>169.03</a:t>
                      </a:r>
                    </a:p>
                  </a:txBody>
                  <a:tcPr/>
                </a:tc>
                <a:tc>
                  <a:txBody>
                    <a:bodyPr/>
                    <a:lstStyle/>
                    <a:p>
                      <a:r>
                        <a:rPr lang="en-US" dirty="0"/>
                        <a:t>379.17</a:t>
                      </a:r>
                    </a:p>
                  </a:txBody>
                  <a:tcPr/>
                </a:tc>
                <a:extLst>
                  <a:ext uri="{0D108BD9-81ED-4DB2-BD59-A6C34878D82A}">
                    <a16:rowId xmlns:a16="http://schemas.microsoft.com/office/drawing/2014/main" val="2517092684"/>
                  </a:ext>
                </a:extLst>
              </a:tr>
              <a:tr h="370840">
                <a:tc>
                  <a:txBody>
                    <a:bodyPr/>
                    <a:lstStyle/>
                    <a:p>
                      <a:r>
                        <a:rPr lang="en-US" dirty="0"/>
                        <a:t>5</a:t>
                      </a:r>
                    </a:p>
                  </a:txBody>
                  <a:tcPr/>
                </a:tc>
                <a:tc>
                  <a:txBody>
                    <a:bodyPr/>
                    <a:lstStyle/>
                    <a:p>
                      <a:r>
                        <a:rPr lang="en-US" dirty="0"/>
                        <a:t>401.92</a:t>
                      </a:r>
                    </a:p>
                  </a:txBody>
                  <a:tcPr/>
                </a:tc>
                <a:tc>
                  <a:txBody>
                    <a:bodyPr/>
                    <a:lstStyle/>
                    <a:p>
                      <a:r>
                        <a:rPr lang="en-US" dirty="0"/>
                        <a:t>22.75</a:t>
                      </a:r>
                    </a:p>
                  </a:txBody>
                  <a:tcPr/>
                </a:tc>
                <a:tc>
                  <a:txBody>
                    <a:bodyPr/>
                    <a:lstStyle/>
                    <a:p>
                      <a:r>
                        <a:rPr lang="en-US" dirty="0"/>
                        <a:t>379.17</a:t>
                      </a:r>
                    </a:p>
                  </a:txBody>
                  <a:tcPr/>
                </a:tc>
                <a:tc>
                  <a:txBody>
                    <a:bodyPr/>
                    <a:lstStyle/>
                    <a:p>
                      <a:r>
                        <a:rPr lang="en-US" dirty="0"/>
                        <a:t>0</a:t>
                      </a:r>
                    </a:p>
                  </a:txBody>
                  <a:tcPr/>
                </a:tc>
                <a:extLst>
                  <a:ext uri="{0D108BD9-81ED-4DB2-BD59-A6C34878D82A}">
                    <a16:rowId xmlns:a16="http://schemas.microsoft.com/office/drawing/2014/main" val="3986339358"/>
                  </a:ext>
                </a:extLst>
              </a:tr>
            </a:tbl>
          </a:graphicData>
        </a:graphic>
      </p:graphicFrame>
    </p:spTree>
    <p:extLst>
      <p:ext uri="{BB962C8B-B14F-4D97-AF65-F5344CB8AC3E}">
        <p14:creationId xmlns:p14="http://schemas.microsoft.com/office/powerpoint/2010/main" val="35398318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683C7D-3667-455A-A51A-DAB0D6BA4F70}"/>
              </a:ext>
            </a:extLst>
          </p:cNvPr>
          <p:cNvSpPr>
            <a:spLocks noGrp="1"/>
          </p:cNvSpPr>
          <p:nvPr>
            <p:ph type="title"/>
          </p:nvPr>
        </p:nvSpPr>
        <p:spPr>
          <a:xfrm>
            <a:off x="1024128" y="585216"/>
            <a:ext cx="8018272" cy="1499616"/>
          </a:xfrm>
        </p:spPr>
        <p:txBody>
          <a:bodyPr>
            <a:normAutofit/>
          </a:bodyPr>
          <a:lstStyle/>
          <a:p>
            <a:r>
              <a:rPr lang="en-US" sz="3500" dirty="0"/>
              <a:t>Module1</a:t>
            </a:r>
            <a:br>
              <a:rPr lang="en-US" sz="3500" dirty="0"/>
            </a:br>
            <a:r>
              <a:rPr lang="en-US" sz="3500" dirty="0"/>
              <a:t>Fixed-Income Securities: </a:t>
            </a:r>
            <a:br>
              <a:rPr lang="en-US" sz="3500" dirty="0"/>
            </a:br>
            <a:r>
              <a:rPr lang="en-US" sz="3500" dirty="0"/>
              <a:t>Defining Elements</a:t>
            </a:r>
          </a:p>
        </p:txBody>
      </p:sp>
      <p:sp>
        <p:nvSpPr>
          <p:cNvPr id="3" name="Content Placeholder 2">
            <a:extLst>
              <a:ext uri="{FF2B5EF4-FFF2-40B4-BE49-F238E27FC236}">
                <a16:creationId xmlns:a16="http://schemas.microsoft.com/office/drawing/2014/main" id="{3C97C31C-E50C-4FB9-8CC8-2785D38CCA0C}"/>
              </a:ext>
            </a:extLst>
          </p:cNvPr>
          <p:cNvSpPr>
            <a:spLocks noGrp="1"/>
          </p:cNvSpPr>
          <p:nvPr>
            <p:ph idx="1"/>
          </p:nvPr>
        </p:nvSpPr>
        <p:spPr>
          <a:xfrm>
            <a:off x="1024128" y="2286000"/>
            <a:ext cx="8018271" cy="4023360"/>
          </a:xfrm>
        </p:spPr>
        <p:txBody>
          <a:bodyPr>
            <a:normAutofit/>
          </a:bodyPr>
          <a:lstStyle/>
          <a:p>
            <a:r>
              <a:rPr lang="en-US" sz="2000" dirty="0"/>
              <a:t>A plain vanilla bond is also known as a </a:t>
            </a:r>
            <a:r>
              <a:rPr lang="en-US" sz="2000" dirty="0">
                <a:solidFill>
                  <a:srgbClr val="FF0000"/>
                </a:solidFill>
              </a:rPr>
              <a:t>bullet bond </a:t>
            </a:r>
            <a:r>
              <a:rPr lang="en-US" sz="2000" dirty="0"/>
              <a:t>because the entire payment of principal occurs at maturity.</a:t>
            </a:r>
          </a:p>
          <a:p>
            <a:r>
              <a:rPr lang="en-US" sz="2000" dirty="0"/>
              <a:t>In contrast, an amortizing bond has a payment schedule that calls for periodic payments of interest and repayments of principal. </a:t>
            </a:r>
          </a:p>
          <a:p>
            <a:r>
              <a:rPr lang="en-US" sz="2000" dirty="0"/>
              <a:t>A </a:t>
            </a:r>
            <a:r>
              <a:rPr lang="en-US" sz="2000" dirty="0">
                <a:solidFill>
                  <a:srgbClr val="FF0000"/>
                </a:solidFill>
              </a:rPr>
              <a:t>fully amortized </a:t>
            </a:r>
            <a:r>
              <a:rPr lang="en-US" sz="2000" dirty="0"/>
              <a:t>bond is characterized by a fixed periodic payment schedule that reduces the bond’s outstanding principal amount to zero by the maturity date.</a:t>
            </a:r>
          </a:p>
          <a:p>
            <a:r>
              <a:rPr lang="en-US" sz="2000" dirty="0"/>
              <a:t>A </a:t>
            </a:r>
            <a:r>
              <a:rPr lang="en-US" sz="2000" dirty="0">
                <a:solidFill>
                  <a:srgbClr val="FF0000"/>
                </a:solidFill>
              </a:rPr>
              <a:t>partially amortized </a:t>
            </a:r>
            <a:r>
              <a:rPr lang="en-US" sz="2000" dirty="0"/>
              <a:t>bond also makes fixed periodic payments until maturity, but only a portion of the principal is repaid by the maturity date. </a:t>
            </a:r>
          </a:p>
          <a:p>
            <a:r>
              <a:rPr lang="en-US" sz="2000" dirty="0"/>
              <a:t>Thus, a </a:t>
            </a:r>
            <a:r>
              <a:rPr lang="en-US" sz="2000" dirty="0">
                <a:solidFill>
                  <a:srgbClr val="FF0000"/>
                </a:solidFill>
              </a:rPr>
              <a:t>balloon payment </a:t>
            </a:r>
            <a:r>
              <a:rPr lang="en-US" sz="2000" dirty="0"/>
              <a:t>is required at maturity to retire the bond’s outstanding principal amount.</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069015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460627-D69C-41B0-95C4-4F74BAF6F73A}"/>
              </a:ext>
            </a:extLst>
          </p:cNvPr>
          <p:cNvSpPr>
            <a:spLocks noGrp="1"/>
          </p:cNvSpPr>
          <p:nvPr>
            <p:ph type="title"/>
          </p:nvPr>
        </p:nvSpPr>
        <p:spPr>
          <a:xfrm>
            <a:off x="1024128" y="585216"/>
            <a:ext cx="8018272" cy="1499616"/>
          </a:xfrm>
        </p:spPr>
        <p:txBody>
          <a:bodyPr>
            <a:normAutofit/>
          </a:bodyPr>
          <a:lstStyle/>
          <a:p>
            <a:r>
              <a:rPr lang="en-US" sz="3500" b="1"/>
              <a:t>Module1</a:t>
            </a:r>
            <a:br>
              <a:rPr lang="en-US" sz="3500" b="1"/>
            </a:br>
            <a:r>
              <a:rPr lang="en-US" sz="3500" b="1"/>
              <a:t>Fixed-Income Securities: </a:t>
            </a:r>
            <a:br>
              <a:rPr lang="en-US" sz="3500" b="1"/>
            </a:br>
            <a:r>
              <a:rPr lang="en-US" sz="3500" b="1"/>
              <a:t>Defining Elements</a:t>
            </a:r>
            <a:endParaRPr lang="en-US" sz="3500"/>
          </a:p>
        </p:txBody>
      </p:sp>
      <p:sp>
        <p:nvSpPr>
          <p:cNvPr id="3" name="Content Placeholder 2">
            <a:extLst>
              <a:ext uri="{FF2B5EF4-FFF2-40B4-BE49-F238E27FC236}">
                <a16:creationId xmlns:a16="http://schemas.microsoft.com/office/drawing/2014/main" id="{1074FB04-EA2F-4D27-9535-087FF0CE8B3D}"/>
              </a:ext>
            </a:extLst>
          </p:cNvPr>
          <p:cNvSpPr>
            <a:spLocks noGrp="1"/>
          </p:cNvSpPr>
          <p:nvPr>
            <p:ph idx="1"/>
          </p:nvPr>
        </p:nvSpPr>
        <p:spPr>
          <a:xfrm>
            <a:off x="1024128" y="2286000"/>
            <a:ext cx="8018271" cy="4023360"/>
          </a:xfrm>
        </p:spPr>
        <p:txBody>
          <a:bodyPr>
            <a:normAutofit/>
          </a:bodyPr>
          <a:lstStyle/>
          <a:p>
            <a:r>
              <a:rPr lang="en-US" sz="2800" b="1" dirty="0">
                <a:solidFill>
                  <a:srgbClr val="FF0000"/>
                </a:solidFill>
              </a:rPr>
              <a:t>Issuer(1/6)</a:t>
            </a:r>
          </a:p>
          <a:p>
            <a:pPr lvl="1"/>
            <a:r>
              <a:rPr lang="en-US" dirty="0"/>
              <a:t>Supranational organizations, such as the World Bank or the European Investment Bank</a:t>
            </a:r>
          </a:p>
          <a:p>
            <a:pPr lvl="1"/>
            <a:r>
              <a:rPr lang="en-US" dirty="0"/>
              <a:t>Sovereign (national) governments, such as the United States or Japan</a:t>
            </a:r>
          </a:p>
          <a:p>
            <a:pPr lvl="1"/>
            <a:r>
              <a:rPr lang="en-US" dirty="0"/>
              <a:t>Non-sovereign (local) governments, such as the State of Minnesota in the United States, the Catalonia region in Spain</a:t>
            </a:r>
          </a:p>
          <a:p>
            <a:pPr lvl="1"/>
            <a:r>
              <a:rPr lang="en-US" dirty="0"/>
              <a:t>Quasi-government entities (i.e., agencies that are owned or sponsored by governments), such as postal services in many countries</a:t>
            </a:r>
          </a:p>
          <a:p>
            <a:pPr lvl="1"/>
            <a:r>
              <a:rPr lang="en-US" dirty="0"/>
              <a:t>Companies (i.e., corporate issuers)</a:t>
            </a:r>
          </a:p>
          <a:p>
            <a:pPr lvl="1"/>
            <a:r>
              <a:rPr lang="en-US" dirty="0"/>
              <a:t>Special legal entities (i.e., special purpose entities)</a:t>
            </a:r>
          </a:p>
          <a:p>
            <a:pPr lvl="1"/>
            <a:endParaRPr lang="en-US"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023238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B608EEC-0B20-6356-AFE7-F76C57EA677B}"/>
              </a:ext>
            </a:extLst>
          </p:cNvPr>
          <p:cNvPicPr>
            <a:picLocks noChangeAspect="1"/>
          </p:cNvPicPr>
          <p:nvPr/>
        </p:nvPicPr>
        <p:blipFill rotWithShape="1">
          <a:blip r:embed="rId3">
            <a:duotone>
              <a:schemeClr val="bg2">
                <a:shade val="45000"/>
                <a:satMod val="135000"/>
              </a:schemeClr>
              <a:prstClr val="white"/>
            </a:duotone>
            <a:alphaModFix amt="40000"/>
          </a:blip>
          <a:srcRect/>
          <a:stretch/>
        </p:blipFill>
        <p:spPr>
          <a:xfrm>
            <a:off x="0" y="0"/>
            <a:ext cx="12191980" cy="6857989"/>
          </a:xfrm>
          <a:prstGeom prst="rect">
            <a:avLst/>
          </a:prstGeom>
        </p:spPr>
      </p:pic>
      <p:sp>
        <p:nvSpPr>
          <p:cNvPr id="2" name="Title 1">
            <a:extLst>
              <a:ext uri="{FF2B5EF4-FFF2-40B4-BE49-F238E27FC236}">
                <a16:creationId xmlns:a16="http://schemas.microsoft.com/office/drawing/2014/main" id="{FBA41580-255C-4608-AB9A-B35A8F62376B}"/>
              </a:ext>
            </a:extLst>
          </p:cNvPr>
          <p:cNvSpPr>
            <a:spLocks noGrp="1"/>
          </p:cNvSpPr>
          <p:nvPr>
            <p:ph type="title"/>
          </p:nvPr>
        </p:nvSpPr>
        <p:spPr>
          <a:xfrm>
            <a:off x="1024128" y="585216"/>
            <a:ext cx="9720072" cy="1499616"/>
          </a:xfrm>
        </p:spPr>
        <p:txBody>
          <a:bodyPr>
            <a:normAutofit/>
          </a:bodyPr>
          <a:lstStyle/>
          <a:p>
            <a:r>
              <a:rPr lang="en-US" sz="3500" dirty="0"/>
              <a:t>Module1</a:t>
            </a:r>
            <a:br>
              <a:rPr lang="en-US" sz="3500" dirty="0"/>
            </a:br>
            <a:r>
              <a:rPr lang="en-US" sz="3500" dirty="0"/>
              <a:t>Fixed-Income Securities: </a:t>
            </a:r>
            <a:br>
              <a:rPr lang="en-US" sz="3500" dirty="0"/>
            </a:br>
            <a:r>
              <a:rPr lang="en-US" sz="3500" dirty="0"/>
              <a:t>Defining Elements</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F101B022-AFF0-4117-92A6-1687DFCF8CEA}"/>
              </a:ext>
            </a:extLst>
          </p:cNvPr>
          <p:cNvSpPr>
            <a:spLocks noGrp="1"/>
          </p:cNvSpPr>
          <p:nvPr>
            <p:ph idx="1"/>
          </p:nvPr>
        </p:nvSpPr>
        <p:spPr>
          <a:xfrm>
            <a:off x="1024128" y="2286000"/>
            <a:ext cx="9720073" cy="4023360"/>
          </a:xfrm>
        </p:spPr>
        <p:txBody>
          <a:bodyPr>
            <a:normAutofit/>
          </a:bodyPr>
          <a:lstStyle/>
          <a:p>
            <a:r>
              <a:rPr lang="en-US" dirty="0"/>
              <a:t>The annual payment of </a:t>
            </a:r>
            <a:r>
              <a:rPr lang="en-US" dirty="0">
                <a:solidFill>
                  <a:srgbClr val="FF0000"/>
                </a:solidFill>
              </a:rPr>
              <a:t>fully amortized </a:t>
            </a:r>
            <a:r>
              <a:rPr lang="en-US" dirty="0"/>
              <a:t>bond is constant, but over time the </a:t>
            </a:r>
            <a:r>
              <a:rPr lang="en-US" dirty="0">
                <a:solidFill>
                  <a:srgbClr val="FF0000"/>
                </a:solidFill>
              </a:rPr>
              <a:t>interest payment decreases while the principal repayment increases</a:t>
            </a:r>
            <a:r>
              <a:rPr lang="en-US" dirty="0"/>
              <a:t>.</a:t>
            </a:r>
          </a:p>
          <a:p>
            <a:r>
              <a:rPr lang="en-US" dirty="0"/>
              <a:t>Because the principal amount is not fully amortized, </a:t>
            </a:r>
            <a:r>
              <a:rPr lang="en-US" dirty="0">
                <a:solidFill>
                  <a:srgbClr val="FF0000"/>
                </a:solidFill>
              </a:rPr>
              <a:t>interest payments are higher for the partially amortized bond than for the fully amortized bond</a:t>
            </a:r>
            <a:r>
              <a:rPr lang="en-US" dirty="0"/>
              <a:t>, except the first year when they are equal.</a:t>
            </a:r>
          </a:p>
          <a:p>
            <a:r>
              <a:rPr lang="en-US" dirty="0">
                <a:solidFill>
                  <a:srgbClr val="FF0000"/>
                </a:solidFill>
              </a:rPr>
              <a:t>MBS</a:t>
            </a:r>
            <a:r>
              <a:rPr lang="en-US" dirty="0"/>
              <a:t> face </a:t>
            </a:r>
            <a:r>
              <a:rPr lang="en-US" dirty="0">
                <a:solidFill>
                  <a:srgbClr val="FF0000"/>
                </a:solidFill>
              </a:rPr>
              <a:t>prepayment risk</a:t>
            </a:r>
            <a:r>
              <a:rPr lang="en-US" dirty="0"/>
              <a:t>, which is the possible early repayment of mortgage principal. Borrowers usually have the right to prepay mortgages, which typically occurs when a current homeowner purchases a new home or when homeowners refinance their mortgages because market interest rates have fallen.</a:t>
            </a:r>
          </a:p>
        </p:txBody>
      </p:sp>
    </p:spTree>
    <p:extLst>
      <p:ext uri="{BB962C8B-B14F-4D97-AF65-F5344CB8AC3E}">
        <p14:creationId xmlns:p14="http://schemas.microsoft.com/office/powerpoint/2010/main" val="29172199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E7A74C-9217-4DEA-B519-6A501C289543}"/>
              </a:ext>
            </a:extLst>
          </p:cNvPr>
          <p:cNvSpPr>
            <a:spLocks noGrp="1"/>
          </p:cNvSpPr>
          <p:nvPr>
            <p:ph type="title"/>
          </p:nvPr>
        </p:nvSpPr>
        <p:spPr>
          <a:xfrm>
            <a:off x="1024128" y="585216"/>
            <a:ext cx="8018272" cy="1499616"/>
          </a:xfrm>
        </p:spPr>
        <p:txBody>
          <a:bodyPr>
            <a:normAutofit/>
          </a:bodyPr>
          <a:lstStyle/>
          <a:p>
            <a:r>
              <a:rPr lang="en-US" dirty="0"/>
              <a:t>Practices</a:t>
            </a:r>
          </a:p>
        </p:txBody>
      </p:sp>
      <p:sp>
        <p:nvSpPr>
          <p:cNvPr id="3" name="Content Placeholder 2">
            <a:extLst>
              <a:ext uri="{FF2B5EF4-FFF2-40B4-BE49-F238E27FC236}">
                <a16:creationId xmlns:a16="http://schemas.microsoft.com/office/drawing/2014/main" id="{DB073F77-C5B7-46DC-8985-4E01A0A748CB}"/>
              </a:ext>
            </a:extLst>
          </p:cNvPr>
          <p:cNvSpPr>
            <a:spLocks noGrp="1"/>
          </p:cNvSpPr>
          <p:nvPr>
            <p:ph idx="1"/>
          </p:nvPr>
        </p:nvSpPr>
        <p:spPr>
          <a:xfrm>
            <a:off x="1024128" y="2286000"/>
            <a:ext cx="8018271" cy="4023360"/>
          </a:xfrm>
        </p:spPr>
        <p:txBody>
          <a:bodyPr>
            <a:normAutofit/>
          </a:bodyPr>
          <a:lstStyle/>
          <a:p>
            <a:pPr marL="0" indent="0">
              <a:buNone/>
            </a:pPr>
            <a:r>
              <a:rPr lang="en-US" sz="1900"/>
              <a:t>1. The structure that requires the largest repayment of principal at maturity is that of a:</a:t>
            </a:r>
          </a:p>
          <a:p>
            <a:pPr marL="457200" indent="-457200">
              <a:buFont typeface="+mj-lt"/>
              <a:buAutoNum type="alphaUcPeriod"/>
            </a:pPr>
            <a:r>
              <a:rPr lang="en-US" sz="1900" b="1"/>
              <a:t>bullet bond.</a:t>
            </a:r>
          </a:p>
          <a:p>
            <a:pPr marL="457200" indent="-457200">
              <a:buFont typeface="+mj-lt"/>
              <a:buAutoNum type="alphaUcPeriod"/>
            </a:pPr>
            <a:r>
              <a:rPr lang="en-US" sz="1900" b="1"/>
              <a:t>fully amortized bond.</a:t>
            </a:r>
          </a:p>
          <a:p>
            <a:pPr marL="457200" indent="-457200">
              <a:buFont typeface="+mj-lt"/>
              <a:buAutoNum type="alphaUcPeriod"/>
            </a:pPr>
            <a:r>
              <a:rPr lang="en-US" sz="1900" b="1"/>
              <a:t>partially amortized bond.</a:t>
            </a:r>
          </a:p>
          <a:p>
            <a:pPr marL="0" indent="0">
              <a:buNone/>
            </a:pPr>
            <a:r>
              <a:rPr lang="en-US" sz="1900"/>
              <a:t>2. Relative to a fully amortized bond, the coupon payments of an otherwise similar partially amortized bond are:</a:t>
            </a:r>
          </a:p>
          <a:p>
            <a:pPr marL="457200" indent="-457200">
              <a:buFont typeface="+mj-lt"/>
              <a:buAutoNum type="alphaUcPeriod"/>
            </a:pPr>
            <a:r>
              <a:rPr lang="en-US" sz="1900" b="1"/>
              <a:t>lower or equal.</a:t>
            </a:r>
          </a:p>
          <a:p>
            <a:pPr marL="457200" indent="-457200">
              <a:buFont typeface="+mj-lt"/>
              <a:buAutoNum type="alphaUcPeriod"/>
            </a:pPr>
            <a:r>
              <a:rPr lang="en-US" sz="1900" b="1"/>
              <a:t>equal.</a:t>
            </a:r>
          </a:p>
          <a:p>
            <a:pPr marL="457200" indent="-457200">
              <a:buFont typeface="+mj-lt"/>
              <a:buAutoNum type="alphaUcPeriod"/>
            </a:pPr>
            <a:r>
              <a:rPr lang="en-US" sz="1900" b="1"/>
              <a:t>higher or equal.</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121455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Wave in water">
            <a:extLst>
              <a:ext uri="{FF2B5EF4-FFF2-40B4-BE49-F238E27FC236}">
                <a16:creationId xmlns:a16="http://schemas.microsoft.com/office/drawing/2014/main" id="{DC68E767-BE6D-F9FF-AD97-F3F4FF4330D8}"/>
              </a:ext>
            </a:extLst>
          </p:cNvPr>
          <p:cNvPicPr>
            <a:picLocks noChangeAspect="1"/>
          </p:cNvPicPr>
          <p:nvPr/>
        </p:nvPicPr>
        <p:blipFill rotWithShape="1">
          <a:blip r:embed="rId2">
            <a:duotone>
              <a:schemeClr val="bg2">
                <a:shade val="45000"/>
                <a:satMod val="135000"/>
              </a:schemeClr>
              <a:prstClr val="white"/>
            </a:duotone>
            <a:alphaModFix amt="40000"/>
          </a:blip>
          <a:srcRect b="15730"/>
          <a:stretch/>
        </p:blipFill>
        <p:spPr>
          <a:xfrm>
            <a:off x="20" y="10"/>
            <a:ext cx="12191980" cy="6857989"/>
          </a:xfrm>
          <a:prstGeom prst="rect">
            <a:avLst/>
          </a:prstGeom>
        </p:spPr>
      </p:pic>
      <p:sp>
        <p:nvSpPr>
          <p:cNvPr id="2" name="Title 1">
            <a:extLst>
              <a:ext uri="{FF2B5EF4-FFF2-40B4-BE49-F238E27FC236}">
                <a16:creationId xmlns:a16="http://schemas.microsoft.com/office/drawing/2014/main" id="{87DB0164-3706-4567-88DF-110AC1992AD8}"/>
              </a:ext>
            </a:extLst>
          </p:cNvPr>
          <p:cNvSpPr>
            <a:spLocks noGrp="1"/>
          </p:cNvSpPr>
          <p:nvPr>
            <p:ph type="title"/>
          </p:nvPr>
        </p:nvSpPr>
        <p:spPr>
          <a:xfrm>
            <a:off x="1024128" y="585216"/>
            <a:ext cx="9720072" cy="1499616"/>
          </a:xfrm>
        </p:spPr>
        <p:txBody>
          <a:bodyPr>
            <a:normAutofit/>
          </a:bodyPr>
          <a:lstStyle/>
          <a:p>
            <a:r>
              <a:rPr lang="en-US" sz="3500" dirty="0"/>
              <a:t>Module1</a:t>
            </a:r>
            <a:br>
              <a:rPr lang="en-US" sz="3500" dirty="0"/>
            </a:br>
            <a:r>
              <a:rPr lang="en-US" sz="3500" dirty="0"/>
              <a:t>Fixed-Income Securities: </a:t>
            </a:r>
            <a:br>
              <a:rPr lang="en-US" sz="3500" dirty="0"/>
            </a:br>
            <a:r>
              <a:rPr lang="en-US" sz="3500" dirty="0"/>
              <a:t>Defining Elements</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0632729E-BB3E-4F47-A8DF-63F32659470D}"/>
              </a:ext>
            </a:extLst>
          </p:cNvPr>
          <p:cNvSpPr>
            <a:spLocks noGrp="1"/>
          </p:cNvSpPr>
          <p:nvPr>
            <p:ph idx="1"/>
          </p:nvPr>
        </p:nvSpPr>
        <p:spPr>
          <a:xfrm>
            <a:off x="1024128" y="2286000"/>
            <a:ext cx="9720073" cy="4023360"/>
          </a:xfrm>
        </p:spPr>
        <p:txBody>
          <a:bodyPr>
            <a:normAutofit/>
          </a:bodyPr>
          <a:lstStyle/>
          <a:p>
            <a:r>
              <a:rPr lang="en-US" sz="2800" b="1" dirty="0">
                <a:solidFill>
                  <a:srgbClr val="FF0000"/>
                </a:solidFill>
              </a:rPr>
              <a:t>Sinking fund arrangement</a:t>
            </a:r>
          </a:p>
          <a:p>
            <a:r>
              <a:rPr lang="en-US" dirty="0"/>
              <a:t>A </a:t>
            </a:r>
            <a:r>
              <a:rPr lang="en-US" dirty="0">
                <a:solidFill>
                  <a:srgbClr val="FF0000"/>
                </a:solidFill>
              </a:rPr>
              <a:t>sinking fund arrangement </a:t>
            </a:r>
            <a:r>
              <a:rPr lang="en-US" dirty="0"/>
              <a:t>is another approach that can be used to achieve the same goal of </a:t>
            </a:r>
            <a:r>
              <a:rPr lang="en-US" dirty="0">
                <a:solidFill>
                  <a:srgbClr val="FF0000"/>
                </a:solidFill>
              </a:rPr>
              <a:t>periodically retiring the bond’s principal outstanding</a:t>
            </a:r>
            <a:r>
              <a:rPr lang="en-US" dirty="0"/>
              <a:t>.</a:t>
            </a:r>
          </a:p>
          <a:p>
            <a:r>
              <a:rPr lang="en-US" dirty="0"/>
              <a:t>Originally, a sinking fund was a specified cash reserve that was segregated from the rest of the issuer’s business for the purpose of repaying the principal. </a:t>
            </a:r>
          </a:p>
          <a:p>
            <a:r>
              <a:rPr lang="en-US" dirty="0"/>
              <a:t>More generally today, a sinking fund arrangement specifies the portion of the bond’s principal outstanding, perhaps 5%, that must be repaid each year throughout the bond’s life or after a specified date.</a:t>
            </a:r>
          </a:p>
          <a:p>
            <a:r>
              <a:rPr lang="en-US" dirty="0"/>
              <a:t>Another type of sinking fund arrangement operates by redeeming a steadily increasing amount of the bond’s notional principal (total amount) each year</a:t>
            </a:r>
          </a:p>
          <a:p>
            <a:endParaRPr lang="en-US" dirty="0"/>
          </a:p>
        </p:txBody>
      </p:sp>
    </p:spTree>
    <p:extLst>
      <p:ext uri="{BB962C8B-B14F-4D97-AF65-F5344CB8AC3E}">
        <p14:creationId xmlns:p14="http://schemas.microsoft.com/office/powerpoint/2010/main" val="8357858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198145-B53C-43A2-B04C-529A307E5763}"/>
              </a:ext>
            </a:extLst>
          </p:cNvPr>
          <p:cNvSpPr>
            <a:spLocks noGrp="1"/>
          </p:cNvSpPr>
          <p:nvPr>
            <p:ph type="title"/>
          </p:nvPr>
        </p:nvSpPr>
        <p:spPr/>
        <p:txBody>
          <a:bodyPr>
            <a:normAutofit/>
          </a:bodyPr>
          <a:lstStyle/>
          <a:p>
            <a:r>
              <a:rPr lang="en-US" sz="3500" dirty="0"/>
              <a:t>Module1</a:t>
            </a:r>
            <a:br>
              <a:rPr lang="en-US" sz="3500" dirty="0"/>
            </a:br>
            <a:r>
              <a:rPr lang="en-US" sz="3500" dirty="0"/>
              <a:t>Fixed-Income Securities: </a:t>
            </a:r>
            <a:br>
              <a:rPr lang="en-US" sz="3500" dirty="0"/>
            </a:br>
            <a:r>
              <a:rPr lang="en-US" sz="3500" dirty="0"/>
              <a:t>Defining Elements</a:t>
            </a:r>
          </a:p>
        </p:txBody>
      </p:sp>
      <p:graphicFrame>
        <p:nvGraphicFramePr>
          <p:cNvPr id="4" name="Content Placeholder 3">
            <a:extLst>
              <a:ext uri="{FF2B5EF4-FFF2-40B4-BE49-F238E27FC236}">
                <a16:creationId xmlns:a16="http://schemas.microsoft.com/office/drawing/2014/main" id="{4E4EF63C-2A58-4399-B962-C8D1A8A81162}"/>
              </a:ext>
            </a:extLst>
          </p:cNvPr>
          <p:cNvGraphicFramePr>
            <a:graphicFrameLocks noGrp="1"/>
          </p:cNvGraphicFramePr>
          <p:nvPr>
            <p:ph idx="1"/>
            <p:extLst>
              <p:ext uri="{D42A27DB-BD31-4B8C-83A1-F6EECF244321}">
                <p14:modId xmlns:p14="http://schemas.microsoft.com/office/powerpoint/2010/main" val="3952685709"/>
              </p:ext>
            </p:extLst>
          </p:nvPr>
        </p:nvGraphicFramePr>
        <p:xfrm>
          <a:off x="1023940" y="2084832"/>
          <a:ext cx="8837512" cy="5639329"/>
        </p:xfrm>
        <a:graphic>
          <a:graphicData uri="http://schemas.openxmlformats.org/drawingml/2006/table">
            <a:tbl>
              <a:tblPr firstRow="1" bandRow="1">
                <a:tableStyleId>{5C22544A-7EE6-4342-B048-85BDC9FD1C3A}</a:tableStyleId>
              </a:tblPr>
              <a:tblGrid>
                <a:gridCol w="850305">
                  <a:extLst>
                    <a:ext uri="{9D8B030D-6E8A-4147-A177-3AD203B41FA5}">
                      <a16:colId xmlns:a16="http://schemas.microsoft.com/office/drawing/2014/main" val="3144086889"/>
                    </a:ext>
                  </a:extLst>
                </a:gridCol>
                <a:gridCol w="2569797">
                  <a:extLst>
                    <a:ext uri="{9D8B030D-6E8A-4147-A177-3AD203B41FA5}">
                      <a16:colId xmlns:a16="http://schemas.microsoft.com/office/drawing/2014/main" val="2502695033"/>
                    </a:ext>
                  </a:extLst>
                </a:gridCol>
                <a:gridCol w="1389079">
                  <a:extLst>
                    <a:ext uri="{9D8B030D-6E8A-4147-A177-3AD203B41FA5}">
                      <a16:colId xmlns:a16="http://schemas.microsoft.com/office/drawing/2014/main" val="2418103292"/>
                    </a:ext>
                  </a:extLst>
                </a:gridCol>
                <a:gridCol w="2444781">
                  <a:extLst>
                    <a:ext uri="{9D8B030D-6E8A-4147-A177-3AD203B41FA5}">
                      <a16:colId xmlns:a16="http://schemas.microsoft.com/office/drawing/2014/main" val="2167618140"/>
                    </a:ext>
                  </a:extLst>
                </a:gridCol>
                <a:gridCol w="1583550">
                  <a:extLst>
                    <a:ext uri="{9D8B030D-6E8A-4147-A177-3AD203B41FA5}">
                      <a16:colId xmlns:a16="http://schemas.microsoft.com/office/drawing/2014/main" val="316379416"/>
                    </a:ext>
                  </a:extLst>
                </a:gridCol>
              </a:tblGrid>
              <a:tr h="884449">
                <a:tc>
                  <a:txBody>
                    <a:bodyPr/>
                    <a:lstStyle/>
                    <a:p>
                      <a:r>
                        <a:rPr lang="en-US" dirty="0"/>
                        <a:t>Year</a:t>
                      </a:r>
                    </a:p>
                  </a:txBody>
                  <a:tcPr/>
                </a:tc>
                <a:tc>
                  <a:txBody>
                    <a:bodyPr/>
                    <a:lstStyle/>
                    <a:p>
                      <a:r>
                        <a:rPr lang="en-US" dirty="0"/>
                        <a:t>Outstanding principal at the beginning of the year</a:t>
                      </a:r>
                    </a:p>
                  </a:txBody>
                  <a:tcPr/>
                </a:tc>
                <a:tc>
                  <a:txBody>
                    <a:bodyPr/>
                    <a:lstStyle/>
                    <a:p>
                      <a:r>
                        <a:rPr lang="en-US" dirty="0"/>
                        <a:t>Sinking fund payment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Outstanding principal at the end of the year</a:t>
                      </a:r>
                    </a:p>
                  </a:txBody>
                  <a:tcPr/>
                </a:tc>
                <a:tc>
                  <a:txBody>
                    <a:bodyPr/>
                    <a:lstStyle/>
                    <a:p>
                      <a:r>
                        <a:rPr lang="en-US" dirty="0"/>
                        <a:t>Final principal repayment</a:t>
                      </a:r>
                    </a:p>
                  </a:txBody>
                  <a:tcPr/>
                </a:tc>
                <a:extLst>
                  <a:ext uri="{0D108BD9-81ED-4DB2-BD59-A6C34878D82A}">
                    <a16:rowId xmlns:a16="http://schemas.microsoft.com/office/drawing/2014/main" val="3444236063"/>
                  </a:ext>
                </a:extLst>
              </a:tr>
              <a:tr h="353780">
                <a:tc>
                  <a:txBody>
                    <a:bodyPr/>
                    <a:lstStyle/>
                    <a:p>
                      <a:r>
                        <a:rPr lang="en-US" dirty="0"/>
                        <a:t>0</a:t>
                      </a:r>
                    </a:p>
                  </a:txBody>
                  <a:tcPr/>
                </a:tc>
                <a:tc>
                  <a:txBody>
                    <a:bodyPr/>
                    <a:lstStyle/>
                    <a:p>
                      <a:endParaRPr lang="en-US"/>
                    </a:p>
                  </a:txBody>
                  <a:tcPr/>
                </a:tc>
                <a:tc>
                  <a:txBody>
                    <a:bodyPr/>
                    <a:lstStyle/>
                    <a:p>
                      <a:endParaRPr lang="en-US"/>
                    </a:p>
                  </a:txBody>
                  <a:tcPr/>
                </a:tc>
                <a:tc>
                  <a:txBody>
                    <a:bodyPr/>
                    <a:lstStyle/>
                    <a:p>
                      <a:r>
                        <a:rPr lang="en-US" dirty="0"/>
                        <a:t>200</a:t>
                      </a:r>
                    </a:p>
                  </a:txBody>
                  <a:tcPr/>
                </a:tc>
                <a:tc>
                  <a:txBody>
                    <a:bodyPr/>
                    <a:lstStyle/>
                    <a:p>
                      <a:endParaRPr lang="en-US" dirty="0"/>
                    </a:p>
                  </a:txBody>
                  <a:tcPr/>
                </a:tc>
                <a:extLst>
                  <a:ext uri="{0D108BD9-81ED-4DB2-BD59-A6C34878D82A}">
                    <a16:rowId xmlns:a16="http://schemas.microsoft.com/office/drawing/2014/main" val="380992981"/>
                  </a:ext>
                </a:extLst>
              </a:tr>
              <a:tr h="353780">
                <a:tc>
                  <a:txBody>
                    <a:bodyPr/>
                    <a:lstStyle/>
                    <a:p>
                      <a:r>
                        <a:rPr lang="en-US" dirty="0"/>
                        <a:t>1 to 9</a:t>
                      </a:r>
                    </a:p>
                  </a:txBody>
                  <a:tcPr/>
                </a:tc>
                <a:tc>
                  <a:txBody>
                    <a:bodyPr/>
                    <a:lstStyle/>
                    <a:p>
                      <a:r>
                        <a:rPr lang="en-US" dirty="0"/>
                        <a:t>200</a:t>
                      </a:r>
                    </a:p>
                  </a:txBody>
                  <a:tcPr/>
                </a:tc>
                <a:tc>
                  <a:txBody>
                    <a:bodyPr/>
                    <a:lstStyle/>
                    <a:p>
                      <a:r>
                        <a:rPr lang="en-US" dirty="0"/>
                        <a:t>0</a:t>
                      </a:r>
                    </a:p>
                  </a:txBody>
                  <a:tcPr/>
                </a:tc>
                <a:tc>
                  <a:txBody>
                    <a:bodyPr/>
                    <a:lstStyle/>
                    <a:p>
                      <a:r>
                        <a:rPr lang="en-US" dirty="0"/>
                        <a:t>200</a:t>
                      </a:r>
                    </a:p>
                  </a:txBody>
                  <a:tcPr/>
                </a:tc>
                <a:tc>
                  <a:txBody>
                    <a:bodyPr/>
                    <a:lstStyle/>
                    <a:p>
                      <a:endParaRPr lang="en-US" dirty="0"/>
                    </a:p>
                  </a:txBody>
                  <a:tcPr/>
                </a:tc>
                <a:extLst>
                  <a:ext uri="{0D108BD9-81ED-4DB2-BD59-A6C34878D82A}">
                    <a16:rowId xmlns:a16="http://schemas.microsoft.com/office/drawing/2014/main" val="822001781"/>
                  </a:ext>
                </a:extLst>
              </a:tr>
              <a:tr h="353780">
                <a:tc>
                  <a:txBody>
                    <a:bodyPr/>
                    <a:lstStyle/>
                    <a:p>
                      <a:r>
                        <a:rPr lang="en-US" dirty="0"/>
                        <a:t>10</a:t>
                      </a:r>
                    </a:p>
                  </a:txBody>
                  <a:tcPr/>
                </a:tc>
                <a:tc>
                  <a:txBody>
                    <a:bodyPr/>
                    <a:lstStyle/>
                    <a:p>
                      <a:r>
                        <a:rPr lang="en-US" dirty="0"/>
                        <a:t>200</a:t>
                      </a:r>
                    </a:p>
                  </a:txBody>
                  <a:tcPr/>
                </a:tc>
                <a:tc>
                  <a:txBody>
                    <a:bodyPr/>
                    <a:lstStyle/>
                    <a:p>
                      <a:r>
                        <a:rPr lang="en-US" dirty="0"/>
                        <a:t>10</a:t>
                      </a:r>
                    </a:p>
                  </a:txBody>
                  <a:tcPr/>
                </a:tc>
                <a:tc>
                  <a:txBody>
                    <a:bodyPr/>
                    <a:lstStyle/>
                    <a:p>
                      <a:r>
                        <a:rPr lang="en-US" dirty="0"/>
                        <a:t>190</a:t>
                      </a:r>
                    </a:p>
                  </a:txBody>
                  <a:tcPr/>
                </a:tc>
                <a:tc>
                  <a:txBody>
                    <a:bodyPr/>
                    <a:lstStyle/>
                    <a:p>
                      <a:endParaRPr lang="en-US"/>
                    </a:p>
                  </a:txBody>
                  <a:tcPr/>
                </a:tc>
                <a:extLst>
                  <a:ext uri="{0D108BD9-81ED-4DB2-BD59-A6C34878D82A}">
                    <a16:rowId xmlns:a16="http://schemas.microsoft.com/office/drawing/2014/main" val="842107849"/>
                  </a:ext>
                </a:extLst>
              </a:tr>
              <a:tr h="353780">
                <a:tc>
                  <a:txBody>
                    <a:bodyPr/>
                    <a:lstStyle/>
                    <a:p>
                      <a:r>
                        <a:rPr lang="en-US" dirty="0"/>
                        <a:t>11</a:t>
                      </a:r>
                    </a:p>
                  </a:txBody>
                  <a:tcPr/>
                </a:tc>
                <a:tc>
                  <a:txBody>
                    <a:bodyPr/>
                    <a:lstStyle/>
                    <a:p>
                      <a:r>
                        <a:rPr lang="en-US" dirty="0"/>
                        <a:t>190</a:t>
                      </a:r>
                    </a:p>
                  </a:txBody>
                  <a:tcPr/>
                </a:tc>
                <a:tc>
                  <a:txBody>
                    <a:bodyPr/>
                    <a:lstStyle/>
                    <a:p>
                      <a:r>
                        <a:rPr lang="en-US" dirty="0"/>
                        <a:t>9.5</a:t>
                      </a:r>
                    </a:p>
                  </a:txBody>
                  <a:tcPr/>
                </a:tc>
                <a:tc>
                  <a:txBody>
                    <a:bodyPr/>
                    <a:lstStyle/>
                    <a:p>
                      <a:r>
                        <a:rPr lang="en-US" dirty="0"/>
                        <a:t>180.5</a:t>
                      </a:r>
                    </a:p>
                  </a:txBody>
                  <a:tcPr/>
                </a:tc>
                <a:tc>
                  <a:txBody>
                    <a:bodyPr/>
                    <a:lstStyle/>
                    <a:p>
                      <a:endParaRPr lang="en-US"/>
                    </a:p>
                  </a:txBody>
                  <a:tcPr/>
                </a:tc>
                <a:extLst>
                  <a:ext uri="{0D108BD9-81ED-4DB2-BD59-A6C34878D82A}">
                    <a16:rowId xmlns:a16="http://schemas.microsoft.com/office/drawing/2014/main" val="3136150927"/>
                  </a:ext>
                </a:extLst>
              </a:tr>
              <a:tr h="353780">
                <a:tc>
                  <a:txBody>
                    <a:bodyPr/>
                    <a:lstStyle/>
                    <a:p>
                      <a:r>
                        <a:rPr lang="en-US" dirty="0"/>
                        <a:t>12</a:t>
                      </a:r>
                    </a:p>
                  </a:txBody>
                  <a:tcPr/>
                </a:tc>
                <a:tc>
                  <a:txBody>
                    <a:bodyPr/>
                    <a:lstStyle/>
                    <a:p>
                      <a:r>
                        <a:rPr lang="en-US" dirty="0"/>
                        <a:t>180.5</a:t>
                      </a:r>
                    </a:p>
                  </a:txBody>
                  <a:tcPr/>
                </a:tc>
                <a:tc>
                  <a:txBody>
                    <a:bodyPr/>
                    <a:lstStyle/>
                    <a:p>
                      <a:r>
                        <a:rPr lang="en-US" dirty="0"/>
                        <a:t>9.03</a:t>
                      </a:r>
                    </a:p>
                  </a:txBody>
                  <a:tcPr/>
                </a:tc>
                <a:tc>
                  <a:txBody>
                    <a:bodyPr/>
                    <a:lstStyle/>
                    <a:p>
                      <a:r>
                        <a:rPr lang="en-US" dirty="0"/>
                        <a:t>171.4</a:t>
                      </a:r>
                      <a:r>
                        <a:rPr lang="en-US" altLang="zh-CN" dirty="0"/>
                        <a:t>7</a:t>
                      </a:r>
                      <a:endParaRPr lang="en-US" dirty="0"/>
                    </a:p>
                  </a:txBody>
                  <a:tcPr/>
                </a:tc>
                <a:tc>
                  <a:txBody>
                    <a:bodyPr/>
                    <a:lstStyle/>
                    <a:p>
                      <a:endParaRPr lang="en-US"/>
                    </a:p>
                  </a:txBody>
                  <a:tcPr/>
                </a:tc>
                <a:extLst>
                  <a:ext uri="{0D108BD9-81ED-4DB2-BD59-A6C34878D82A}">
                    <a16:rowId xmlns:a16="http://schemas.microsoft.com/office/drawing/2014/main" val="4177430592"/>
                  </a:ext>
                </a:extLst>
              </a:tr>
              <a:tr h="353780">
                <a:tc>
                  <a:txBody>
                    <a:bodyPr/>
                    <a:lstStyle/>
                    <a:p>
                      <a:r>
                        <a:rPr lang="en-US" dirty="0"/>
                        <a:t>13</a:t>
                      </a:r>
                    </a:p>
                  </a:txBody>
                  <a:tcPr/>
                </a:tc>
                <a:tc>
                  <a:txBody>
                    <a:bodyPr/>
                    <a:lstStyle/>
                    <a:p>
                      <a:r>
                        <a:rPr lang="en-US" dirty="0"/>
                        <a:t>171.48</a:t>
                      </a:r>
                    </a:p>
                  </a:txBody>
                  <a:tcPr/>
                </a:tc>
                <a:tc>
                  <a:txBody>
                    <a:bodyPr/>
                    <a:lstStyle/>
                    <a:p>
                      <a:r>
                        <a:rPr lang="en-US" dirty="0"/>
                        <a:t>8.57</a:t>
                      </a:r>
                    </a:p>
                  </a:txBody>
                  <a:tcPr/>
                </a:tc>
                <a:tc>
                  <a:txBody>
                    <a:bodyPr/>
                    <a:lstStyle/>
                    <a:p>
                      <a:r>
                        <a:rPr lang="en-US" dirty="0"/>
                        <a:t>162.9</a:t>
                      </a:r>
                    </a:p>
                  </a:txBody>
                  <a:tcPr/>
                </a:tc>
                <a:tc>
                  <a:txBody>
                    <a:bodyPr/>
                    <a:lstStyle/>
                    <a:p>
                      <a:endParaRPr lang="en-US"/>
                    </a:p>
                  </a:txBody>
                  <a:tcPr/>
                </a:tc>
                <a:extLst>
                  <a:ext uri="{0D108BD9-81ED-4DB2-BD59-A6C34878D82A}">
                    <a16:rowId xmlns:a16="http://schemas.microsoft.com/office/drawing/2014/main" val="4247663566"/>
                  </a:ext>
                </a:extLst>
              </a:tr>
              <a:tr h="353780">
                <a:tc>
                  <a:txBody>
                    <a:bodyPr/>
                    <a:lstStyle/>
                    <a:p>
                      <a:r>
                        <a:rPr lang="en-US" dirty="0"/>
                        <a:t>14</a:t>
                      </a:r>
                    </a:p>
                  </a:txBody>
                  <a:tcPr/>
                </a:tc>
                <a:tc>
                  <a:txBody>
                    <a:bodyPr/>
                    <a:lstStyle/>
                    <a:p>
                      <a:r>
                        <a:rPr lang="en-US" dirty="0"/>
                        <a:t>162.9</a:t>
                      </a:r>
                    </a:p>
                  </a:txBody>
                  <a:tcPr/>
                </a:tc>
                <a:tc>
                  <a:txBody>
                    <a:bodyPr/>
                    <a:lstStyle/>
                    <a:p>
                      <a:r>
                        <a:rPr lang="en-US" dirty="0"/>
                        <a:t>8.15</a:t>
                      </a:r>
                    </a:p>
                  </a:txBody>
                  <a:tcPr/>
                </a:tc>
                <a:tc>
                  <a:txBody>
                    <a:bodyPr/>
                    <a:lstStyle/>
                    <a:p>
                      <a:r>
                        <a:rPr lang="en-US" dirty="0"/>
                        <a:t>154.7</a:t>
                      </a:r>
                      <a:r>
                        <a:rPr lang="en-US" altLang="zh-CN" dirty="0"/>
                        <a:t>5</a:t>
                      </a:r>
                      <a:endParaRPr lang="en-US" dirty="0"/>
                    </a:p>
                  </a:txBody>
                  <a:tcPr/>
                </a:tc>
                <a:tc>
                  <a:txBody>
                    <a:bodyPr/>
                    <a:lstStyle/>
                    <a:p>
                      <a:endParaRPr lang="en-US"/>
                    </a:p>
                  </a:txBody>
                  <a:tcPr/>
                </a:tc>
                <a:extLst>
                  <a:ext uri="{0D108BD9-81ED-4DB2-BD59-A6C34878D82A}">
                    <a16:rowId xmlns:a16="http://schemas.microsoft.com/office/drawing/2014/main" val="686733391"/>
                  </a:ext>
                </a:extLst>
              </a:tr>
              <a:tr h="353780">
                <a:tc>
                  <a:txBody>
                    <a:bodyPr/>
                    <a:lstStyle/>
                    <a:p>
                      <a:r>
                        <a:rPr lang="en-US" dirty="0"/>
                        <a:t>15</a:t>
                      </a:r>
                    </a:p>
                  </a:txBody>
                  <a:tcPr/>
                </a:tc>
                <a:tc>
                  <a:txBody>
                    <a:bodyPr/>
                    <a:lstStyle/>
                    <a:p>
                      <a:r>
                        <a:rPr lang="en-US" dirty="0"/>
                        <a:t>154.76</a:t>
                      </a:r>
                    </a:p>
                  </a:txBody>
                  <a:tcPr/>
                </a:tc>
                <a:tc>
                  <a:txBody>
                    <a:bodyPr/>
                    <a:lstStyle/>
                    <a:p>
                      <a:r>
                        <a:rPr lang="en-US" dirty="0"/>
                        <a:t>7.74</a:t>
                      </a:r>
                    </a:p>
                  </a:txBody>
                  <a:tcPr/>
                </a:tc>
                <a:tc>
                  <a:txBody>
                    <a:bodyPr/>
                    <a:lstStyle/>
                    <a:p>
                      <a:r>
                        <a:rPr lang="en-US" dirty="0"/>
                        <a:t>147.0</a:t>
                      </a:r>
                      <a:r>
                        <a:rPr lang="en-US" altLang="zh-CN" dirty="0"/>
                        <a:t>1</a:t>
                      </a:r>
                      <a:endParaRPr lang="en-US" dirty="0"/>
                    </a:p>
                  </a:txBody>
                  <a:tcPr/>
                </a:tc>
                <a:tc>
                  <a:txBody>
                    <a:bodyPr/>
                    <a:lstStyle/>
                    <a:p>
                      <a:endParaRPr lang="en-US"/>
                    </a:p>
                  </a:txBody>
                  <a:tcPr/>
                </a:tc>
                <a:extLst>
                  <a:ext uri="{0D108BD9-81ED-4DB2-BD59-A6C34878D82A}">
                    <a16:rowId xmlns:a16="http://schemas.microsoft.com/office/drawing/2014/main" val="3528822676"/>
                  </a:ext>
                </a:extLst>
              </a:tr>
              <a:tr h="353780">
                <a:tc>
                  <a:txBody>
                    <a:bodyPr/>
                    <a:lstStyle/>
                    <a:p>
                      <a:r>
                        <a:rPr lang="en-US" dirty="0"/>
                        <a:t>16</a:t>
                      </a:r>
                    </a:p>
                  </a:txBody>
                  <a:tcPr/>
                </a:tc>
                <a:tc>
                  <a:txBody>
                    <a:bodyPr/>
                    <a:lstStyle/>
                    <a:p>
                      <a:r>
                        <a:rPr lang="en-US" dirty="0"/>
                        <a:t>147.02</a:t>
                      </a:r>
                    </a:p>
                  </a:txBody>
                  <a:tcPr/>
                </a:tc>
                <a:tc>
                  <a:txBody>
                    <a:bodyPr/>
                    <a:lstStyle/>
                    <a:p>
                      <a:r>
                        <a:rPr lang="en-US" dirty="0"/>
                        <a:t>7.35</a:t>
                      </a:r>
                    </a:p>
                  </a:txBody>
                  <a:tcPr/>
                </a:tc>
                <a:tc>
                  <a:txBody>
                    <a:bodyPr/>
                    <a:lstStyle/>
                    <a:p>
                      <a:r>
                        <a:rPr lang="en-US" dirty="0"/>
                        <a:t>139.6</a:t>
                      </a:r>
                      <a:r>
                        <a:rPr lang="en-US" altLang="zh-CN" dirty="0"/>
                        <a:t>6</a:t>
                      </a:r>
                      <a:endParaRPr lang="en-US" dirty="0"/>
                    </a:p>
                  </a:txBody>
                  <a:tcPr/>
                </a:tc>
                <a:tc>
                  <a:txBody>
                    <a:bodyPr/>
                    <a:lstStyle/>
                    <a:p>
                      <a:endParaRPr lang="en-US" dirty="0"/>
                    </a:p>
                  </a:txBody>
                  <a:tcPr/>
                </a:tc>
                <a:extLst>
                  <a:ext uri="{0D108BD9-81ED-4DB2-BD59-A6C34878D82A}">
                    <a16:rowId xmlns:a16="http://schemas.microsoft.com/office/drawing/2014/main" val="3756742847"/>
                  </a:ext>
                </a:extLst>
              </a:tr>
              <a:tr h="353780">
                <a:tc>
                  <a:txBody>
                    <a:bodyPr/>
                    <a:lstStyle/>
                    <a:p>
                      <a:r>
                        <a:rPr lang="en-US" dirty="0"/>
                        <a:t>17</a:t>
                      </a:r>
                    </a:p>
                  </a:txBody>
                  <a:tcPr/>
                </a:tc>
                <a:tc>
                  <a:txBody>
                    <a:bodyPr/>
                    <a:lstStyle/>
                    <a:p>
                      <a:r>
                        <a:rPr lang="en-US" dirty="0"/>
                        <a:t>139.67</a:t>
                      </a:r>
                    </a:p>
                  </a:txBody>
                  <a:tcPr/>
                </a:tc>
                <a:tc>
                  <a:txBody>
                    <a:bodyPr/>
                    <a:lstStyle/>
                    <a:p>
                      <a:r>
                        <a:rPr lang="en-US" dirty="0"/>
                        <a:t>6.98</a:t>
                      </a:r>
                    </a:p>
                  </a:txBody>
                  <a:tcPr/>
                </a:tc>
                <a:tc>
                  <a:txBody>
                    <a:bodyPr/>
                    <a:lstStyle/>
                    <a:p>
                      <a:r>
                        <a:rPr lang="en-US" dirty="0"/>
                        <a:t>132.68</a:t>
                      </a:r>
                    </a:p>
                  </a:txBody>
                  <a:tcPr/>
                </a:tc>
                <a:tc>
                  <a:txBody>
                    <a:bodyPr/>
                    <a:lstStyle/>
                    <a:p>
                      <a:endParaRPr lang="en-US"/>
                    </a:p>
                  </a:txBody>
                  <a:tcPr/>
                </a:tc>
                <a:extLst>
                  <a:ext uri="{0D108BD9-81ED-4DB2-BD59-A6C34878D82A}">
                    <a16:rowId xmlns:a16="http://schemas.microsoft.com/office/drawing/2014/main" val="4111519524"/>
                  </a:ext>
                </a:extLst>
              </a:tr>
              <a:tr h="353780">
                <a:tc>
                  <a:txBody>
                    <a:bodyPr/>
                    <a:lstStyle/>
                    <a:p>
                      <a:r>
                        <a:rPr lang="en-US" dirty="0"/>
                        <a:t>18</a:t>
                      </a:r>
                    </a:p>
                  </a:txBody>
                  <a:tcPr/>
                </a:tc>
                <a:tc>
                  <a:txBody>
                    <a:bodyPr/>
                    <a:lstStyle/>
                    <a:p>
                      <a:r>
                        <a:rPr lang="en-US" dirty="0"/>
                        <a:t>132.68</a:t>
                      </a:r>
                    </a:p>
                  </a:txBody>
                  <a:tcPr/>
                </a:tc>
                <a:tc>
                  <a:txBody>
                    <a:bodyPr/>
                    <a:lstStyle/>
                    <a:p>
                      <a:r>
                        <a:rPr lang="en-US" dirty="0"/>
                        <a:t>6.63</a:t>
                      </a:r>
                    </a:p>
                  </a:txBody>
                  <a:tcPr/>
                </a:tc>
                <a:tc>
                  <a:txBody>
                    <a:bodyPr/>
                    <a:lstStyle/>
                    <a:p>
                      <a:r>
                        <a:rPr lang="en-US" dirty="0"/>
                        <a:t>126.05</a:t>
                      </a:r>
                    </a:p>
                  </a:txBody>
                  <a:tcPr/>
                </a:tc>
                <a:tc>
                  <a:txBody>
                    <a:bodyPr/>
                    <a:lstStyle/>
                    <a:p>
                      <a:endParaRPr lang="en-US"/>
                    </a:p>
                  </a:txBody>
                  <a:tcPr/>
                </a:tc>
                <a:extLst>
                  <a:ext uri="{0D108BD9-81ED-4DB2-BD59-A6C34878D82A}">
                    <a16:rowId xmlns:a16="http://schemas.microsoft.com/office/drawing/2014/main" val="1089961683"/>
                  </a:ext>
                </a:extLst>
              </a:tr>
              <a:tr h="353780">
                <a:tc>
                  <a:txBody>
                    <a:bodyPr/>
                    <a:lstStyle/>
                    <a:p>
                      <a:r>
                        <a:rPr lang="en-US" dirty="0"/>
                        <a:t>19</a:t>
                      </a:r>
                    </a:p>
                  </a:txBody>
                  <a:tcPr/>
                </a:tc>
                <a:tc>
                  <a:txBody>
                    <a:bodyPr/>
                    <a:lstStyle/>
                    <a:p>
                      <a:r>
                        <a:rPr lang="en-US" dirty="0"/>
                        <a:t>126.05</a:t>
                      </a:r>
                    </a:p>
                  </a:txBody>
                  <a:tcPr/>
                </a:tc>
                <a:tc>
                  <a:txBody>
                    <a:bodyPr/>
                    <a:lstStyle/>
                    <a:p>
                      <a:r>
                        <a:rPr lang="en-US" dirty="0"/>
                        <a:t>6.3</a:t>
                      </a:r>
                    </a:p>
                  </a:txBody>
                  <a:tcPr/>
                </a:tc>
                <a:tc>
                  <a:txBody>
                    <a:bodyPr/>
                    <a:lstStyle/>
                    <a:p>
                      <a:r>
                        <a:rPr lang="en-US" dirty="0"/>
                        <a:t>119.75</a:t>
                      </a:r>
                    </a:p>
                  </a:txBody>
                  <a:tcPr/>
                </a:tc>
                <a:tc>
                  <a:txBody>
                    <a:bodyPr/>
                    <a:lstStyle/>
                    <a:p>
                      <a:endParaRPr lang="en-US" dirty="0"/>
                    </a:p>
                  </a:txBody>
                  <a:tcPr/>
                </a:tc>
                <a:extLst>
                  <a:ext uri="{0D108BD9-81ED-4DB2-BD59-A6C34878D82A}">
                    <a16:rowId xmlns:a16="http://schemas.microsoft.com/office/drawing/2014/main" val="1097657096"/>
                  </a:ext>
                </a:extLst>
              </a:tr>
              <a:tr h="0">
                <a:tc>
                  <a:txBody>
                    <a:bodyPr/>
                    <a:lstStyle/>
                    <a:p>
                      <a:r>
                        <a:rPr lang="en-US" dirty="0"/>
                        <a:t>20</a:t>
                      </a:r>
                    </a:p>
                  </a:txBody>
                  <a:tcPr/>
                </a:tc>
                <a:tc>
                  <a:txBody>
                    <a:bodyPr/>
                    <a:lstStyle/>
                    <a:p>
                      <a:r>
                        <a:rPr lang="en-US" dirty="0"/>
                        <a:t>119.75</a:t>
                      </a:r>
                    </a:p>
                  </a:txBody>
                  <a:tcPr/>
                </a:tc>
                <a:tc>
                  <a:txBody>
                    <a:bodyPr/>
                    <a:lstStyle/>
                    <a:p>
                      <a:endParaRPr lang="en-US" dirty="0"/>
                    </a:p>
                  </a:txBody>
                  <a:tcPr/>
                </a:tc>
                <a:tc>
                  <a:txBody>
                    <a:bodyPr/>
                    <a:lstStyle/>
                    <a:p>
                      <a:endParaRPr lang="en-US"/>
                    </a:p>
                  </a:txBody>
                  <a:tcPr/>
                </a:tc>
                <a:tc>
                  <a:txBody>
                    <a:bodyPr/>
                    <a:lstStyle/>
                    <a:p>
                      <a:r>
                        <a:rPr lang="en-US" dirty="0"/>
                        <a:t>119.75</a:t>
                      </a:r>
                    </a:p>
                  </a:txBody>
                  <a:tcPr/>
                </a:tc>
                <a:extLst>
                  <a:ext uri="{0D108BD9-81ED-4DB2-BD59-A6C34878D82A}">
                    <a16:rowId xmlns:a16="http://schemas.microsoft.com/office/drawing/2014/main" val="866270687"/>
                  </a:ext>
                </a:extLst>
              </a:tr>
            </a:tbl>
          </a:graphicData>
        </a:graphic>
      </p:graphicFrame>
    </p:spTree>
    <p:extLst>
      <p:ext uri="{BB962C8B-B14F-4D97-AF65-F5344CB8AC3E}">
        <p14:creationId xmlns:p14="http://schemas.microsoft.com/office/powerpoint/2010/main" val="396971609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Office building overlayed with stock market graphs">
            <a:extLst>
              <a:ext uri="{FF2B5EF4-FFF2-40B4-BE49-F238E27FC236}">
                <a16:creationId xmlns:a16="http://schemas.microsoft.com/office/drawing/2014/main" id="{0F50934A-477D-A3B1-FDE2-7B2CEEED2C2B}"/>
              </a:ext>
            </a:extLst>
          </p:cNvPr>
          <p:cNvPicPr>
            <a:picLocks noChangeAspect="1"/>
          </p:cNvPicPr>
          <p:nvPr/>
        </p:nvPicPr>
        <p:blipFill rotWithShape="1">
          <a:blip r:embed="rId2">
            <a:duotone>
              <a:schemeClr val="bg2">
                <a:shade val="45000"/>
                <a:satMod val="135000"/>
              </a:schemeClr>
              <a:prstClr val="white"/>
            </a:duotone>
            <a:alphaModFix amt="40000"/>
          </a:blip>
          <a:srcRect t="14449" b="965"/>
          <a:stretch/>
        </p:blipFill>
        <p:spPr>
          <a:xfrm>
            <a:off x="20" y="10"/>
            <a:ext cx="12191980" cy="6857989"/>
          </a:xfrm>
          <a:prstGeom prst="rect">
            <a:avLst/>
          </a:prstGeom>
        </p:spPr>
      </p:pic>
      <p:sp>
        <p:nvSpPr>
          <p:cNvPr id="2" name="Title 1">
            <a:extLst>
              <a:ext uri="{FF2B5EF4-FFF2-40B4-BE49-F238E27FC236}">
                <a16:creationId xmlns:a16="http://schemas.microsoft.com/office/drawing/2014/main" id="{985F75A3-8F39-438F-9A78-CE696815205A}"/>
              </a:ext>
            </a:extLst>
          </p:cNvPr>
          <p:cNvSpPr>
            <a:spLocks noGrp="1"/>
          </p:cNvSpPr>
          <p:nvPr>
            <p:ph type="title"/>
          </p:nvPr>
        </p:nvSpPr>
        <p:spPr>
          <a:xfrm>
            <a:off x="1024128" y="585216"/>
            <a:ext cx="9720072" cy="1499616"/>
          </a:xfrm>
        </p:spPr>
        <p:txBody>
          <a:bodyPr>
            <a:normAutofit/>
          </a:bodyPr>
          <a:lstStyle/>
          <a:p>
            <a:r>
              <a:rPr lang="en-US" sz="3500" dirty="0"/>
              <a:t>Module1</a:t>
            </a:r>
            <a:br>
              <a:rPr lang="en-US" sz="3500" dirty="0"/>
            </a:br>
            <a:r>
              <a:rPr lang="en-US" sz="3500" dirty="0"/>
              <a:t>Fixed-Income Securities: </a:t>
            </a:r>
            <a:br>
              <a:rPr lang="en-US" sz="3500" dirty="0"/>
            </a:br>
            <a:r>
              <a:rPr lang="en-US" sz="3500" dirty="0"/>
              <a:t>Defining Elements</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25CB0CF8-E2DC-4823-B5B6-FF90BBF88152}"/>
              </a:ext>
            </a:extLst>
          </p:cNvPr>
          <p:cNvSpPr>
            <a:spLocks noGrp="1"/>
          </p:cNvSpPr>
          <p:nvPr>
            <p:ph idx="1"/>
          </p:nvPr>
        </p:nvSpPr>
        <p:spPr>
          <a:xfrm>
            <a:off x="1024128" y="2286000"/>
            <a:ext cx="9720073" cy="4023360"/>
          </a:xfrm>
        </p:spPr>
        <p:txBody>
          <a:bodyPr>
            <a:normAutofit/>
          </a:bodyPr>
          <a:lstStyle/>
          <a:p>
            <a:pPr marL="0" indent="0">
              <a:buNone/>
            </a:pPr>
            <a:r>
              <a:rPr lang="en-US" sz="2800" dirty="0"/>
              <a:t>Benefits and drawbacks of sinking fund arrangements</a:t>
            </a:r>
          </a:p>
          <a:p>
            <a:pPr>
              <a:buFont typeface="Arial" panose="020B0604020202020204" pitchFamily="34" charset="0"/>
              <a:buChar char="•"/>
            </a:pPr>
            <a:r>
              <a:rPr lang="en-US" dirty="0"/>
              <a:t>Reduce credit risk</a:t>
            </a:r>
          </a:p>
          <a:p>
            <a:pPr>
              <a:buFont typeface="Arial" panose="020B0604020202020204" pitchFamily="34" charset="0"/>
              <a:buChar char="•"/>
            </a:pPr>
            <a:r>
              <a:rPr lang="en-US" dirty="0"/>
              <a:t>Reinvestment risk</a:t>
            </a:r>
          </a:p>
          <a:p>
            <a:pPr>
              <a:buFont typeface="Arial" panose="020B0604020202020204" pitchFamily="34" charset="0"/>
              <a:buChar char="•"/>
            </a:pPr>
            <a:r>
              <a:rPr lang="en-US" dirty="0"/>
              <a:t>Suffer a loss if call back price below the market price</a:t>
            </a:r>
          </a:p>
        </p:txBody>
      </p:sp>
    </p:spTree>
    <p:extLst>
      <p:ext uri="{BB962C8B-B14F-4D97-AF65-F5344CB8AC3E}">
        <p14:creationId xmlns:p14="http://schemas.microsoft.com/office/powerpoint/2010/main" val="299242422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7D7D10-17A7-4C8E-9F02-FB1FE262BAD0}"/>
              </a:ext>
            </a:extLst>
          </p:cNvPr>
          <p:cNvSpPr>
            <a:spLocks noGrp="1"/>
          </p:cNvSpPr>
          <p:nvPr>
            <p:ph type="title"/>
          </p:nvPr>
        </p:nvSpPr>
        <p:spPr>
          <a:xfrm>
            <a:off x="1024128" y="585216"/>
            <a:ext cx="6066818" cy="1499616"/>
          </a:xfrm>
        </p:spPr>
        <p:txBody>
          <a:bodyPr>
            <a:normAutofit/>
          </a:bodyPr>
          <a:lstStyle/>
          <a:p>
            <a:r>
              <a:rPr lang="en-US" sz="3500"/>
              <a:t>Module1</a:t>
            </a:r>
            <a:br>
              <a:rPr lang="en-US" sz="3500"/>
            </a:br>
            <a:r>
              <a:rPr lang="en-US" sz="3500"/>
              <a:t>Fixed-Income Securities: </a:t>
            </a:r>
            <a:br>
              <a:rPr lang="en-US" sz="3500"/>
            </a:br>
            <a:r>
              <a:rPr lang="en-US" sz="3500"/>
              <a:t>Defining Elements</a:t>
            </a:r>
            <a:endParaRPr lang="en-US" sz="3500" dirty="0"/>
          </a:p>
        </p:txBody>
      </p:sp>
      <p:sp>
        <p:nvSpPr>
          <p:cNvPr id="3" name="Content Placeholder 2">
            <a:extLst>
              <a:ext uri="{FF2B5EF4-FFF2-40B4-BE49-F238E27FC236}">
                <a16:creationId xmlns:a16="http://schemas.microsoft.com/office/drawing/2014/main" id="{489183AF-8E78-4746-B847-9E933E0E06D7}"/>
              </a:ext>
            </a:extLst>
          </p:cNvPr>
          <p:cNvSpPr>
            <a:spLocks noGrp="1"/>
          </p:cNvSpPr>
          <p:nvPr>
            <p:ph idx="1"/>
          </p:nvPr>
        </p:nvSpPr>
        <p:spPr>
          <a:xfrm>
            <a:off x="1024128" y="2286000"/>
            <a:ext cx="6066818" cy="4023360"/>
          </a:xfrm>
        </p:spPr>
        <p:txBody>
          <a:bodyPr>
            <a:normAutofit/>
          </a:bodyPr>
          <a:lstStyle/>
          <a:p>
            <a:r>
              <a:rPr lang="en-US" sz="2800" b="1" dirty="0">
                <a:solidFill>
                  <a:srgbClr val="FF0000"/>
                </a:solidFill>
              </a:rPr>
              <a:t>Coupon payment structures</a:t>
            </a:r>
          </a:p>
          <a:p>
            <a:pPr>
              <a:buFont typeface="Wingdings" panose="05000000000000000000" pitchFamily="2" charset="2"/>
              <a:buChar char="§"/>
            </a:pPr>
            <a:r>
              <a:rPr lang="en-US" dirty="0"/>
              <a:t>Floating-rate notes</a:t>
            </a:r>
          </a:p>
          <a:p>
            <a:pPr>
              <a:buFont typeface="Wingdings" panose="05000000000000000000" pitchFamily="2" charset="2"/>
              <a:buChar char="§"/>
            </a:pPr>
            <a:r>
              <a:rPr lang="en-US" dirty="0"/>
              <a:t>Step-up coupon bonds</a:t>
            </a:r>
          </a:p>
          <a:p>
            <a:pPr>
              <a:buFont typeface="Wingdings" panose="05000000000000000000" pitchFamily="2" charset="2"/>
              <a:buChar char="§"/>
            </a:pPr>
            <a:r>
              <a:rPr lang="en-US" dirty="0"/>
              <a:t>Credit-linked coupon bonds</a:t>
            </a:r>
          </a:p>
          <a:p>
            <a:pPr>
              <a:buFont typeface="Wingdings" panose="05000000000000000000" pitchFamily="2" charset="2"/>
              <a:buChar char="§"/>
            </a:pPr>
            <a:r>
              <a:rPr lang="en-US" dirty="0"/>
              <a:t>Payment-in-kind coupon bonds</a:t>
            </a:r>
          </a:p>
          <a:p>
            <a:pPr>
              <a:buFont typeface="Wingdings" panose="05000000000000000000" pitchFamily="2" charset="2"/>
              <a:buChar char="§"/>
            </a:pPr>
            <a:r>
              <a:rPr lang="en-US" dirty="0"/>
              <a:t>Deferred coupon bonds</a:t>
            </a:r>
          </a:p>
          <a:p>
            <a:pPr>
              <a:buFont typeface="Wingdings" panose="05000000000000000000" pitchFamily="2" charset="2"/>
              <a:buChar char="§"/>
            </a:pPr>
            <a:r>
              <a:rPr lang="en-US" dirty="0"/>
              <a:t>Index-linked bonds</a:t>
            </a:r>
          </a:p>
          <a:p>
            <a:endParaRPr lang="en-US" dirty="0"/>
          </a:p>
          <a:p>
            <a:endParaRPr lang="en-US" dirty="0"/>
          </a:p>
        </p:txBody>
      </p:sp>
      <p:pic>
        <p:nvPicPr>
          <p:cNvPr id="11" name="Picture 4">
            <a:extLst>
              <a:ext uri="{FF2B5EF4-FFF2-40B4-BE49-F238E27FC236}">
                <a16:creationId xmlns:a16="http://schemas.microsoft.com/office/drawing/2014/main" id="{15BE794B-7618-8F7D-3876-B004BE6B87C8}"/>
              </a:ext>
            </a:extLst>
          </p:cNvPr>
          <p:cNvPicPr>
            <a:picLocks noChangeAspect="1"/>
          </p:cNvPicPr>
          <p:nvPr/>
        </p:nvPicPr>
        <p:blipFill rotWithShape="1">
          <a:blip r:embed="rId2"/>
          <a:srcRect l="19993" r="41952"/>
          <a:stretch/>
        </p:blipFill>
        <p:spPr>
          <a:xfrm>
            <a:off x="7552266" y="10"/>
            <a:ext cx="4639733" cy="6857990"/>
          </a:xfrm>
          <a:prstGeom prst="rect">
            <a:avLst/>
          </a:prstGeom>
        </p:spPr>
      </p:pic>
    </p:spTree>
    <p:extLst>
      <p:ext uri="{BB962C8B-B14F-4D97-AF65-F5344CB8AC3E}">
        <p14:creationId xmlns:p14="http://schemas.microsoft.com/office/powerpoint/2010/main" val="226596437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810420-26EC-402C-BCFF-C571A6F031EF}"/>
              </a:ext>
            </a:extLst>
          </p:cNvPr>
          <p:cNvSpPr>
            <a:spLocks noGrp="1"/>
          </p:cNvSpPr>
          <p:nvPr>
            <p:ph type="title"/>
          </p:nvPr>
        </p:nvSpPr>
        <p:spPr>
          <a:xfrm>
            <a:off x="1024128" y="585216"/>
            <a:ext cx="8018272" cy="1499616"/>
          </a:xfrm>
        </p:spPr>
        <p:txBody>
          <a:bodyPr>
            <a:normAutofit/>
          </a:bodyPr>
          <a:lstStyle/>
          <a:p>
            <a:r>
              <a:rPr lang="en-US" sz="3500" dirty="0"/>
              <a:t>Module1</a:t>
            </a:r>
            <a:br>
              <a:rPr lang="en-US" sz="3500" dirty="0"/>
            </a:br>
            <a:r>
              <a:rPr lang="en-US" sz="3500" dirty="0"/>
              <a:t>Fixed-Income Securities: </a:t>
            </a:r>
            <a:br>
              <a:rPr lang="en-US" sz="3500" dirty="0"/>
            </a:br>
            <a:r>
              <a:rPr lang="en-US" sz="3500" dirty="0"/>
              <a:t>Defining Elements</a:t>
            </a:r>
          </a:p>
        </p:txBody>
      </p:sp>
      <p:sp>
        <p:nvSpPr>
          <p:cNvPr id="3" name="Content Placeholder 2">
            <a:extLst>
              <a:ext uri="{FF2B5EF4-FFF2-40B4-BE49-F238E27FC236}">
                <a16:creationId xmlns:a16="http://schemas.microsoft.com/office/drawing/2014/main" id="{19FFC7B7-22EC-402D-89F6-447E584EFBC9}"/>
              </a:ext>
            </a:extLst>
          </p:cNvPr>
          <p:cNvSpPr>
            <a:spLocks noGrp="1"/>
          </p:cNvSpPr>
          <p:nvPr>
            <p:ph idx="1"/>
          </p:nvPr>
        </p:nvSpPr>
        <p:spPr>
          <a:xfrm>
            <a:off x="1024128" y="2286000"/>
            <a:ext cx="8018271" cy="4023360"/>
          </a:xfrm>
        </p:spPr>
        <p:txBody>
          <a:bodyPr>
            <a:normAutofit/>
          </a:bodyPr>
          <a:lstStyle/>
          <a:p>
            <a:r>
              <a:rPr lang="en-US" sz="2800" b="1" dirty="0">
                <a:solidFill>
                  <a:srgbClr val="FF0000"/>
                </a:solidFill>
              </a:rPr>
              <a:t>Floating-rate notes(1/6)</a:t>
            </a:r>
          </a:p>
          <a:p>
            <a:r>
              <a:rPr lang="en-US" sz="2000" dirty="0"/>
              <a:t>Floating-rate notes do not have a fixed coupon; instead, their coupon rate is linked to an external reference rate, such as Euribor. FRNs usually pay a fixed spread over the specified reference rate.</a:t>
            </a:r>
          </a:p>
          <a:p>
            <a:r>
              <a:rPr lang="en-US" sz="2000" dirty="0"/>
              <a:t>Almost all FRNs have </a:t>
            </a:r>
            <a:r>
              <a:rPr lang="en-US" sz="2000" dirty="0">
                <a:solidFill>
                  <a:srgbClr val="FF0000"/>
                </a:solidFill>
              </a:rPr>
              <a:t>quarterly</a:t>
            </a:r>
            <a:r>
              <a:rPr lang="en-US" sz="2000" dirty="0"/>
              <a:t> coupons.</a:t>
            </a:r>
          </a:p>
          <a:p>
            <a:r>
              <a:rPr lang="en-US" sz="2000" dirty="0"/>
              <a:t>FRNs have </a:t>
            </a:r>
            <a:r>
              <a:rPr lang="en-US" sz="2000" dirty="0">
                <a:solidFill>
                  <a:srgbClr val="FF0000"/>
                </a:solidFill>
              </a:rPr>
              <a:t>little</a:t>
            </a:r>
            <a:r>
              <a:rPr lang="en-US" sz="2000" dirty="0"/>
              <a:t> interest rate risk.</a:t>
            </a:r>
          </a:p>
          <a:p>
            <a:r>
              <a:rPr lang="en-US" sz="2000" dirty="0"/>
              <a:t>Additional features observed in FRNs may include </a:t>
            </a:r>
            <a:r>
              <a:rPr lang="en-US" sz="2000" dirty="0">
                <a:solidFill>
                  <a:srgbClr val="FF0000"/>
                </a:solidFill>
              </a:rPr>
              <a:t>a floor or a cap</a:t>
            </a:r>
            <a:r>
              <a:rPr lang="en-US" sz="2000" dirty="0"/>
              <a:t>. It is also possible to have </a:t>
            </a:r>
            <a:r>
              <a:rPr lang="en-US" sz="2000" dirty="0">
                <a:solidFill>
                  <a:srgbClr val="FF0000"/>
                </a:solidFill>
              </a:rPr>
              <a:t>a collared </a:t>
            </a:r>
            <a:r>
              <a:rPr lang="en-US" sz="2000" dirty="0"/>
              <a:t>FRN, which includes both a cap and a floor.</a:t>
            </a:r>
          </a:p>
          <a:p>
            <a:r>
              <a:rPr lang="en-US" sz="2000" dirty="0"/>
              <a:t>An </a:t>
            </a:r>
            <a:r>
              <a:rPr lang="en-US" sz="2000" dirty="0">
                <a:solidFill>
                  <a:srgbClr val="FF0000"/>
                </a:solidFill>
              </a:rPr>
              <a:t>inverse or reverse </a:t>
            </a:r>
            <a:r>
              <a:rPr lang="en-US" sz="2000" dirty="0"/>
              <a:t>FRN, or simply an inverse floater, is a bond whose coupon rate has an inverse relationship to the reference rate.</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8698995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ACDEF0-2184-4282-98DE-6B42B4BEE4FA}"/>
              </a:ext>
            </a:extLst>
          </p:cNvPr>
          <p:cNvSpPr>
            <a:spLocks noGrp="1"/>
          </p:cNvSpPr>
          <p:nvPr>
            <p:ph type="title"/>
          </p:nvPr>
        </p:nvSpPr>
        <p:spPr>
          <a:xfrm>
            <a:off x="1024128" y="585216"/>
            <a:ext cx="8018272" cy="1499616"/>
          </a:xfrm>
        </p:spPr>
        <p:txBody>
          <a:bodyPr>
            <a:normAutofit/>
          </a:bodyPr>
          <a:lstStyle/>
          <a:p>
            <a:r>
              <a:rPr lang="en-US" sz="3500" dirty="0"/>
              <a:t>Module1</a:t>
            </a:r>
            <a:br>
              <a:rPr lang="en-US" sz="3500" dirty="0"/>
            </a:br>
            <a:r>
              <a:rPr lang="en-US" sz="3500" dirty="0"/>
              <a:t>Fixed-Income Securities: </a:t>
            </a:r>
            <a:br>
              <a:rPr lang="en-US" sz="3500" dirty="0"/>
            </a:br>
            <a:r>
              <a:rPr lang="en-US" sz="3500" dirty="0"/>
              <a:t>Defining Elements</a:t>
            </a:r>
          </a:p>
        </p:txBody>
      </p:sp>
      <p:sp>
        <p:nvSpPr>
          <p:cNvPr id="3" name="Content Placeholder 2">
            <a:extLst>
              <a:ext uri="{FF2B5EF4-FFF2-40B4-BE49-F238E27FC236}">
                <a16:creationId xmlns:a16="http://schemas.microsoft.com/office/drawing/2014/main" id="{C971C172-2A61-45B4-A534-E9DB2AE26BE2}"/>
              </a:ext>
            </a:extLst>
          </p:cNvPr>
          <p:cNvSpPr>
            <a:spLocks noGrp="1"/>
          </p:cNvSpPr>
          <p:nvPr>
            <p:ph idx="1"/>
          </p:nvPr>
        </p:nvSpPr>
        <p:spPr>
          <a:xfrm>
            <a:off x="1024128" y="2286000"/>
            <a:ext cx="8018271" cy="4023360"/>
          </a:xfrm>
        </p:spPr>
        <p:txBody>
          <a:bodyPr>
            <a:normAutofit lnSpcReduction="10000"/>
          </a:bodyPr>
          <a:lstStyle/>
          <a:p>
            <a:r>
              <a:rPr lang="en-US" sz="2800" b="1" dirty="0">
                <a:solidFill>
                  <a:srgbClr val="FF0000"/>
                </a:solidFill>
              </a:rPr>
              <a:t>Step-Up Coupon Bonds(2/6)</a:t>
            </a:r>
          </a:p>
          <a:p>
            <a:r>
              <a:rPr lang="en-US" dirty="0"/>
              <a:t>The coupon of a step-up coupon bond, which may be fixed or floating, increases by specified margins at specified dates.</a:t>
            </a:r>
          </a:p>
          <a:p>
            <a:r>
              <a:rPr lang="en-US" sz="2800" b="1" dirty="0">
                <a:solidFill>
                  <a:srgbClr val="FF0000"/>
                </a:solidFill>
              </a:rPr>
              <a:t>Credit-Linked Coupon Bonds(3/6)</a:t>
            </a:r>
          </a:p>
          <a:p>
            <a:r>
              <a:rPr lang="en-US" dirty="0"/>
              <a:t>A credit-linked coupon bond has a coupon that changes when the bond’s credit rating changes. </a:t>
            </a:r>
          </a:p>
          <a:p>
            <a:r>
              <a:rPr lang="en-US" sz="2800" b="1" dirty="0">
                <a:solidFill>
                  <a:srgbClr val="FF0000"/>
                </a:solidFill>
              </a:rPr>
              <a:t>Payment-in-Kind Coupon Bonds(4/6)</a:t>
            </a:r>
          </a:p>
          <a:p>
            <a:r>
              <a:rPr lang="en-US" dirty="0"/>
              <a:t>A payment-in-kind (PIK) coupon bond typically allows the issuer to pay interest in the form of additional amounts of the bond issue rather than as a cash payment.</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9307524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D58A2B-C046-48AC-9935-1777527C0745}"/>
              </a:ext>
            </a:extLst>
          </p:cNvPr>
          <p:cNvSpPr>
            <a:spLocks noGrp="1"/>
          </p:cNvSpPr>
          <p:nvPr>
            <p:ph type="title"/>
          </p:nvPr>
        </p:nvSpPr>
        <p:spPr>
          <a:xfrm>
            <a:off x="1024128" y="585216"/>
            <a:ext cx="8018272" cy="1499616"/>
          </a:xfrm>
        </p:spPr>
        <p:txBody>
          <a:bodyPr>
            <a:normAutofit/>
          </a:bodyPr>
          <a:lstStyle/>
          <a:p>
            <a:r>
              <a:rPr lang="en-US" sz="3500" dirty="0"/>
              <a:t>Module1</a:t>
            </a:r>
            <a:br>
              <a:rPr lang="en-US" sz="3500" dirty="0"/>
            </a:br>
            <a:r>
              <a:rPr lang="en-US" sz="3500" dirty="0"/>
              <a:t>Fixed-Income Securities: </a:t>
            </a:r>
            <a:br>
              <a:rPr lang="en-US" sz="3500" dirty="0"/>
            </a:br>
            <a:r>
              <a:rPr lang="en-US" sz="3500" dirty="0"/>
              <a:t>Defining Elements</a:t>
            </a:r>
          </a:p>
        </p:txBody>
      </p:sp>
      <p:sp>
        <p:nvSpPr>
          <p:cNvPr id="3" name="Content Placeholder 2">
            <a:extLst>
              <a:ext uri="{FF2B5EF4-FFF2-40B4-BE49-F238E27FC236}">
                <a16:creationId xmlns:a16="http://schemas.microsoft.com/office/drawing/2014/main" id="{C03A372E-0D23-42EF-A0DD-6D96076A5CD5}"/>
              </a:ext>
            </a:extLst>
          </p:cNvPr>
          <p:cNvSpPr>
            <a:spLocks noGrp="1"/>
          </p:cNvSpPr>
          <p:nvPr>
            <p:ph idx="1"/>
          </p:nvPr>
        </p:nvSpPr>
        <p:spPr>
          <a:xfrm>
            <a:off x="1024128" y="2286000"/>
            <a:ext cx="8018271" cy="4023360"/>
          </a:xfrm>
        </p:spPr>
        <p:txBody>
          <a:bodyPr>
            <a:normAutofit/>
          </a:bodyPr>
          <a:lstStyle/>
          <a:p>
            <a:r>
              <a:rPr lang="en-US" sz="2800" b="1" dirty="0">
                <a:solidFill>
                  <a:srgbClr val="FF0000"/>
                </a:solidFill>
              </a:rPr>
              <a:t>Deferred coupon bonds(5/6)</a:t>
            </a:r>
          </a:p>
          <a:p>
            <a:r>
              <a:rPr lang="en-US" dirty="0"/>
              <a:t>A deferred coupon bond, sometimes called a split coupon bond, pays no coupons for its first few years but then pays a higher coupon than it otherwise normally would for the remainder of its life.</a:t>
            </a:r>
          </a:p>
          <a:p>
            <a:r>
              <a:rPr lang="en-US" dirty="0"/>
              <a:t>A </a:t>
            </a:r>
            <a:r>
              <a:rPr lang="en-US" dirty="0">
                <a:solidFill>
                  <a:srgbClr val="FF0000"/>
                </a:solidFill>
              </a:rPr>
              <a:t>zero-coupon </a:t>
            </a:r>
            <a:r>
              <a:rPr lang="en-US" dirty="0"/>
              <a:t>bond can be thought of as an extreme form of deferred coupon bond.</a:t>
            </a:r>
          </a:p>
          <a:p>
            <a:endParaRPr lang="en-US"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0594882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BFC4DE-9CB9-4D2F-B2BA-242DF4165EA5}"/>
              </a:ext>
            </a:extLst>
          </p:cNvPr>
          <p:cNvSpPr>
            <a:spLocks noGrp="1"/>
          </p:cNvSpPr>
          <p:nvPr>
            <p:ph type="title"/>
          </p:nvPr>
        </p:nvSpPr>
        <p:spPr>
          <a:xfrm>
            <a:off x="1024128" y="585216"/>
            <a:ext cx="8018272" cy="1499616"/>
          </a:xfrm>
        </p:spPr>
        <p:txBody>
          <a:bodyPr>
            <a:normAutofit/>
          </a:bodyPr>
          <a:lstStyle/>
          <a:p>
            <a:r>
              <a:rPr lang="en-US" sz="3500" dirty="0"/>
              <a:t>Module1</a:t>
            </a:r>
            <a:br>
              <a:rPr lang="en-US" sz="3500" dirty="0"/>
            </a:br>
            <a:r>
              <a:rPr lang="en-US" sz="3500" dirty="0"/>
              <a:t>Fixed-Income Securities: </a:t>
            </a:r>
            <a:br>
              <a:rPr lang="en-US" sz="3500" dirty="0"/>
            </a:br>
            <a:r>
              <a:rPr lang="en-US" sz="3500" dirty="0"/>
              <a:t>Defining Elements</a:t>
            </a:r>
          </a:p>
        </p:txBody>
      </p:sp>
      <p:sp>
        <p:nvSpPr>
          <p:cNvPr id="3" name="Content Placeholder 2">
            <a:extLst>
              <a:ext uri="{FF2B5EF4-FFF2-40B4-BE49-F238E27FC236}">
                <a16:creationId xmlns:a16="http://schemas.microsoft.com/office/drawing/2014/main" id="{AF46EA5A-23A4-4950-B8BC-3793F9427FBE}"/>
              </a:ext>
            </a:extLst>
          </p:cNvPr>
          <p:cNvSpPr>
            <a:spLocks noGrp="1"/>
          </p:cNvSpPr>
          <p:nvPr>
            <p:ph idx="1"/>
          </p:nvPr>
        </p:nvSpPr>
        <p:spPr>
          <a:xfrm>
            <a:off x="1024128" y="2286000"/>
            <a:ext cx="8018271" cy="4023360"/>
          </a:xfrm>
        </p:spPr>
        <p:txBody>
          <a:bodyPr>
            <a:normAutofit/>
          </a:bodyPr>
          <a:lstStyle/>
          <a:p>
            <a:r>
              <a:rPr lang="en-US" sz="2800" b="1" dirty="0">
                <a:solidFill>
                  <a:srgbClr val="FF0000"/>
                </a:solidFill>
              </a:rPr>
              <a:t>Index-linked bonds(6/6)</a:t>
            </a:r>
          </a:p>
          <a:p>
            <a:r>
              <a:rPr lang="en-US" sz="2000" dirty="0"/>
              <a:t>An index-linked bond has its coupon payments and/or principal repayment linked to a specified index. Inflation-linked bonds are an example of index-linked bonds.</a:t>
            </a:r>
          </a:p>
          <a:p>
            <a:r>
              <a:rPr lang="en-US" sz="2000" dirty="0"/>
              <a:t>Theoretically inflation-linked bonds provide investors the benefit of a long-term asset with a fixed real return that is free from inflation risk.</a:t>
            </a:r>
          </a:p>
          <a:p>
            <a:pPr>
              <a:buFont typeface="Wingdings" panose="05000000000000000000" pitchFamily="2" charset="2"/>
              <a:buChar char="§"/>
            </a:pPr>
            <a:r>
              <a:rPr lang="en-US" sz="2000" dirty="0"/>
              <a:t>Zero-coupon-indexed bonds</a:t>
            </a:r>
          </a:p>
          <a:p>
            <a:pPr>
              <a:buFont typeface="Wingdings" panose="05000000000000000000" pitchFamily="2" charset="2"/>
              <a:buChar char="§"/>
            </a:pPr>
            <a:r>
              <a:rPr lang="en-US" sz="2000" dirty="0"/>
              <a:t>Interest-indexed bonds</a:t>
            </a:r>
          </a:p>
          <a:p>
            <a:pPr>
              <a:buFont typeface="Wingdings" panose="05000000000000000000" pitchFamily="2" charset="2"/>
              <a:buChar char="§"/>
            </a:pPr>
            <a:r>
              <a:rPr lang="en-US" sz="2000" dirty="0"/>
              <a:t>Capital-indexed bonds</a:t>
            </a:r>
          </a:p>
          <a:p>
            <a:pPr>
              <a:buFont typeface="Wingdings" panose="05000000000000000000" pitchFamily="2" charset="2"/>
              <a:buChar char="§"/>
            </a:pPr>
            <a:r>
              <a:rPr lang="en-US" sz="2000" dirty="0"/>
              <a:t>Indexed-annuity bonds</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833296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C4D610-FFFB-4151-8485-32112719A401}"/>
              </a:ext>
            </a:extLst>
          </p:cNvPr>
          <p:cNvSpPr>
            <a:spLocks noGrp="1"/>
          </p:cNvSpPr>
          <p:nvPr>
            <p:ph type="title"/>
          </p:nvPr>
        </p:nvSpPr>
        <p:spPr>
          <a:xfrm>
            <a:off x="1024128" y="585216"/>
            <a:ext cx="8018272" cy="1499616"/>
          </a:xfrm>
        </p:spPr>
        <p:txBody>
          <a:bodyPr>
            <a:normAutofit/>
          </a:bodyPr>
          <a:lstStyle/>
          <a:p>
            <a:r>
              <a:rPr lang="en-US" sz="3500" b="1"/>
              <a:t>Module1</a:t>
            </a:r>
            <a:br>
              <a:rPr lang="en-US" sz="3500" b="1"/>
            </a:br>
            <a:r>
              <a:rPr lang="en-US" sz="3500" b="1"/>
              <a:t>Fixed-Income Securities: </a:t>
            </a:r>
            <a:br>
              <a:rPr lang="en-US" sz="3500" b="1"/>
            </a:br>
            <a:r>
              <a:rPr lang="en-US" sz="3500" b="1"/>
              <a:t>Defining Elements</a:t>
            </a:r>
            <a:endParaRPr lang="en-US" sz="3500"/>
          </a:p>
        </p:txBody>
      </p:sp>
      <p:sp>
        <p:nvSpPr>
          <p:cNvPr id="3" name="Content Placeholder 2">
            <a:extLst>
              <a:ext uri="{FF2B5EF4-FFF2-40B4-BE49-F238E27FC236}">
                <a16:creationId xmlns:a16="http://schemas.microsoft.com/office/drawing/2014/main" id="{5DCB721C-0D93-4C52-87F9-3D4DFB793866}"/>
              </a:ext>
            </a:extLst>
          </p:cNvPr>
          <p:cNvSpPr>
            <a:spLocks noGrp="1"/>
          </p:cNvSpPr>
          <p:nvPr>
            <p:ph idx="1"/>
          </p:nvPr>
        </p:nvSpPr>
        <p:spPr>
          <a:xfrm>
            <a:off x="1024128" y="2286000"/>
            <a:ext cx="8018271" cy="4023360"/>
          </a:xfrm>
        </p:spPr>
        <p:txBody>
          <a:bodyPr>
            <a:normAutofit/>
          </a:bodyPr>
          <a:lstStyle/>
          <a:p>
            <a:r>
              <a:rPr lang="en-US" sz="2400" dirty="0"/>
              <a:t>Market participants often classify fixed-income markets by the type of issuer, which leads to the identification of three bond market sectors:</a:t>
            </a:r>
          </a:p>
          <a:p>
            <a:pPr lvl="2"/>
            <a:r>
              <a:rPr lang="en-US" sz="1800" dirty="0"/>
              <a:t>The government and government-related sector</a:t>
            </a:r>
          </a:p>
          <a:p>
            <a:pPr lvl="2"/>
            <a:r>
              <a:rPr lang="en-US" sz="1800" dirty="0"/>
              <a:t>The corporate sector</a:t>
            </a:r>
          </a:p>
          <a:p>
            <a:pPr lvl="2"/>
            <a:r>
              <a:rPr lang="en-US" sz="1800" dirty="0"/>
              <a:t>The structured finance sector</a:t>
            </a:r>
          </a:p>
          <a:p>
            <a:pPr marL="128016" lvl="1" indent="0">
              <a:buNone/>
            </a:pPr>
            <a:r>
              <a:rPr lang="en-US" sz="2400" dirty="0"/>
              <a:t>The three largest credit rating agencies are Moody’s Investors Service, Standard&amp; Poor’s, and Fitch Ratings</a:t>
            </a:r>
          </a:p>
          <a:p>
            <a:pPr lvl="2"/>
            <a:r>
              <a:rPr lang="en-US" sz="1800" dirty="0"/>
              <a:t>Investment-grade</a:t>
            </a:r>
          </a:p>
          <a:p>
            <a:pPr lvl="2"/>
            <a:r>
              <a:rPr lang="en-US" sz="1800" dirty="0"/>
              <a:t>Non-investment-grade/ high yield/ speculative bond</a:t>
            </a:r>
          </a:p>
          <a:p>
            <a:pPr marL="128016" lvl="1" indent="0">
              <a:buNone/>
            </a:pPr>
            <a:endParaRPr lang="en-US" dirty="0"/>
          </a:p>
          <a:p>
            <a:endParaRPr lang="en-US"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1747942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F51B5C-DB96-407B-9E94-B87FC41454B6}"/>
              </a:ext>
            </a:extLst>
          </p:cNvPr>
          <p:cNvSpPr>
            <a:spLocks noGrp="1"/>
          </p:cNvSpPr>
          <p:nvPr>
            <p:ph type="title"/>
          </p:nvPr>
        </p:nvSpPr>
        <p:spPr>
          <a:xfrm>
            <a:off x="1024128" y="585216"/>
            <a:ext cx="8018272" cy="1499616"/>
          </a:xfrm>
        </p:spPr>
        <p:txBody>
          <a:bodyPr>
            <a:normAutofit/>
          </a:bodyPr>
          <a:lstStyle/>
          <a:p>
            <a:r>
              <a:rPr lang="en-US" dirty="0"/>
              <a:t>practices</a:t>
            </a:r>
          </a:p>
        </p:txBody>
      </p:sp>
      <p:sp>
        <p:nvSpPr>
          <p:cNvPr id="3" name="Content Placeholder 2">
            <a:extLst>
              <a:ext uri="{FF2B5EF4-FFF2-40B4-BE49-F238E27FC236}">
                <a16:creationId xmlns:a16="http://schemas.microsoft.com/office/drawing/2014/main" id="{0F324E64-B7BF-43D5-B705-781198D5BBBE}"/>
              </a:ext>
            </a:extLst>
          </p:cNvPr>
          <p:cNvSpPr>
            <a:spLocks noGrp="1"/>
          </p:cNvSpPr>
          <p:nvPr>
            <p:ph idx="1"/>
          </p:nvPr>
        </p:nvSpPr>
        <p:spPr>
          <a:xfrm>
            <a:off x="1024128" y="2286000"/>
            <a:ext cx="8018271" cy="4023360"/>
          </a:xfrm>
        </p:spPr>
        <p:txBody>
          <a:bodyPr>
            <a:normAutofit/>
          </a:bodyPr>
          <a:lstStyle/>
          <a:p>
            <a:pPr marL="0" indent="0">
              <a:buNone/>
            </a:pPr>
            <a:r>
              <a:rPr lang="en-US" sz="1500"/>
              <a:t>1.The bonds that do not offer protection to the investor against increases in market interest rates are:</a:t>
            </a:r>
          </a:p>
          <a:p>
            <a:pPr marL="457200" indent="-457200">
              <a:buFont typeface="+mj-lt"/>
              <a:buAutoNum type="alphaUcPeriod"/>
            </a:pPr>
            <a:r>
              <a:rPr lang="en-US" sz="1500" b="1"/>
              <a:t>step-up bonds.</a:t>
            </a:r>
          </a:p>
          <a:p>
            <a:pPr marL="457200" indent="-457200">
              <a:buFont typeface="+mj-lt"/>
              <a:buAutoNum type="alphaUcPeriod"/>
            </a:pPr>
            <a:r>
              <a:rPr lang="en-US" sz="1500" b="1"/>
              <a:t>floating-rate notes.</a:t>
            </a:r>
          </a:p>
          <a:p>
            <a:pPr marL="457200" indent="-457200">
              <a:buFont typeface="+mj-lt"/>
              <a:buAutoNum type="alphaUcPeriod"/>
            </a:pPr>
            <a:r>
              <a:rPr lang="en-US" sz="1500" b="1"/>
              <a:t>inverse floating-rate notes.</a:t>
            </a:r>
          </a:p>
          <a:p>
            <a:pPr marL="0" indent="0">
              <a:buNone/>
            </a:pPr>
            <a:r>
              <a:rPr lang="en-US" sz="1500"/>
              <a:t>2.The US Treasury offers Treasury Inflation-Protected Securities (TIPS). The principal of TIPS increases with inflation and decreases with deflation based on changes in the US Consumer Price Index. When TIPS mature, an investor is paid the original principal or inflation-adjusted principal, whichever is greater. TIPS pay interest twice a year based on a fixed real coupon rate that is applied to the inflation-adjusted principal. TIPS are most likely:</a:t>
            </a:r>
          </a:p>
          <a:p>
            <a:pPr marL="457200" indent="-457200">
              <a:buFont typeface="+mj-lt"/>
              <a:buAutoNum type="alphaUcPeriod"/>
            </a:pPr>
            <a:r>
              <a:rPr lang="en-US" sz="1500" b="1"/>
              <a:t>capital-indexed bonds.</a:t>
            </a:r>
          </a:p>
          <a:p>
            <a:pPr marL="457200" indent="-457200">
              <a:buFont typeface="+mj-lt"/>
              <a:buAutoNum type="alphaUcPeriod"/>
            </a:pPr>
            <a:r>
              <a:rPr lang="en-US" sz="1500" b="1"/>
              <a:t>interest-indexed bonds.</a:t>
            </a:r>
          </a:p>
          <a:p>
            <a:pPr marL="457200" indent="-457200">
              <a:buFont typeface="+mj-lt"/>
              <a:buAutoNum type="alphaUcPeriod"/>
            </a:pPr>
            <a:r>
              <a:rPr lang="en-US" sz="1500" b="1"/>
              <a:t>indexed-annuity bonds.</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3197816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7455AA-7903-406A-B532-7F7FE750051F}"/>
              </a:ext>
            </a:extLst>
          </p:cNvPr>
          <p:cNvSpPr>
            <a:spLocks noGrp="1"/>
          </p:cNvSpPr>
          <p:nvPr>
            <p:ph type="title"/>
          </p:nvPr>
        </p:nvSpPr>
        <p:spPr>
          <a:xfrm>
            <a:off x="1024128" y="585216"/>
            <a:ext cx="8018272" cy="1499616"/>
          </a:xfrm>
        </p:spPr>
        <p:txBody>
          <a:bodyPr>
            <a:normAutofit/>
          </a:bodyPr>
          <a:lstStyle/>
          <a:p>
            <a:r>
              <a:rPr lang="en-US" dirty="0"/>
              <a:t>practices</a:t>
            </a:r>
          </a:p>
        </p:txBody>
      </p:sp>
      <p:sp>
        <p:nvSpPr>
          <p:cNvPr id="3" name="Content Placeholder 2">
            <a:extLst>
              <a:ext uri="{FF2B5EF4-FFF2-40B4-BE49-F238E27FC236}">
                <a16:creationId xmlns:a16="http://schemas.microsoft.com/office/drawing/2014/main" id="{12DF127A-DABC-4906-8181-78BB654E23B2}"/>
              </a:ext>
            </a:extLst>
          </p:cNvPr>
          <p:cNvSpPr>
            <a:spLocks noGrp="1"/>
          </p:cNvSpPr>
          <p:nvPr>
            <p:ph idx="1"/>
          </p:nvPr>
        </p:nvSpPr>
        <p:spPr>
          <a:xfrm>
            <a:off x="1024128" y="2286000"/>
            <a:ext cx="8018271" cy="4023360"/>
          </a:xfrm>
        </p:spPr>
        <p:txBody>
          <a:bodyPr>
            <a:normAutofit/>
          </a:bodyPr>
          <a:lstStyle/>
          <a:p>
            <a:pPr marL="0" indent="0">
              <a:buNone/>
            </a:pPr>
            <a:r>
              <a:rPr lang="en-US" dirty="0"/>
              <a:t>3.Assume a hypothetical country, Lemuria, where the national government has issued 20-year capital-indexed bonds linked to the domestic Consumer Price Index (CPI). Lemuria’s economy has been free of inflation until the most recent six months, when the CPI increased. Following the increase in inflation:</a:t>
            </a:r>
          </a:p>
          <a:p>
            <a:pPr marL="457200" indent="-457200">
              <a:buFont typeface="+mj-lt"/>
              <a:buAutoNum type="alphaUcPeriod"/>
            </a:pPr>
            <a:r>
              <a:rPr lang="en-US" b="1" dirty="0"/>
              <a:t>the principal amount remains unchanged but the coupon rate increases.</a:t>
            </a:r>
          </a:p>
          <a:p>
            <a:pPr marL="457200" indent="-457200">
              <a:buFont typeface="+mj-lt"/>
              <a:buAutoNum type="alphaUcPeriod"/>
            </a:pPr>
            <a:r>
              <a:rPr lang="en-US" b="1" dirty="0"/>
              <a:t>the coupon rate remains unchanged, but the principal amount increases.</a:t>
            </a:r>
          </a:p>
          <a:p>
            <a:pPr marL="457200" indent="-457200">
              <a:buFont typeface="+mj-lt"/>
              <a:buAutoNum type="alphaUcPeriod"/>
            </a:pPr>
            <a:r>
              <a:rPr lang="en-US" b="1" dirty="0"/>
              <a:t>the coupon payment remains unchanged, but the principal amount increases.</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3641165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43200C-5D84-47FA-9EC2-35A87F395344}"/>
              </a:ext>
            </a:extLst>
          </p:cNvPr>
          <p:cNvSpPr>
            <a:spLocks noGrp="1"/>
          </p:cNvSpPr>
          <p:nvPr>
            <p:ph type="title"/>
          </p:nvPr>
        </p:nvSpPr>
        <p:spPr>
          <a:xfrm>
            <a:off x="1024128" y="585216"/>
            <a:ext cx="6066818" cy="1499616"/>
          </a:xfrm>
        </p:spPr>
        <p:txBody>
          <a:bodyPr>
            <a:normAutofit/>
          </a:bodyPr>
          <a:lstStyle/>
          <a:p>
            <a:r>
              <a:rPr lang="en-US" sz="3500" dirty="0"/>
              <a:t>Module1</a:t>
            </a:r>
            <a:br>
              <a:rPr lang="en-US" sz="3500" dirty="0"/>
            </a:br>
            <a:r>
              <a:rPr lang="en-US" sz="3500" dirty="0"/>
              <a:t>Fixed-Income Securities: </a:t>
            </a:r>
            <a:br>
              <a:rPr lang="en-US" sz="3500" dirty="0"/>
            </a:br>
            <a:r>
              <a:rPr lang="en-US" sz="3500" dirty="0"/>
              <a:t>Defining Elements</a:t>
            </a:r>
          </a:p>
        </p:txBody>
      </p:sp>
      <p:sp>
        <p:nvSpPr>
          <p:cNvPr id="3" name="Content Placeholder 2">
            <a:extLst>
              <a:ext uri="{FF2B5EF4-FFF2-40B4-BE49-F238E27FC236}">
                <a16:creationId xmlns:a16="http://schemas.microsoft.com/office/drawing/2014/main" id="{EFEFF64A-DFA8-4543-86B1-B5B9CED9A4CB}"/>
              </a:ext>
            </a:extLst>
          </p:cNvPr>
          <p:cNvSpPr>
            <a:spLocks noGrp="1"/>
          </p:cNvSpPr>
          <p:nvPr>
            <p:ph idx="1"/>
          </p:nvPr>
        </p:nvSpPr>
        <p:spPr>
          <a:xfrm>
            <a:off x="1024128" y="2286000"/>
            <a:ext cx="6066818" cy="4023360"/>
          </a:xfrm>
        </p:spPr>
        <p:txBody>
          <a:bodyPr>
            <a:normAutofit/>
          </a:bodyPr>
          <a:lstStyle/>
          <a:p>
            <a:r>
              <a:rPr lang="en-US" sz="2800" b="1" dirty="0">
                <a:solidFill>
                  <a:srgbClr val="FF0000"/>
                </a:solidFill>
              </a:rPr>
              <a:t>Callable and putable bond</a:t>
            </a:r>
          </a:p>
          <a:p>
            <a:r>
              <a:rPr lang="en-US" dirty="0"/>
              <a:t>A callable bond gives the issuer the right to redeem all or part of the bond before the specified maturity date.</a:t>
            </a:r>
          </a:p>
          <a:p>
            <a:r>
              <a:rPr lang="en-US" dirty="0"/>
              <a:t>A put provision gives the bondholders the right to sell the bond back to the issuer at a pre-determined price on specified dates</a:t>
            </a:r>
          </a:p>
          <a:p>
            <a:endParaRPr lang="en-US" dirty="0"/>
          </a:p>
        </p:txBody>
      </p:sp>
      <p:pic>
        <p:nvPicPr>
          <p:cNvPr id="5" name="Picture 4" descr="Calculator, pen, compass, money and a paper with graphs printed on it">
            <a:extLst>
              <a:ext uri="{FF2B5EF4-FFF2-40B4-BE49-F238E27FC236}">
                <a16:creationId xmlns:a16="http://schemas.microsoft.com/office/drawing/2014/main" id="{5251235B-A28C-07D0-CEA6-58488F59C1F2}"/>
              </a:ext>
            </a:extLst>
          </p:cNvPr>
          <p:cNvPicPr>
            <a:picLocks noChangeAspect="1"/>
          </p:cNvPicPr>
          <p:nvPr/>
        </p:nvPicPr>
        <p:blipFill rotWithShape="1">
          <a:blip r:embed="rId3"/>
          <a:srcRect l="31730" r="27507" b="-1"/>
          <a:stretch/>
        </p:blipFill>
        <p:spPr>
          <a:xfrm>
            <a:off x="7552266" y="10"/>
            <a:ext cx="4639733" cy="6857990"/>
          </a:xfrm>
          <a:prstGeom prst="rect">
            <a:avLst/>
          </a:prstGeom>
        </p:spPr>
      </p:pic>
    </p:spTree>
    <p:extLst>
      <p:ext uri="{BB962C8B-B14F-4D97-AF65-F5344CB8AC3E}">
        <p14:creationId xmlns:p14="http://schemas.microsoft.com/office/powerpoint/2010/main" val="338546395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F4956-BAAB-4A79-9732-C00C31433B07}"/>
              </a:ext>
            </a:extLst>
          </p:cNvPr>
          <p:cNvSpPr>
            <a:spLocks noGrp="1"/>
          </p:cNvSpPr>
          <p:nvPr>
            <p:ph type="title"/>
          </p:nvPr>
        </p:nvSpPr>
        <p:spPr/>
        <p:txBody>
          <a:bodyPr>
            <a:normAutofit/>
          </a:bodyPr>
          <a:lstStyle/>
          <a:p>
            <a:r>
              <a:rPr lang="en-US" sz="3500" dirty="0"/>
              <a:t>Module1</a:t>
            </a:r>
            <a:br>
              <a:rPr lang="en-US" sz="3500" dirty="0"/>
            </a:br>
            <a:r>
              <a:rPr lang="en-US" sz="3500" dirty="0"/>
              <a:t>Fixed-Income Securities: </a:t>
            </a:r>
            <a:br>
              <a:rPr lang="en-US" sz="3500" dirty="0"/>
            </a:br>
            <a:r>
              <a:rPr lang="en-US" sz="3500" dirty="0"/>
              <a:t>Defining Elements</a:t>
            </a:r>
          </a:p>
        </p:txBody>
      </p:sp>
      <p:sp>
        <p:nvSpPr>
          <p:cNvPr id="3" name="Content Placeholder 2">
            <a:extLst>
              <a:ext uri="{FF2B5EF4-FFF2-40B4-BE49-F238E27FC236}">
                <a16:creationId xmlns:a16="http://schemas.microsoft.com/office/drawing/2014/main" id="{3A7373B7-BFF6-4BE1-9F42-6C2CF1324351}"/>
              </a:ext>
            </a:extLst>
          </p:cNvPr>
          <p:cNvSpPr>
            <a:spLocks noGrp="1"/>
          </p:cNvSpPr>
          <p:nvPr>
            <p:ph idx="1"/>
          </p:nvPr>
        </p:nvSpPr>
        <p:spPr/>
        <p:txBody>
          <a:bodyPr/>
          <a:lstStyle/>
          <a:p>
            <a:r>
              <a:rPr lang="en-US" sz="2800" b="1" dirty="0">
                <a:solidFill>
                  <a:srgbClr val="FF0000"/>
                </a:solidFill>
              </a:rPr>
              <a:t>Callable and putable bond</a:t>
            </a:r>
          </a:p>
          <a:p>
            <a:endParaRPr lang="en-US" sz="2800" b="1" dirty="0">
              <a:solidFill>
                <a:srgbClr val="FF0000"/>
              </a:solidFill>
            </a:endParaRPr>
          </a:p>
          <a:p>
            <a:endParaRPr lang="en-US" dirty="0"/>
          </a:p>
        </p:txBody>
      </p:sp>
      <p:graphicFrame>
        <p:nvGraphicFramePr>
          <p:cNvPr id="5" name="Table 4">
            <a:extLst>
              <a:ext uri="{FF2B5EF4-FFF2-40B4-BE49-F238E27FC236}">
                <a16:creationId xmlns:a16="http://schemas.microsoft.com/office/drawing/2014/main" id="{71605FE9-043F-4BF4-9D0A-721E4CE7A396}"/>
              </a:ext>
            </a:extLst>
          </p:cNvPr>
          <p:cNvGraphicFramePr>
            <a:graphicFrameLocks noGrp="1"/>
          </p:cNvGraphicFramePr>
          <p:nvPr>
            <p:extLst>
              <p:ext uri="{D42A27DB-BD31-4B8C-83A1-F6EECF244321}">
                <p14:modId xmlns:p14="http://schemas.microsoft.com/office/powerpoint/2010/main" val="446328679"/>
              </p:ext>
            </p:extLst>
          </p:nvPr>
        </p:nvGraphicFramePr>
        <p:xfrm>
          <a:off x="1024128" y="2911537"/>
          <a:ext cx="8127999" cy="3037840"/>
        </p:xfrm>
        <a:graphic>
          <a:graphicData uri="http://schemas.openxmlformats.org/drawingml/2006/table">
            <a:tbl>
              <a:tblPr firstRow="1" bandRow="1">
                <a:tableStyleId>{5C22544A-7EE6-4342-B048-85BDC9FD1C3A}</a:tableStyleId>
              </a:tblPr>
              <a:tblGrid>
                <a:gridCol w="1795272">
                  <a:extLst>
                    <a:ext uri="{9D8B030D-6E8A-4147-A177-3AD203B41FA5}">
                      <a16:colId xmlns:a16="http://schemas.microsoft.com/office/drawing/2014/main" val="4171366134"/>
                    </a:ext>
                  </a:extLst>
                </a:gridCol>
                <a:gridCol w="3000632">
                  <a:extLst>
                    <a:ext uri="{9D8B030D-6E8A-4147-A177-3AD203B41FA5}">
                      <a16:colId xmlns:a16="http://schemas.microsoft.com/office/drawing/2014/main" val="98637969"/>
                    </a:ext>
                  </a:extLst>
                </a:gridCol>
                <a:gridCol w="3332095">
                  <a:extLst>
                    <a:ext uri="{9D8B030D-6E8A-4147-A177-3AD203B41FA5}">
                      <a16:colId xmlns:a16="http://schemas.microsoft.com/office/drawing/2014/main" val="2006150089"/>
                    </a:ext>
                  </a:extLst>
                </a:gridCol>
              </a:tblGrid>
              <a:tr h="370840">
                <a:tc>
                  <a:txBody>
                    <a:bodyPr/>
                    <a:lstStyle/>
                    <a:p>
                      <a:endParaRPr lang="en-US" dirty="0"/>
                    </a:p>
                  </a:txBody>
                  <a:tcPr/>
                </a:tc>
                <a:tc>
                  <a:txBody>
                    <a:bodyPr/>
                    <a:lstStyle/>
                    <a:p>
                      <a:r>
                        <a:rPr lang="en-US" dirty="0"/>
                        <a:t>Callable bond</a:t>
                      </a:r>
                    </a:p>
                  </a:txBody>
                  <a:tcPr/>
                </a:tc>
                <a:tc>
                  <a:txBody>
                    <a:bodyPr/>
                    <a:lstStyle/>
                    <a:p>
                      <a:r>
                        <a:rPr lang="en-US" dirty="0"/>
                        <a:t>Putable bond</a:t>
                      </a:r>
                    </a:p>
                  </a:txBody>
                  <a:tcPr/>
                </a:tc>
                <a:extLst>
                  <a:ext uri="{0D108BD9-81ED-4DB2-BD59-A6C34878D82A}">
                    <a16:rowId xmlns:a16="http://schemas.microsoft.com/office/drawing/2014/main" val="32798777"/>
                  </a:ext>
                </a:extLst>
              </a:tr>
              <a:tr h="370840">
                <a:tc>
                  <a:txBody>
                    <a:bodyPr/>
                    <a:lstStyle/>
                    <a:p>
                      <a:r>
                        <a:rPr lang="zh-CN" altLang="en-US" dirty="0"/>
                        <a:t>权力归属</a:t>
                      </a:r>
                      <a:endParaRPr lang="en-US" dirty="0"/>
                    </a:p>
                  </a:txBody>
                  <a:tcPr/>
                </a:tc>
                <a:tc>
                  <a:txBody>
                    <a:bodyPr/>
                    <a:lstStyle/>
                    <a:p>
                      <a:r>
                        <a:rPr lang="zh-CN" altLang="en-US" dirty="0"/>
                        <a:t>发债人买回债券</a:t>
                      </a:r>
                      <a:endParaRPr lang="en-US" dirty="0"/>
                    </a:p>
                  </a:txBody>
                  <a:tcPr/>
                </a:tc>
                <a:tc>
                  <a:txBody>
                    <a:bodyPr/>
                    <a:lstStyle/>
                    <a:p>
                      <a:r>
                        <a:rPr lang="zh-CN" altLang="en-US" dirty="0"/>
                        <a:t>持有人卖回债券</a:t>
                      </a:r>
                      <a:endParaRPr lang="en-US" dirty="0"/>
                    </a:p>
                  </a:txBody>
                  <a:tcPr/>
                </a:tc>
                <a:extLst>
                  <a:ext uri="{0D108BD9-81ED-4DB2-BD59-A6C34878D82A}">
                    <a16:rowId xmlns:a16="http://schemas.microsoft.com/office/drawing/2014/main" val="2549932243"/>
                  </a:ext>
                </a:extLst>
              </a:tr>
              <a:tr h="370840">
                <a:tc>
                  <a:txBody>
                    <a:bodyPr/>
                    <a:lstStyle/>
                    <a:p>
                      <a:r>
                        <a:rPr lang="zh-CN" altLang="en-US" dirty="0"/>
                        <a:t>行权条件</a:t>
                      </a:r>
                      <a:endParaRPr lang="en-US" dirty="0"/>
                    </a:p>
                  </a:txBody>
                  <a:tcPr/>
                </a:tc>
                <a:tc>
                  <a:txBody>
                    <a:bodyPr/>
                    <a:lstStyle/>
                    <a:p>
                      <a:r>
                        <a:rPr lang="en-US" altLang="zh-CN" dirty="0"/>
                        <a:t>Market price &gt; call price</a:t>
                      </a:r>
                    </a:p>
                    <a:p>
                      <a:r>
                        <a:rPr lang="en-US" dirty="0"/>
                        <a:t>Interest rate fall</a:t>
                      </a:r>
                    </a:p>
                    <a:p>
                      <a:r>
                        <a:rPr lang="en-US" dirty="0"/>
                        <a:t>Credit quality improve(issuer)</a:t>
                      </a:r>
                    </a:p>
                  </a:txBody>
                  <a:tcPr/>
                </a:tc>
                <a:tc>
                  <a:txBody>
                    <a:bodyPr/>
                    <a:lstStyle/>
                    <a:p>
                      <a:r>
                        <a:rPr lang="en-US" dirty="0"/>
                        <a:t>Market price &lt; put price</a:t>
                      </a:r>
                    </a:p>
                    <a:p>
                      <a:r>
                        <a:rPr lang="en-US" dirty="0"/>
                        <a:t>Interest rate raise</a:t>
                      </a:r>
                    </a:p>
                    <a:p>
                      <a:r>
                        <a:rPr lang="en-US" dirty="0"/>
                        <a:t>Credit quality deteriorate(issuer)</a:t>
                      </a:r>
                    </a:p>
                  </a:txBody>
                  <a:tcPr/>
                </a:tc>
                <a:extLst>
                  <a:ext uri="{0D108BD9-81ED-4DB2-BD59-A6C34878D82A}">
                    <a16:rowId xmlns:a16="http://schemas.microsoft.com/office/drawing/2014/main" val="3256773259"/>
                  </a:ext>
                </a:extLst>
              </a:tr>
              <a:tr h="370840">
                <a:tc>
                  <a:txBody>
                    <a:bodyPr/>
                    <a:lstStyle/>
                    <a:p>
                      <a:r>
                        <a:rPr lang="en-US" dirty="0"/>
                        <a:t>benefit</a:t>
                      </a:r>
                    </a:p>
                  </a:txBody>
                  <a:tcPr/>
                </a:tc>
                <a:tc>
                  <a:txBody>
                    <a:bodyPr/>
                    <a:lstStyle/>
                    <a:p>
                      <a:r>
                        <a:rPr lang="en-US" dirty="0"/>
                        <a:t>Refinance at a lower rate</a:t>
                      </a:r>
                    </a:p>
                  </a:txBody>
                  <a:tcPr/>
                </a:tc>
                <a:tc>
                  <a:txBody>
                    <a:bodyPr/>
                    <a:lstStyle/>
                    <a:p>
                      <a:r>
                        <a:rPr lang="en-US" dirty="0"/>
                        <a:t>Reinvestment at a higher rate</a:t>
                      </a:r>
                    </a:p>
                  </a:txBody>
                  <a:tcPr/>
                </a:tc>
                <a:extLst>
                  <a:ext uri="{0D108BD9-81ED-4DB2-BD59-A6C34878D82A}">
                    <a16:rowId xmlns:a16="http://schemas.microsoft.com/office/drawing/2014/main" val="1506632821"/>
                  </a:ext>
                </a:extLst>
              </a:tr>
              <a:tr h="370840">
                <a:tc>
                  <a:txBody>
                    <a:bodyPr/>
                    <a:lstStyle/>
                    <a:p>
                      <a:r>
                        <a:rPr lang="en-US" altLang="zh-CN" dirty="0"/>
                        <a:t>option-free bond </a:t>
                      </a:r>
                      <a:r>
                        <a:rPr lang="zh-CN" altLang="en-US" dirty="0"/>
                        <a:t>对比</a:t>
                      </a:r>
                      <a:endParaRPr lang="en-US" dirty="0"/>
                    </a:p>
                  </a:txBody>
                  <a:tcPr/>
                </a:tc>
                <a:tc>
                  <a:txBody>
                    <a:bodyPr/>
                    <a:lstStyle/>
                    <a:p>
                      <a:r>
                        <a:rPr lang="en-US" altLang="zh-CN" dirty="0"/>
                        <a:t>Lower price</a:t>
                      </a:r>
                    </a:p>
                    <a:p>
                      <a:r>
                        <a:rPr lang="en-US" altLang="zh-CN" dirty="0"/>
                        <a:t>Higher yield</a:t>
                      </a:r>
                      <a:endParaRPr lang="en-US" dirty="0"/>
                    </a:p>
                  </a:txBody>
                  <a:tcPr/>
                </a:tc>
                <a:tc>
                  <a:txBody>
                    <a:bodyPr/>
                    <a:lstStyle/>
                    <a:p>
                      <a:r>
                        <a:rPr lang="en-US" altLang="zh-CN" dirty="0"/>
                        <a:t>Higher price</a:t>
                      </a:r>
                    </a:p>
                    <a:p>
                      <a:r>
                        <a:rPr lang="en-US" altLang="zh-CN" dirty="0"/>
                        <a:t>Lower yield</a:t>
                      </a:r>
                      <a:endParaRPr lang="en-US" dirty="0"/>
                    </a:p>
                  </a:txBody>
                  <a:tcPr/>
                </a:tc>
                <a:extLst>
                  <a:ext uri="{0D108BD9-81ED-4DB2-BD59-A6C34878D82A}">
                    <a16:rowId xmlns:a16="http://schemas.microsoft.com/office/drawing/2014/main" val="2535486771"/>
                  </a:ext>
                </a:extLst>
              </a:tr>
              <a:tr h="370840">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617395968"/>
                  </a:ext>
                </a:extLst>
              </a:tr>
            </a:tbl>
          </a:graphicData>
        </a:graphic>
      </p:graphicFrame>
    </p:spTree>
    <p:extLst>
      <p:ext uri="{BB962C8B-B14F-4D97-AF65-F5344CB8AC3E}">
        <p14:creationId xmlns:p14="http://schemas.microsoft.com/office/powerpoint/2010/main" val="317863876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6ADD84-3D01-4497-B036-C032E5EB0BFF}"/>
              </a:ext>
            </a:extLst>
          </p:cNvPr>
          <p:cNvSpPr>
            <a:spLocks noGrp="1"/>
          </p:cNvSpPr>
          <p:nvPr>
            <p:ph type="title"/>
          </p:nvPr>
        </p:nvSpPr>
        <p:spPr>
          <a:xfrm>
            <a:off x="1024128" y="585216"/>
            <a:ext cx="8018272" cy="1499616"/>
          </a:xfrm>
        </p:spPr>
        <p:txBody>
          <a:bodyPr>
            <a:normAutofit/>
          </a:bodyPr>
          <a:lstStyle/>
          <a:p>
            <a:r>
              <a:rPr lang="en-US" sz="3500" dirty="0"/>
              <a:t>Module1</a:t>
            </a:r>
            <a:br>
              <a:rPr lang="en-US" sz="3500" dirty="0"/>
            </a:br>
            <a:r>
              <a:rPr lang="en-US" sz="3500" dirty="0"/>
              <a:t>Fixed-Income Securities: </a:t>
            </a:r>
            <a:br>
              <a:rPr lang="en-US" sz="3500" dirty="0"/>
            </a:br>
            <a:r>
              <a:rPr lang="en-US" sz="3500" dirty="0"/>
              <a:t>Defining Elements</a:t>
            </a:r>
          </a:p>
        </p:txBody>
      </p:sp>
      <p:sp>
        <p:nvSpPr>
          <p:cNvPr id="3" name="Content Placeholder 2">
            <a:extLst>
              <a:ext uri="{FF2B5EF4-FFF2-40B4-BE49-F238E27FC236}">
                <a16:creationId xmlns:a16="http://schemas.microsoft.com/office/drawing/2014/main" id="{8EEE7C88-4918-4ABE-9613-23093848BCD5}"/>
              </a:ext>
            </a:extLst>
          </p:cNvPr>
          <p:cNvSpPr>
            <a:spLocks noGrp="1"/>
          </p:cNvSpPr>
          <p:nvPr>
            <p:ph idx="1"/>
          </p:nvPr>
        </p:nvSpPr>
        <p:spPr>
          <a:xfrm>
            <a:off x="1024128" y="2286000"/>
            <a:ext cx="8018271" cy="4023360"/>
          </a:xfrm>
        </p:spPr>
        <p:txBody>
          <a:bodyPr>
            <a:normAutofit lnSpcReduction="10000"/>
          </a:bodyPr>
          <a:lstStyle/>
          <a:p>
            <a:r>
              <a:rPr lang="en-US" sz="2800" b="1" dirty="0">
                <a:solidFill>
                  <a:srgbClr val="FF0000"/>
                </a:solidFill>
              </a:rPr>
              <a:t>Callable and putable bond</a:t>
            </a:r>
          </a:p>
          <a:p>
            <a:r>
              <a:rPr lang="en-US" sz="1700" dirty="0"/>
              <a:t>The </a:t>
            </a:r>
            <a:r>
              <a:rPr lang="en-US" sz="1700" dirty="0">
                <a:solidFill>
                  <a:srgbClr val="FF0000"/>
                </a:solidFill>
              </a:rPr>
              <a:t>call premium </a:t>
            </a:r>
            <a:r>
              <a:rPr lang="en-US" sz="1700" dirty="0"/>
              <a:t>is the amount over par paid by the issuer if the bond is called.</a:t>
            </a:r>
          </a:p>
          <a:p>
            <a:r>
              <a:rPr lang="en-US" sz="1700" dirty="0"/>
              <a:t>Some callable bonds are issued with a </a:t>
            </a:r>
            <a:r>
              <a:rPr lang="en-US" sz="1700" dirty="0">
                <a:solidFill>
                  <a:srgbClr val="FF0000"/>
                </a:solidFill>
              </a:rPr>
              <a:t>call protection period</a:t>
            </a:r>
            <a:r>
              <a:rPr lang="en-US" sz="1700" dirty="0"/>
              <a:t>, also called lockout period, cushion, or deferment period.</a:t>
            </a:r>
          </a:p>
          <a:p>
            <a:r>
              <a:rPr lang="en-US" sz="1700" dirty="0"/>
              <a:t>The earliest time that a bond might be called is known as the </a:t>
            </a:r>
            <a:r>
              <a:rPr lang="en-US" sz="1700" dirty="0">
                <a:solidFill>
                  <a:srgbClr val="FF0000"/>
                </a:solidFill>
              </a:rPr>
              <a:t>call date</a:t>
            </a:r>
            <a:r>
              <a:rPr lang="en-US" sz="1700" dirty="0"/>
              <a:t>.</a:t>
            </a:r>
          </a:p>
          <a:p>
            <a:pPr marL="457200" indent="-457200">
              <a:buFont typeface="+mj-lt"/>
              <a:buAutoNum type="arabicPeriod"/>
            </a:pPr>
            <a:r>
              <a:rPr lang="en-US" sz="1700" dirty="0">
                <a:solidFill>
                  <a:srgbClr val="FF0000"/>
                </a:solidFill>
              </a:rPr>
              <a:t>American-style</a:t>
            </a:r>
            <a:r>
              <a:rPr lang="en-US" sz="1700" dirty="0"/>
              <a:t> call, sometimes referred to as continuously callable, for which the issuer has the right to call a bond at any time starting on the first call date.</a:t>
            </a:r>
          </a:p>
          <a:p>
            <a:pPr marL="457200" indent="-457200">
              <a:buFont typeface="+mj-lt"/>
              <a:buAutoNum type="arabicPeriod"/>
            </a:pPr>
            <a:r>
              <a:rPr lang="en-US" sz="1700" dirty="0">
                <a:solidFill>
                  <a:srgbClr val="FF0000"/>
                </a:solidFill>
              </a:rPr>
              <a:t>European-style</a:t>
            </a:r>
            <a:r>
              <a:rPr lang="en-US" sz="1700" dirty="0"/>
              <a:t> call, for which the issuer has the right to call a bond only once on the call date.</a:t>
            </a:r>
          </a:p>
          <a:p>
            <a:pPr marL="457200" indent="-457200">
              <a:buFont typeface="+mj-lt"/>
              <a:buAutoNum type="arabicPeriod"/>
            </a:pPr>
            <a:r>
              <a:rPr lang="en-US" sz="1700" dirty="0">
                <a:solidFill>
                  <a:srgbClr val="FF0000"/>
                </a:solidFill>
              </a:rPr>
              <a:t>Bermuda-style</a:t>
            </a:r>
            <a:r>
              <a:rPr lang="en-US" sz="1700" dirty="0"/>
              <a:t> call, for which the issuer has the right to call bonds on specified dates following the call protection period. These dates frequently correspond to coupon payment dates.</a:t>
            </a:r>
          </a:p>
          <a:p>
            <a:endParaRPr lang="en-US" sz="1700"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6781323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Old wrinkled hands with some coins">
            <a:extLst>
              <a:ext uri="{FF2B5EF4-FFF2-40B4-BE49-F238E27FC236}">
                <a16:creationId xmlns:a16="http://schemas.microsoft.com/office/drawing/2014/main" id="{B21DFE95-D25E-EC6F-5D3A-31F088A94C4D}"/>
              </a:ext>
            </a:extLst>
          </p:cNvPr>
          <p:cNvPicPr>
            <a:picLocks noChangeAspect="1"/>
          </p:cNvPicPr>
          <p:nvPr/>
        </p:nvPicPr>
        <p:blipFill rotWithShape="1">
          <a:blip r:embed="rId2">
            <a:duotone>
              <a:schemeClr val="bg2">
                <a:shade val="45000"/>
                <a:satMod val="135000"/>
              </a:schemeClr>
              <a:prstClr val="white"/>
            </a:duotone>
            <a:alphaModFix amt="40000"/>
          </a:blip>
          <a:srcRect b="15730"/>
          <a:stretch/>
        </p:blipFill>
        <p:spPr>
          <a:xfrm>
            <a:off x="20" y="10"/>
            <a:ext cx="12191980" cy="6857989"/>
          </a:xfrm>
          <a:prstGeom prst="rect">
            <a:avLst/>
          </a:prstGeom>
        </p:spPr>
      </p:pic>
      <p:sp>
        <p:nvSpPr>
          <p:cNvPr id="2" name="Title 1">
            <a:extLst>
              <a:ext uri="{FF2B5EF4-FFF2-40B4-BE49-F238E27FC236}">
                <a16:creationId xmlns:a16="http://schemas.microsoft.com/office/drawing/2014/main" id="{D04B2E30-8287-4329-80A8-E3ECC8EA3F09}"/>
              </a:ext>
            </a:extLst>
          </p:cNvPr>
          <p:cNvSpPr>
            <a:spLocks noGrp="1"/>
          </p:cNvSpPr>
          <p:nvPr>
            <p:ph type="title"/>
          </p:nvPr>
        </p:nvSpPr>
        <p:spPr>
          <a:xfrm>
            <a:off x="1024128" y="585216"/>
            <a:ext cx="9720072" cy="1499616"/>
          </a:xfrm>
        </p:spPr>
        <p:txBody>
          <a:bodyPr>
            <a:normAutofit/>
          </a:bodyPr>
          <a:lstStyle/>
          <a:p>
            <a:r>
              <a:rPr lang="en-US" sz="3500" dirty="0"/>
              <a:t>Module1</a:t>
            </a:r>
            <a:br>
              <a:rPr lang="en-US" sz="3500" dirty="0"/>
            </a:br>
            <a:r>
              <a:rPr lang="en-US" sz="3500" dirty="0"/>
              <a:t>Fixed-Income Securities: </a:t>
            </a:r>
            <a:br>
              <a:rPr lang="en-US" sz="3500" dirty="0"/>
            </a:br>
            <a:r>
              <a:rPr lang="en-US" sz="3500" dirty="0"/>
              <a:t>Defining Elements</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B97278CD-D966-4789-8C4E-0732EA32F49E}"/>
              </a:ext>
            </a:extLst>
          </p:cNvPr>
          <p:cNvSpPr>
            <a:spLocks noGrp="1"/>
          </p:cNvSpPr>
          <p:nvPr>
            <p:ph idx="1"/>
          </p:nvPr>
        </p:nvSpPr>
        <p:spPr>
          <a:xfrm>
            <a:off x="1024128" y="2286000"/>
            <a:ext cx="9720073" cy="4023360"/>
          </a:xfrm>
        </p:spPr>
        <p:txBody>
          <a:bodyPr>
            <a:normAutofit/>
          </a:bodyPr>
          <a:lstStyle/>
          <a:p>
            <a:r>
              <a:rPr lang="en-US" sz="2800" b="1" dirty="0">
                <a:solidFill>
                  <a:srgbClr val="FF0000"/>
                </a:solidFill>
              </a:rPr>
              <a:t>Callable and putable bond</a:t>
            </a:r>
          </a:p>
          <a:p>
            <a:r>
              <a:rPr lang="en-US" dirty="0"/>
              <a:t>A typical </a:t>
            </a:r>
            <a:r>
              <a:rPr lang="en-US" dirty="0">
                <a:solidFill>
                  <a:srgbClr val="FF0000"/>
                </a:solidFill>
              </a:rPr>
              <a:t>make-whole</a:t>
            </a:r>
            <a:r>
              <a:rPr lang="en-US" dirty="0"/>
              <a:t> </a:t>
            </a:r>
            <a:r>
              <a:rPr lang="en-US" dirty="0">
                <a:solidFill>
                  <a:srgbClr val="FF0000"/>
                </a:solidFill>
              </a:rPr>
              <a:t>call</a:t>
            </a:r>
            <a:r>
              <a:rPr lang="en-US" dirty="0"/>
              <a:t> requires the issuer to make a lump-sum payment to the bondholders based on the present value of the future coupon payments and outstanding principal due to early bond redemption.</a:t>
            </a:r>
          </a:p>
          <a:p>
            <a:endParaRPr lang="en-US" dirty="0"/>
          </a:p>
          <a:p>
            <a:endParaRPr lang="en-US" dirty="0"/>
          </a:p>
        </p:txBody>
      </p:sp>
    </p:spTree>
    <p:extLst>
      <p:ext uri="{BB962C8B-B14F-4D97-AF65-F5344CB8AC3E}">
        <p14:creationId xmlns:p14="http://schemas.microsoft.com/office/powerpoint/2010/main" val="160854223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663BD6-50B0-4954-BB59-CCF2F9FFCE94}"/>
              </a:ext>
            </a:extLst>
          </p:cNvPr>
          <p:cNvSpPr>
            <a:spLocks noGrp="1"/>
          </p:cNvSpPr>
          <p:nvPr>
            <p:ph type="title"/>
          </p:nvPr>
        </p:nvSpPr>
        <p:spPr/>
        <p:txBody>
          <a:bodyPr/>
          <a:lstStyle/>
          <a:p>
            <a:r>
              <a:rPr lang="en-US" dirty="0"/>
              <a:t>practices</a:t>
            </a:r>
          </a:p>
        </p:txBody>
      </p:sp>
      <p:sp>
        <p:nvSpPr>
          <p:cNvPr id="3" name="Content Placeholder 2">
            <a:extLst>
              <a:ext uri="{FF2B5EF4-FFF2-40B4-BE49-F238E27FC236}">
                <a16:creationId xmlns:a16="http://schemas.microsoft.com/office/drawing/2014/main" id="{83678AE9-E28F-40E3-BC1E-E902DF3D824E}"/>
              </a:ext>
            </a:extLst>
          </p:cNvPr>
          <p:cNvSpPr>
            <a:spLocks noGrp="1"/>
          </p:cNvSpPr>
          <p:nvPr>
            <p:ph idx="1"/>
          </p:nvPr>
        </p:nvSpPr>
        <p:spPr/>
        <p:txBody>
          <a:bodyPr/>
          <a:lstStyle/>
          <a:p>
            <a:r>
              <a:rPr lang="en-US" dirty="0"/>
              <a:t>Assume a hypothetical 30-year bond is issued on 15 August 2019 at a price of 98.195 (as a percentage of par). Each bond has a par value of $1,000. The bond is callable in whole or in part every 15 August from 2029 at the option of the issuer. The call prices are shown below.</a:t>
            </a:r>
          </a:p>
          <a:p>
            <a:endParaRPr lang="en-US" dirty="0"/>
          </a:p>
        </p:txBody>
      </p:sp>
      <p:graphicFrame>
        <p:nvGraphicFramePr>
          <p:cNvPr id="4" name="Table 3">
            <a:extLst>
              <a:ext uri="{FF2B5EF4-FFF2-40B4-BE49-F238E27FC236}">
                <a16:creationId xmlns:a16="http://schemas.microsoft.com/office/drawing/2014/main" id="{A2800946-BDB8-4173-8DB7-5F23DD58C22A}"/>
              </a:ext>
            </a:extLst>
          </p:cNvPr>
          <p:cNvGraphicFramePr>
            <a:graphicFrameLocks noGrp="1"/>
          </p:cNvGraphicFramePr>
          <p:nvPr/>
        </p:nvGraphicFramePr>
        <p:xfrm>
          <a:off x="1024128" y="3713480"/>
          <a:ext cx="8128000" cy="259588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3985494105"/>
                    </a:ext>
                  </a:extLst>
                </a:gridCol>
                <a:gridCol w="2032000">
                  <a:extLst>
                    <a:ext uri="{9D8B030D-6E8A-4147-A177-3AD203B41FA5}">
                      <a16:colId xmlns:a16="http://schemas.microsoft.com/office/drawing/2014/main" val="3967398872"/>
                    </a:ext>
                  </a:extLst>
                </a:gridCol>
                <a:gridCol w="2125472">
                  <a:extLst>
                    <a:ext uri="{9D8B030D-6E8A-4147-A177-3AD203B41FA5}">
                      <a16:colId xmlns:a16="http://schemas.microsoft.com/office/drawing/2014/main" val="3543464742"/>
                    </a:ext>
                  </a:extLst>
                </a:gridCol>
                <a:gridCol w="1938528">
                  <a:extLst>
                    <a:ext uri="{9D8B030D-6E8A-4147-A177-3AD203B41FA5}">
                      <a16:colId xmlns:a16="http://schemas.microsoft.com/office/drawing/2014/main" val="271594849"/>
                    </a:ext>
                  </a:extLst>
                </a:gridCol>
              </a:tblGrid>
              <a:tr h="370840">
                <a:tc>
                  <a:txBody>
                    <a:bodyPr/>
                    <a:lstStyle/>
                    <a:p>
                      <a:r>
                        <a:rPr lang="en-US" dirty="0"/>
                        <a:t>Year</a:t>
                      </a:r>
                    </a:p>
                  </a:txBody>
                  <a:tcPr/>
                </a:tc>
                <a:tc>
                  <a:txBody>
                    <a:bodyPr/>
                    <a:lstStyle/>
                    <a:p>
                      <a:r>
                        <a:rPr lang="en-US" dirty="0"/>
                        <a:t>Call price</a:t>
                      </a:r>
                    </a:p>
                  </a:txBody>
                  <a:tcPr/>
                </a:tc>
                <a:tc>
                  <a:txBody>
                    <a:bodyPr/>
                    <a:lstStyle/>
                    <a:p>
                      <a:r>
                        <a:rPr lang="en-US" dirty="0"/>
                        <a:t>Year</a:t>
                      </a:r>
                    </a:p>
                  </a:txBody>
                  <a:tcPr/>
                </a:tc>
                <a:tc>
                  <a:txBody>
                    <a:bodyPr/>
                    <a:lstStyle/>
                    <a:p>
                      <a:r>
                        <a:rPr lang="en-US" dirty="0"/>
                        <a:t>Call price</a:t>
                      </a:r>
                    </a:p>
                  </a:txBody>
                  <a:tcPr/>
                </a:tc>
                <a:extLst>
                  <a:ext uri="{0D108BD9-81ED-4DB2-BD59-A6C34878D82A}">
                    <a16:rowId xmlns:a16="http://schemas.microsoft.com/office/drawing/2014/main" val="2206036779"/>
                  </a:ext>
                </a:extLst>
              </a:tr>
              <a:tr h="370840">
                <a:tc>
                  <a:txBody>
                    <a:bodyPr/>
                    <a:lstStyle/>
                    <a:p>
                      <a:r>
                        <a:rPr lang="en-US" dirty="0"/>
                        <a:t>2029</a:t>
                      </a:r>
                    </a:p>
                  </a:txBody>
                  <a:tcPr/>
                </a:tc>
                <a:tc>
                  <a:txBody>
                    <a:bodyPr/>
                    <a:lstStyle/>
                    <a:p>
                      <a:r>
                        <a:rPr lang="en-US" dirty="0"/>
                        <a:t>103.87</a:t>
                      </a:r>
                    </a:p>
                  </a:txBody>
                  <a:tcPr/>
                </a:tc>
                <a:tc>
                  <a:txBody>
                    <a:bodyPr/>
                    <a:lstStyle/>
                    <a:p>
                      <a:r>
                        <a:rPr lang="en-US" dirty="0"/>
                        <a:t>2035</a:t>
                      </a:r>
                    </a:p>
                  </a:txBody>
                  <a:tcPr/>
                </a:tc>
                <a:tc>
                  <a:txBody>
                    <a:bodyPr/>
                    <a:lstStyle/>
                    <a:p>
                      <a:r>
                        <a:rPr lang="en-US" dirty="0"/>
                        <a:t>101.548</a:t>
                      </a:r>
                    </a:p>
                  </a:txBody>
                  <a:tcPr/>
                </a:tc>
                <a:extLst>
                  <a:ext uri="{0D108BD9-81ED-4DB2-BD59-A6C34878D82A}">
                    <a16:rowId xmlns:a16="http://schemas.microsoft.com/office/drawing/2014/main" val="1383280456"/>
                  </a:ext>
                </a:extLst>
              </a:tr>
              <a:tr h="370840">
                <a:tc>
                  <a:txBody>
                    <a:bodyPr/>
                    <a:lstStyle/>
                    <a:p>
                      <a:r>
                        <a:rPr lang="en-US" dirty="0"/>
                        <a:t>2030</a:t>
                      </a:r>
                    </a:p>
                  </a:txBody>
                  <a:tcPr/>
                </a:tc>
                <a:tc>
                  <a:txBody>
                    <a:bodyPr/>
                    <a:lstStyle/>
                    <a:p>
                      <a:r>
                        <a:rPr lang="en-US" dirty="0"/>
                        <a:t>103.485</a:t>
                      </a:r>
                    </a:p>
                  </a:txBody>
                  <a:tcPr/>
                </a:tc>
                <a:tc>
                  <a:txBody>
                    <a:bodyPr/>
                    <a:lstStyle/>
                    <a:p>
                      <a:r>
                        <a:rPr lang="en-US" dirty="0"/>
                        <a:t>2036</a:t>
                      </a:r>
                    </a:p>
                  </a:txBody>
                  <a:tcPr/>
                </a:tc>
                <a:tc>
                  <a:txBody>
                    <a:bodyPr/>
                    <a:lstStyle/>
                    <a:p>
                      <a:r>
                        <a:rPr lang="en-US" dirty="0"/>
                        <a:t>101.161</a:t>
                      </a:r>
                    </a:p>
                  </a:txBody>
                  <a:tcPr/>
                </a:tc>
                <a:extLst>
                  <a:ext uri="{0D108BD9-81ED-4DB2-BD59-A6C34878D82A}">
                    <a16:rowId xmlns:a16="http://schemas.microsoft.com/office/drawing/2014/main" val="893821106"/>
                  </a:ext>
                </a:extLst>
              </a:tr>
              <a:tr h="370840">
                <a:tc>
                  <a:txBody>
                    <a:bodyPr/>
                    <a:lstStyle/>
                    <a:p>
                      <a:r>
                        <a:rPr lang="en-US" dirty="0"/>
                        <a:t>2031</a:t>
                      </a:r>
                    </a:p>
                  </a:txBody>
                  <a:tcPr/>
                </a:tc>
                <a:tc>
                  <a:txBody>
                    <a:bodyPr/>
                    <a:lstStyle/>
                    <a:p>
                      <a:r>
                        <a:rPr lang="en-US" dirty="0"/>
                        <a:t>103</a:t>
                      </a:r>
                    </a:p>
                  </a:txBody>
                  <a:tcPr/>
                </a:tc>
                <a:tc>
                  <a:txBody>
                    <a:bodyPr/>
                    <a:lstStyle/>
                    <a:p>
                      <a:r>
                        <a:rPr lang="en-US" dirty="0"/>
                        <a:t>2037</a:t>
                      </a:r>
                    </a:p>
                  </a:txBody>
                  <a:tcPr/>
                </a:tc>
                <a:tc>
                  <a:txBody>
                    <a:bodyPr/>
                    <a:lstStyle/>
                    <a:p>
                      <a:r>
                        <a:rPr lang="en-US" dirty="0"/>
                        <a:t>100.774</a:t>
                      </a:r>
                    </a:p>
                  </a:txBody>
                  <a:tcPr/>
                </a:tc>
                <a:extLst>
                  <a:ext uri="{0D108BD9-81ED-4DB2-BD59-A6C34878D82A}">
                    <a16:rowId xmlns:a16="http://schemas.microsoft.com/office/drawing/2014/main" val="3698477958"/>
                  </a:ext>
                </a:extLst>
              </a:tr>
              <a:tr h="370840">
                <a:tc>
                  <a:txBody>
                    <a:bodyPr/>
                    <a:lstStyle/>
                    <a:p>
                      <a:r>
                        <a:rPr lang="en-US" dirty="0"/>
                        <a:t>2032</a:t>
                      </a:r>
                    </a:p>
                  </a:txBody>
                  <a:tcPr/>
                </a:tc>
                <a:tc>
                  <a:txBody>
                    <a:bodyPr/>
                    <a:lstStyle/>
                    <a:p>
                      <a:r>
                        <a:rPr lang="en-US" dirty="0"/>
                        <a:t>102.709</a:t>
                      </a:r>
                    </a:p>
                  </a:txBody>
                  <a:tcPr/>
                </a:tc>
                <a:tc>
                  <a:txBody>
                    <a:bodyPr/>
                    <a:lstStyle/>
                    <a:p>
                      <a:r>
                        <a:rPr lang="en-US" dirty="0"/>
                        <a:t>2038</a:t>
                      </a:r>
                    </a:p>
                  </a:txBody>
                  <a:tcPr/>
                </a:tc>
                <a:tc>
                  <a:txBody>
                    <a:bodyPr/>
                    <a:lstStyle/>
                    <a:p>
                      <a:r>
                        <a:rPr lang="en-US" dirty="0"/>
                        <a:t>100.387</a:t>
                      </a:r>
                    </a:p>
                  </a:txBody>
                  <a:tcPr/>
                </a:tc>
                <a:extLst>
                  <a:ext uri="{0D108BD9-81ED-4DB2-BD59-A6C34878D82A}">
                    <a16:rowId xmlns:a16="http://schemas.microsoft.com/office/drawing/2014/main" val="3192630126"/>
                  </a:ext>
                </a:extLst>
              </a:tr>
              <a:tr h="370840">
                <a:tc>
                  <a:txBody>
                    <a:bodyPr/>
                    <a:lstStyle/>
                    <a:p>
                      <a:r>
                        <a:rPr lang="en-US" dirty="0"/>
                        <a:t>2033</a:t>
                      </a:r>
                    </a:p>
                  </a:txBody>
                  <a:tcPr/>
                </a:tc>
                <a:tc>
                  <a:txBody>
                    <a:bodyPr/>
                    <a:lstStyle/>
                    <a:p>
                      <a:r>
                        <a:rPr lang="en-US" dirty="0"/>
                        <a:t>102.322</a:t>
                      </a:r>
                    </a:p>
                  </a:txBody>
                  <a:tcPr/>
                </a:tc>
                <a:tc>
                  <a:txBody>
                    <a:bodyPr/>
                    <a:lstStyle/>
                    <a:p>
                      <a:r>
                        <a:rPr lang="en-US" dirty="0"/>
                        <a:t>2039 and thereafter</a:t>
                      </a:r>
                    </a:p>
                  </a:txBody>
                  <a:tcPr/>
                </a:tc>
                <a:tc>
                  <a:txBody>
                    <a:bodyPr/>
                    <a:lstStyle/>
                    <a:p>
                      <a:r>
                        <a:rPr lang="en-US" dirty="0"/>
                        <a:t>100</a:t>
                      </a:r>
                    </a:p>
                  </a:txBody>
                  <a:tcPr/>
                </a:tc>
                <a:extLst>
                  <a:ext uri="{0D108BD9-81ED-4DB2-BD59-A6C34878D82A}">
                    <a16:rowId xmlns:a16="http://schemas.microsoft.com/office/drawing/2014/main" val="424566210"/>
                  </a:ext>
                </a:extLst>
              </a:tr>
              <a:tr h="370840">
                <a:tc>
                  <a:txBody>
                    <a:bodyPr/>
                    <a:lstStyle/>
                    <a:p>
                      <a:r>
                        <a:rPr lang="en-US" dirty="0"/>
                        <a:t>2034</a:t>
                      </a:r>
                    </a:p>
                  </a:txBody>
                  <a:tcPr/>
                </a:tc>
                <a:tc>
                  <a:txBody>
                    <a:bodyPr/>
                    <a:lstStyle/>
                    <a:p>
                      <a:r>
                        <a:rPr lang="en-US" dirty="0"/>
                        <a:t>101.955</a:t>
                      </a:r>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2208252512"/>
                  </a:ext>
                </a:extLst>
              </a:tr>
            </a:tbl>
          </a:graphicData>
        </a:graphic>
      </p:graphicFrame>
    </p:spTree>
    <p:extLst>
      <p:ext uri="{BB962C8B-B14F-4D97-AF65-F5344CB8AC3E}">
        <p14:creationId xmlns:p14="http://schemas.microsoft.com/office/powerpoint/2010/main" val="4573014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07D2CC-E964-42DF-AD8C-FFF8CD37DE6C}"/>
              </a:ext>
            </a:extLst>
          </p:cNvPr>
          <p:cNvSpPr>
            <a:spLocks noGrp="1"/>
          </p:cNvSpPr>
          <p:nvPr>
            <p:ph type="title"/>
          </p:nvPr>
        </p:nvSpPr>
        <p:spPr>
          <a:xfrm>
            <a:off x="1024128" y="585216"/>
            <a:ext cx="8018272" cy="1499616"/>
          </a:xfrm>
        </p:spPr>
        <p:txBody>
          <a:bodyPr>
            <a:normAutofit/>
          </a:bodyPr>
          <a:lstStyle/>
          <a:p>
            <a:r>
              <a:rPr lang="en-US" dirty="0"/>
              <a:t>practices</a:t>
            </a:r>
          </a:p>
        </p:txBody>
      </p:sp>
      <p:graphicFrame>
        <p:nvGraphicFramePr>
          <p:cNvPr id="12" name="Content Placeholder 2">
            <a:extLst>
              <a:ext uri="{FF2B5EF4-FFF2-40B4-BE49-F238E27FC236}">
                <a16:creationId xmlns:a16="http://schemas.microsoft.com/office/drawing/2014/main" id="{DD3C2379-0C0B-E3F8-7251-F77C34834BB7}"/>
              </a:ext>
            </a:extLst>
          </p:cNvPr>
          <p:cNvGraphicFramePr>
            <a:graphicFrameLocks noGrp="1"/>
          </p:cNvGraphicFramePr>
          <p:nvPr>
            <p:ph idx="1"/>
          </p:nvPr>
        </p:nvGraphicFramePr>
        <p:xfrm>
          <a:off x="1024128" y="2286000"/>
          <a:ext cx="8018271" cy="40233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4424827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Orange and blue numbers and graphs">
            <a:extLst>
              <a:ext uri="{FF2B5EF4-FFF2-40B4-BE49-F238E27FC236}">
                <a16:creationId xmlns:a16="http://schemas.microsoft.com/office/drawing/2014/main" id="{FD5F360A-5B46-9086-E806-6342A94CA25F}"/>
              </a:ext>
            </a:extLst>
          </p:cNvPr>
          <p:cNvPicPr>
            <a:picLocks noChangeAspect="1"/>
          </p:cNvPicPr>
          <p:nvPr/>
        </p:nvPicPr>
        <p:blipFill rotWithShape="1">
          <a:blip r:embed="rId2">
            <a:duotone>
              <a:schemeClr val="bg2">
                <a:shade val="45000"/>
                <a:satMod val="135000"/>
              </a:schemeClr>
              <a:prstClr val="white"/>
            </a:duotone>
            <a:alphaModFix amt="40000"/>
          </a:blip>
          <a:srcRect t="6568" b="1595"/>
          <a:stretch/>
        </p:blipFill>
        <p:spPr>
          <a:xfrm>
            <a:off x="20" y="10"/>
            <a:ext cx="12191980" cy="6857989"/>
          </a:xfrm>
          <a:prstGeom prst="rect">
            <a:avLst/>
          </a:prstGeom>
        </p:spPr>
      </p:pic>
      <p:sp>
        <p:nvSpPr>
          <p:cNvPr id="2" name="Title 1">
            <a:extLst>
              <a:ext uri="{FF2B5EF4-FFF2-40B4-BE49-F238E27FC236}">
                <a16:creationId xmlns:a16="http://schemas.microsoft.com/office/drawing/2014/main" id="{99FB2BDC-3E20-4B0D-AD98-EA9B70FF554A}"/>
              </a:ext>
            </a:extLst>
          </p:cNvPr>
          <p:cNvSpPr>
            <a:spLocks noGrp="1"/>
          </p:cNvSpPr>
          <p:nvPr>
            <p:ph type="title"/>
          </p:nvPr>
        </p:nvSpPr>
        <p:spPr>
          <a:xfrm>
            <a:off x="1024128" y="585216"/>
            <a:ext cx="9720072" cy="1499616"/>
          </a:xfrm>
        </p:spPr>
        <p:txBody>
          <a:bodyPr>
            <a:normAutofit/>
          </a:bodyPr>
          <a:lstStyle/>
          <a:p>
            <a:r>
              <a:rPr lang="en-US" sz="3500" dirty="0"/>
              <a:t>Module1</a:t>
            </a:r>
            <a:br>
              <a:rPr lang="en-US" sz="3500" dirty="0"/>
            </a:br>
            <a:r>
              <a:rPr lang="en-US" sz="3500" dirty="0"/>
              <a:t>Fixed-Income Securities: </a:t>
            </a:r>
            <a:br>
              <a:rPr lang="en-US" sz="3500" dirty="0"/>
            </a:br>
            <a:r>
              <a:rPr lang="en-US" sz="3500" dirty="0"/>
              <a:t>Defining Elements</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CCE983EF-5C68-4EC8-BFF1-4CE359A41BD1}"/>
              </a:ext>
            </a:extLst>
          </p:cNvPr>
          <p:cNvSpPr>
            <a:spLocks noGrp="1"/>
          </p:cNvSpPr>
          <p:nvPr>
            <p:ph idx="1"/>
          </p:nvPr>
        </p:nvSpPr>
        <p:spPr>
          <a:xfrm>
            <a:off x="1024128" y="2286000"/>
            <a:ext cx="9720073" cy="4023360"/>
          </a:xfrm>
        </p:spPr>
        <p:txBody>
          <a:bodyPr>
            <a:normAutofit lnSpcReduction="10000"/>
          </a:bodyPr>
          <a:lstStyle/>
          <a:p>
            <a:r>
              <a:rPr lang="en-US" sz="2800" b="1" dirty="0">
                <a:solidFill>
                  <a:srgbClr val="FF0000"/>
                </a:solidFill>
              </a:rPr>
              <a:t>Convertible bond</a:t>
            </a:r>
          </a:p>
          <a:p>
            <a:r>
              <a:rPr lang="en-US" sz="2000" dirty="0"/>
              <a:t>It gives the bondholder the right to exchange the bond for a specified number of common shares in the issuing company.</a:t>
            </a:r>
          </a:p>
          <a:p>
            <a:r>
              <a:rPr lang="en-US" sz="2000" dirty="0"/>
              <a:t>The </a:t>
            </a:r>
            <a:r>
              <a:rPr lang="en-US" sz="2000" dirty="0">
                <a:solidFill>
                  <a:srgbClr val="FF0000"/>
                </a:solidFill>
              </a:rPr>
              <a:t>conversion price </a:t>
            </a:r>
            <a:r>
              <a:rPr lang="en-US" sz="2000" dirty="0"/>
              <a:t>is the price per share at which the convertible bond can be converted into shares.</a:t>
            </a:r>
          </a:p>
          <a:p>
            <a:r>
              <a:rPr lang="en-US" sz="2000" dirty="0"/>
              <a:t>The </a:t>
            </a:r>
            <a:r>
              <a:rPr lang="en-US" sz="2000" dirty="0">
                <a:solidFill>
                  <a:srgbClr val="FF0000"/>
                </a:solidFill>
              </a:rPr>
              <a:t>conversion ratio </a:t>
            </a:r>
            <a:r>
              <a:rPr lang="en-US" sz="2000" dirty="0"/>
              <a:t>is the number of common shares that each bond can be converted into.</a:t>
            </a:r>
          </a:p>
          <a:p>
            <a:r>
              <a:rPr lang="en-US" sz="2000" dirty="0"/>
              <a:t>The </a:t>
            </a:r>
            <a:r>
              <a:rPr lang="en-US" sz="2000" dirty="0">
                <a:solidFill>
                  <a:srgbClr val="FF0000"/>
                </a:solidFill>
              </a:rPr>
              <a:t>conversion value</a:t>
            </a:r>
            <a:r>
              <a:rPr lang="en-US" sz="2000" dirty="0"/>
              <a:t>, sometimes called the parity value, is the current share pric</a:t>
            </a:r>
            <a:r>
              <a:rPr lang="en-US" altLang="zh-CN" sz="2000" dirty="0"/>
              <a:t>e </a:t>
            </a:r>
            <a:r>
              <a:rPr lang="en-US" sz="2000" dirty="0"/>
              <a:t>multiplied by the conversion ratio.</a:t>
            </a:r>
          </a:p>
          <a:p>
            <a:r>
              <a:rPr lang="en-US" sz="2000" dirty="0"/>
              <a:t>The </a:t>
            </a:r>
            <a:r>
              <a:rPr lang="en-US" sz="2000" dirty="0">
                <a:solidFill>
                  <a:srgbClr val="FF0000"/>
                </a:solidFill>
              </a:rPr>
              <a:t>conversion premium </a:t>
            </a:r>
            <a:r>
              <a:rPr lang="en-US" sz="2000" dirty="0"/>
              <a:t>is the difference between the convertible bond’s price and its conversion value.  When the conversion value  is more than the price of convertible bond , the condition is above parity. In contrast, the condition is below parity.</a:t>
            </a:r>
          </a:p>
        </p:txBody>
      </p:sp>
    </p:spTree>
    <p:extLst>
      <p:ext uri="{BB962C8B-B14F-4D97-AF65-F5344CB8AC3E}">
        <p14:creationId xmlns:p14="http://schemas.microsoft.com/office/powerpoint/2010/main" val="96224266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2FB242-0123-4ACB-85AC-1B46C9AA261E}"/>
              </a:ext>
            </a:extLst>
          </p:cNvPr>
          <p:cNvSpPr>
            <a:spLocks noGrp="1"/>
          </p:cNvSpPr>
          <p:nvPr>
            <p:ph type="title"/>
          </p:nvPr>
        </p:nvSpPr>
        <p:spPr>
          <a:xfrm>
            <a:off x="1024128" y="585216"/>
            <a:ext cx="8018272" cy="1499616"/>
          </a:xfrm>
        </p:spPr>
        <p:txBody>
          <a:bodyPr>
            <a:normAutofit/>
          </a:bodyPr>
          <a:lstStyle/>
          <a:p>
            <a:r>
              <a:rPr lang="en-US" sz="3500" dirty="0"/>
              <a:t>Module1</a:t>
            </a:r>
            <a:br>
              <a:rPr lang="en-US" sz="3500" dirty="0"/>
            </a:br>
            <a:r>
              <a:rPr lang="en-US" sz="3500" dirty="0"/>
              <a:t>Fixed-Income Securities: </a:t>
            </a:r>
            <a:br>
              <a:rPr lang="en-US" sz="3500" dirty="0"/>
            </a:br>
            <a:r>
              <a:rPr lang="en-US" sz="3500" dirty="0"/>
              <a:t>Defining Elements</a:t>
            </a:r>
          </a:p>
        </p:txBody>
      </p:sp>
      <p:sp>
        <p:nvSpPr>
          <p:cNvPr id="3" name="Content Placeholder 2">
            <a:extLst>
              <a:ext uri="{FF2B5EF4-FFF2-40B4-BE49-F238E27FC236}">
                <a16:creationId xmlns:a16="http://schemas.microsoft.com/office/drawing/2014/main" id="{2B092DB2-FA57-4A6E-BD4D-7455F41103CC}"/>
              </a:ext>
            </a:extLst>
          </p:cNvPr>
          <p:cNvSpPr>
            <a:spLocks noGrp="1"/>
          </p:cNvSpPr>
          <p:nvPr>
            <p:ph idx="1"/>
          </p:nvPr>
        </p:nvSpPr>
        <p:spPr>
          <a:xfrm>
            <a:off x="1024128" y="2286000"/>
            <a:ext cx="8018271" cy="4023360"/>
          </a:xfrm>
        </p:spPr>
        <p:txBody>
          <a:bodyPr>
            <a:normAutofit fontScale="92500" lnSpcReduction="10000"/>
          </a:bodyPr>
          <a:lstStyle/>
          <a:p>
            <a:r>
              <a:rPr lang="en-US" sz="2800" b="1" dirty="0">
                <a:solidFill>
                  <a:srgbClr val="FF0000"/>
                </a:solidFill>
              </a:rPr>
              <a:t>Convertible bond</a:t>
            </a:r>
          </a:p>
          <a:p>
            <a:r>
              <a:rPr lang="en-US" dirty="0">
                <a:solidFill>
                  <a:srgbClr val="FF0000"/>
                </a:solidFill>
              </a:rPr>
              <a:t>Investor’s advantage</a:t>
            </a:r>
          </a:p>
          <a:p>
            <a:pPr>
              <a:buFont typeface="Wingdings" panose="05000000000000000000" pitchFamily="2" charset="2"/>
              <a:buChar char="§"/>
            </a:pPr>
            <a:r>
              <a:rPr lang="en-US" dirty="0"/>
              <a:t>Participate in the equity upside</a:t>
            </a:r>
          </a:p>
          <a:p>
            <a:pPr>
              <a:buFont typeface="Wingdings" panose="05000000000000000000" pitchFamily="2" charset="2"/>
              <a:buChar char="§"/>
            </a:pPr>
            <a:r>
              <a:rPr lang="en-US" dirty="0"/>
              <a:t>Receive downside protection</a:t>
            </a:r>
          </a:p>
          <a:p>
            <a:pPr>
              <a:buFont typeface="Wingdings" panose="05000000000000000000" pitchFamily="2" charset="2"/>
              <a:buChar char="§"/>
            </a:pPr>
            <a:r>
              <a:rPr lang="en-US" dirty="0"/>
              <a:t>Yield advantage</a:t>
            </a:r>
          </a:p>
          <a:p>
            <a:r>
              <a:rPr lang="en-US" dirty="0">
                <a:solidFill>
                  <a:srgbClr val="FF0000"/>
                </a:solidFill>
              </a:rPr>
              <a:t>Issuer’s advantage</a:t>
            </a:r>
          </a:p>
          <a:p>
            <a:pPr>
              <a:buFont typeface="Wingdings" panose="05000000000000000000" pitchFamily="2" charset="2"/>
              <a:buChar char="§"/>
            </a:pPr>
            <a:r>
              <a:rPr lang="en-US" dirty="0"/>
              <a:t>Reduce interest expense</a:t>
            </a:r>
          </a:p>
          <a:p>
            <a:pPr>
              <a:buFont typeface="Wingdings" panose="05000000000000000000" pitchFamily="2" charset="2"/>
              <a:buChar char="§"/>
            </a:pPr>
            <a:r>
              <a:rPr lang="en-US" dirty="0"/>
              <a:t>Elimination of debt if the conversion option is exercised</a:t>
            </a:r>
          </a:p>
          <a:p>
            <a:pPr marL="0" indent="0">
              <a:buNone/>
            </a:pPr>
            <a:r>
              <a:rPr lang="en-US" dirty="0"/>
              <a:t>Compare with option-free bond: </a:t>
            </a:r>
            <a:r>
              <a:rPr lang="en-US" dirty="0">
                <a:solidFill>
                  <a:srgbClr val="FF0000"/>
                </a:solidFill>
              </a:rPr>
              <a:t>higher price, lower yield</a:t>
            </a:r>
          </a:p>
          <a:p>
            <a:pPr>
              <a:buFont typeface="Wingdings" panose="05000000000000000000" pitchFamily="2" charset="2"/>
              <a:buChar char="§"/>
            </a:pPr>
            <a:endParaRPr lang="en-US" dirty="0"/>
          </a:p>
          <a:p>
            <a:endParaRPr lang="en-US"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764807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Graph on document with pen">
            <a:extLst>
              <a:ext uri="{FF2B5EF4-FFF2-40B4-BE49-F238E27FC236}">
                <a16:creationId xmlns:a16="http://schemas.microsoft.com/office/drawing/2014/main" id="{F6E44C5C-825E-3BAC-44C0-3BF11AC37212}"/>
              </a:ext>
            </a:extLst>
          </p:cNvPr>
          <p:cNvPicPr>
            <a:picLocks noChangeAspect="1"/>
          </p:cNvPicPr>
          <p:nvPr/>
        </p:nvPicPr>
        <p:blipFill rotWithShape="1">
          <a:blip r:embed="rId3">
            <a:duotone>
              <a:schemeClr val="bg2">
                <a:shade val="45000"/>
                <a:satMod val="135000"/>
              </a:schemeClr>
              <a:prstClr val="white"/>
            </a:duotone>
            <a:alphaModFix amt="40000"/>
          </a:blip>
          <a:srcRect t="1510" b="14220"/>
          <a:stretch/>
        </p:blipFill>
        <p:spPr>
          <a:xfrm>
            <a:off x="20" y="10"/>
            <a:ext cx="12191980" cy="6857989"/>
          </a:xfrm>
          <a:prstGeom prst="rect">
            <a:avLst/>
          </a:prstGeom>
        </p:spPr>
      </p:pic>
      <p:sp>
        <p:nvSpPr>
          <p:cNvPr id="2" name="Title 1">
            <a:extLst>
              <a:ext uri="{FF2B5EF4-FFF2-40B4-BE49-F238E27FC236}">
                <a16:creationId xmlns:a16="http://schemas.microsoft.com/office/drawing/2014/main" id="{7147ED18-C065-40E7-9C5C-7AFE923C9EED}"/>
              </a:ext>
            </a:extLst>
          </p:cNvPr>
          <p:cNvSpPr>
            <a:spLocks noGrp="1"/>
          </p:cNvSpPr>
          <p:nvPr>
            <p:ph type="title"/>
          </p:nvPr>
        </p:nvSpPr>
        <p:spPr>
          <a:xfrm>
            <a:off x="1024128" y="585216"/>
            <a:ext cx="9720072" cy="1499616"/>
          </a:xfrm>
        </p:spPr>
        <p:txBody>
          <a:bodyPr>
            <a:normAutofit/>
          </a:bodyPr>
          <a:lstStyle/>
          <a:p>
            <a:r>
              <a:rPr lang="en-US" sz="3500" b="1"/>
              <a:t>Module1</a:t>
            </a:r>
            <a:br>
              <a:rPr lang="en-US" sz="3500" b="1"/>
            </a:br>
            <a:r>
              <a:rPr lang="en-US" sz="3500" b="1"/>
              <a:t>Fixed-Income Securities: </a:t>
            </a:r>
            <a:br>
              <a:rPr lang="en-US" sz="3500" b="1"/>
            </a:br>
            <a:r>
              <a:rPr lang="en-US" sz="3500" b="1"/>
              <a:t>Defining Elements</a:t>
            </a:r>
            <a:endParaRPr lang="en-US" sz="3500"/>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34B6AE97-05F4-4137-99D7-AA8B097508E2}"/>
              </a:ext>
            </a:extLst>
          </p:cNvPr>
          <p:cNvSpPr>
            <a:spLocks noGrp="1"/>
          </p:cNvSpPr>
          <p:nvPr>
            <p:ph idx="1"/>
          </p:nvPr>
        </p:nvSpPr>
        <p:spPr>
          <a:xfrm>
            <a:off x="1024128" y="2286000"/>
            <a:ext cx="9720073" cy="4023360"/>
          </a:xfrm>
        </p:spPr>
        <p:txBody>
          <a:bodyPr>
            <a:normAutofit/>
          </a:bodyPr>
          <a:lstStyle/>
          <a:p>
            <a:r>
              <a:rPr lang="en-US" sz="2800" b="1" dirty="0">
                <a:solidFill>
                  <a:srgbClr val="FF0000"/>
                </a:solidFill>
              </a:rPr>
              <a:t>Maturity(2/6)</a:t>
            </a:r>
          </a:p>
          <a:p>
            <a:r>
              <a:rPr lang="en-US" dirty="0"/>
              <a:t>The maturity date of a bond refers to the date when the issuer is obligated to redeem the bond by paying the outstanding principal amount.</a:t>
            </a:r>
          </a:p>
          <a:p>
            <a:r>
              <a:rPr lang="en-US" dirty="0"/>
              <a:t>The </a:t>
            </a:r>
            <a:r>
              <a:rPr lang="en-US" dirty="0">
                <a:solidFill>
                  <a:srgbClr val="FF0000"/>
                </a:solidFill>
              </a:rPr>
              <a:t>tenor</a:t>
            </a:r>
            <a:r>
              <a:rPr lang="en-US" dirty="0"/>
              <a:t> is the time remaining until the bond’s maturity date.</a:t>
            </a:r>
          </a:p>
          <a:p>
            <a:endParaRPr lang="en-US" dirty="0"/>
          </a:p>
          <a:p>
            <a:pPr lvl="1"/>
            <a:r>
              <a:rPr lang="en-US" sz="2400" dirty="0"/>
              <a:t>Money market security</a:t>
            </a:r>
          </a:p>
          <a:p>
            <a:pPr lvl="1"/>
            <a:r>
              <a:rPr lang="en-US" sz="2400" dirty="0"/>
              <a:t>Capital market security</a:t>
            </a:r>
          </a:p>
          <a:p>
            <a:pPr lvl="1"/>
            <a:r>
              <a:rPr lang="en-US" sz="2400" dirty="0"/>
              <a:t>Perpetual bond</a:t>
            </a:r>
          </a:p>
          <a:p>
            <a:endParaRPr lang="en-US" dirty="0"/>
          </a:p>
        </p:txBody>
      </p:sp>
    </p:spTree>
    <p:extLst>
      <p:ext uri="{BB962C8B-B14F-4D97-AF65-F5344CB8AC3E}">
        <p14:creationId xmlns:p14="http://schemas.microsoft.com/office/powerpoint/2010/main" val="251024869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1997BE-077D-4395-9A09-45783D2C2C2F}"/>
              </a:ext>
            </a:extLst>
          </p:cNvPr>
          <p:cNvSpPr>
            <a:spLocks noGrp="1"/>
          </p:cNvSpPr>
          <p:nvPr>
            <p:ph type="title"/>
          </p:nvPr>
        </p:nvSpPr>
        <p:spPr>
          <a:xfrm>
            <a:off x="1024128" y="585216"/>
            <a:ext cx="8018272" cy="1499616"/>
          </a:xfrm>
        </p:spPr>
        <p:txBody>
          <a:bodyPr>
            <a:normAutofit/>
          </a:bodyPr>
          <a:lstStyle/>
          <a:p>
            <a:r>
              <a:rPr lang="en-US" sz="3500" dirty="0"/>
              <a:t>Module1</a:t>
            </a:r>
            <a:br>
              <a:rPr lang="en-US" sz="3500" dirty="0"/>
            </a:br>
            <a:r>
              <a:rPr lang="en-US" sz="3500" dirty="0"/>
              <a:t>Fixed-Income Securities: </a:t>
            </a:r>
            <a:br>
              <a:rPr lang="en-US" sz="3500" dirty="0"/>
            </a:br>
            <a:r>
              <a:rPr lang="en-US" sz="3500" dirty="0"/>
              <a:t>Defining Elements</a:t>
            </a:r>
          </a:p>
        </p:txBody>
      </p:sp>
      <p:sp>
        <p:nvSpPr>
          <p:cNvPr id="3" name="Content Placeholder 2">
            <a:extLst>
              <a:ext uri="{FF2B5EF4-FFF2-40B4-BE49-F238E27FC236}">
                <a16:creationId xmlns:a16="http://schemas.microsoft.com/office/drawing/2014/main" id="{FF73ECBA-8747-4246-9071-D13B433E6384}"/>
              </a:ext>
            </a:extLst>
          </p:cNvPr>
          <p:cNvSpPr>
            <a:spLocks noGrp="1"/>
          </p:cNvSpPr>
          <p:nvPr>
            <p:ph idx="1"/>
          </p:nvPr>
        </p:nvSpPr>
        <p:spPr>
          <a:xfrm>
            <a:off x="1024128" y="2286000"/>
            <a:ext cx="8018271" cy="4023360"/>
          </a:xfrm>
        </p:spPr>
        <p:txBody>
          <a:bodyPr>
            <a:normAutofit/>
          </a:bodyPr>
          <a:lstStyle/>
          <a:p>
            <a:r>
              <a:rPr lang="en-US" sz="2800" b="1" dirty="0">
                <a:solidFill>
                  <a:srgbClr val="FF0000"/>
                </a:solidFill>
              </a:rPr>
              <a:t>Convertible bond</a:t>
            </a:r>
          </a:p>
          <a:p>
            <a:r>
              <a:rPr lang="en-US" dirty="0"/>
              <a:t>A </a:t>
            </a:r>
            <a:r>
              <a:rPr lang="en-US" dirty="0">
                <a:solidFill>
                  <a:srgbClr val="FF0000"/>
                </a:solidFill>
              </a:rPr>
              <a:t>warrant</a:t>
            </a:r>
            <a:r>
              <a:rPr lang="en-US" dirty="0"/>
              <a:t> is an “</a:t>
            </a:r>
            <a:r>
              <a:rPr lang="en-US" dirty="0">
                <a:solidFill>
                  <a:srgbClr val="FF0000"/>
                </a:solidFill>
              </a:rPr>
              <a:t>attached</a:t>
            </a:r>
            <a:r>
              <a:rPr lang="en-US" dirty="0"/>
              <a:t>” rather than </a:t>
            </a:r>
            <a:r>
              <a:rPr lang="en-US" dirty="0">
                <a:solidFill>
                  <a:srgbClr val="FF0000"/>
                </a:solidFill>
              </a:rPr>
              <a:t>embedded option </a:t>
            </a:r>
            <a:r>
              <a:rPr lang="en-US" dirty="0"/>
              <a:t>entitling the holder to buy the underlying stock of the issuing company at a fixed exercise price until the expiration date.</a:t>
            </a:r>
          </a:p>
          <a:p>
            <a:r>
              <a:rPr lang="en-US" dirty="0">
                <a:solidFill>
                  <a:srgbClr val="FF0000"/>
                </a:solidFill>
              </a:rPr>
              <a:t>Contingent convertible bonds</a:t>
            </a:r>
            <a:r>
              <a:rPr lang="en-US" dirty="0"/>
              <a:t>, nicknamed “</a:t>
            </a:r>
            <a:r>
              <a:rPr lang="en-US" dirty="0" err="1">
                <a:solidFill>
                  <a:srgbClr val="FF0000"/>
                </a:solidFill>
              </a:rPr>
              <a:t>CoCos</a:t>
            </a:r>
            <a:r>
              <a:rPr lang="en-US" dirty="0"/>
              <a:t>,” are bonds with contingent </a:t>
            </a:r>
            <a:r>
              <a:rPr lang="en-US" dirty="0">
                <a:solidFill>
                  <a:srgbClr val="FF0000"/>
                </a:solidFill>
              </a:rPr>
              <a:t>write-down</a:t>
            </a:r>
            <a:r>
              <a:rPr lang="en-US" dirty="0"/>
              <a:t> provisions. In the case of </a:t>
            </a:r>
            <a:r>
              <a:rPr lang="en-US" dirty="0" err="1"/>
              <a:t>CoCos</a:t>
            </a:r>
            <a:r>
              <a:rPr lang="en-US" dirty="0"/>
              <a:t>, conversion is </a:t>
            </a:r>
            <a:r>
              <a:rPr lang="en-US" dirty="0">
                <a:solidFill>
                  <a:srgbClr val="FF0000"/>
                </a:solidFill>
              </a:rPr>
              <a:t>automatic</a:t>
            </a:r>
            <a:r>
              <a:rPr lang="en-US" dirty="0"/>
              <a:t> if a specified event occurs.</a:t>
            </a:r>
          </a:p>
          <a:p>
            <a:endParaRPr lang="en-US" b="1" dirty="0"/>
          </a:p>
          <a:p>
            <a:endParaRPr lang="en-US"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4106927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Speedometer">
            <a:extLst>
              <a:ext uri="{FF2B5EF4-FFF2-40B4-BE49-F238E27FC236}">
                <a16:creationId xmlns:a16="http://schemas.microsoft.com/office/drawing/2014/main" id="{2BD37315-CDD1-473F-828E-3D3F1188866D}"/>
              </a:ext>
            </a:extLst>
          </p:cNvPr>
          <p:cNvPicPr>
            <a:picLocks noChangeAspect="1"/>
          </p:cNvPicPr>
          <p:nvPr/>
        </p:nvPicPr>
        <p:blipFill rotWithShape="1">
          <a:blip r:embed="rId2">
            <a:duotone>
              <a:schemeClr val="bg2">
                <a:shade val="45000"/>
                <a:satMod val="135000"/>
              </a:schemeClr>
              <a:prstClr val="white"/>
            </a:duotone>
            <a:alphaModFix amt="40000"/>
          </a:blip>
          <a:srcRect t="5645" b="3994"/>
          <a:stretch/>
        </p:blipFill>
        <p:spPr>
          <a:xfrm>
            <a:off x="20" y="10"/>
            <a:ext cx="12191980" cy="6857989"/>
          </a:xfrm>
          <a:prstGeom prst="rect">
            <a:avLst/>
          </a:prstGeom>
        </p:spPr>
      </p:pic>
      <p:sp>
        <p:nvSpPr>
          <p:cNvPr id="2" name="Title 1">
            <a:extLst>
              <a:ext uri="{FF2B5EF4-FFF2-40B4-BE49-F238E27FC236}">
                <a16:creationId xmlns:a16="http://schemas.microsoft.com/office/drawing/2014/main" id="{81905830-37A9-4652-BC7C-CBC05BEC972B}"/>
              </a:ext>
            </a:extLst>
          </p:cNvPr>
          <p:cNvSpPr>
            <a:spLocks noGrp="1"/>
          </p:cNvSpPr>
          <p:nvPr>
            <p:ph type="title"/>
          </p:nvPr>
        </p:nvSpPr>
        <p:spPr>
          <a:xfrm>
            <a:off x="1024128" y="585216"/>
            <a:ext cx="9720072" cy="1499616"/>
          </a:xfrm>
        </p:spPr>
        <p:txBody>
          <a:bodyPr>
            <a:normAutofit/>
          </a:bodyPr>
          <a:lstStyle/>
          <a:p>
            <a:r>
              <a:rPr lang="en-US" dirty="0"/>
              <a:t>Practices	</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D7577544-0C7A-46F6-B313-FDFD815EB0DC}"/>
              </a:ext>
            </a:extLst>
          </p:cNvPr>
          <p:cNvSpPr>
            <a:spLocks noGrp="1"/>
          </p:cNvSpPr>
          <p:nvPr>
            <p:ph idx="1"/>
          </p:nvPr>
        </p:nvSpPr>
        <p:spPr>
          <a:xfrm>
            <a:off x="1024128" y="2286000"/>
            <a:ext cx="9720073" cy="4023360"/>
          </a:xfrm>
        </p:spPr>
        <p:txBody>
          <a:bodyPr>
            <a:noAutofit/>
          </a:bodyPr>
          <a:lstStyle/>
          <a:p>
            <a:r>
              <a:rPr lang="en-US" sz="1400" dirty="0"/>
              <a:t>1. Which of the following is not an example of an embedded option?</a:t>
            </a:r>
          </a:p>
          <a:p>
            <a:pPr marL="457200" indent="-457200">
              <a:buFont typeface="+mj-lt"/>
              <a:buAutoNum type="alphaUcPeriod"/>
            </a:pPr>
            <a:r>
              <a:rPr lang="en-US" sz="1400" b="1" dirty="0"/>
              <a:t>Warrant</a:t>
            </a:r>
          </a:p>
          <a:p>
            <a:pPr marL="457200" indent="-457200">
              <a:buFont typeface="+mj-lt"/>
              <a:buAutoNum type="alphaUcPeriod"/>
            </a:pPr>
            <a:r>
              <a:rPr lang="en-US" sz="1400" b="1" dirty="0"/>
              <a:t>Call provision</a:t>
            </a:r>
          </a:p>
          <a:p>
            <a:pPr marL="457200" indent="-457200">
              <a:buFont typeface="+mj-lt"/>
              <a:buAutoNum type="alphaUcPeriod"/>
            </a:pPr>
            <a:r>
              <a:rPr lang="en-US" sz="1400" b="1" dirty="0"/>
              <a:t>Conversion provision</a:t>
            </a:r>
          </a:p>
          <a:p>
            <a:r>
              <a:rPr lang="en-US" sz="1400" dirty="0"/>
              <a:t>2. The type of bond with an embedded option that would most likely sell at a lower price than an otherwise similar bond without the embedded option is a:</a:t>
            </a:r>
          </a:p>
          <a:p>
            <a:pPr marL="457200" indent="-457200">
              <a:buFont typeface="+mj-lt"/>
              <a:buAutoNum type="alphaUcPeriod"/>
            </a:pPr>
            <a:r>
              <a:rPr lang="en-US" sz="1400" b="1" dirty="0"/>
              <a:t>putable bond.</a:t>
            </a:r>
          </a:p>
          <a:p>
            <a:pPr marL="457200" indent="-457200">
              <a:buFont typeface="+mj-lt"/>
              <a:buAutoNum type="alphaUcPeriod"/>
            </a:pPr>
            <a:r>
              <a:rPr lang="en-US" sz="1400" b="1" dirty="0"/>
              <a:t>callable bond.</a:t>
            </a:r>
          </a:p>
          <a:p>
            <a:pPr marL="457200" indent="-457200">
              <a:buFont typeface="+mj-lt"/>
              <a:buAutoNum type="alphaUcPeriod"/>
            </a:pPr>
            <a:r>
              <a:rPr lang="en-US" sz="1400" b="1" dirty="0"/>
              <a:t>convertible bond.</a:t>
            </a:r>
          </a:p>
          <a:p>
            <a:r>
              <a:rPr lang="en-US" sz="1400" dirty="0"/>
              <a:t>3. The additional risk inherent to a callable bond is best described as:</a:t>
            </a:r>
          </a:p>
          <a:p>
            <a:pPr marL="457200" indent="-457200">
              <a:buFont typeface="+mj-lt"/>
              <a:buAutoNum type="alphaUcPeriod"/>
            </a:pPr>
            <a:r>
              <a:rPr lang="en-US" sz="1400" b="1" dirty="0"/>
              <a:t>credit risk.</a:t>
            </a:r>
          </a:p>
          <a:p>
            <a:pPr marL="457200" indent="-457200">
              <a:buFont typeface="+mj-lt"/>
              <a:buAutoNum type="alphaUcPeriod"/>
            </a:pPr>
            <a:r>
              <a:rPr lang="en-US" sz="1400" b="1" dirty="0"/>
              <a:t>interest rate risk.</a:t>
            </a:r>
          </a:p>
          <a:p>
            <a:pPr marL="457200" indent="-457200">
              <a:buFont typeface="+mj-lt"/>
              <a:buAutoNum type="alphaUcPeriod"/>
            </a:pPr>
            <a:r>
              <a:rPr lang="en-US" sz="1400" b="1" dirty="0"/>
              <a:t>reinvestment risk.</a:t>
            </a:r>
          </a:p>
        </p:txBody>
      </p:sp>
    </p:spTree>
    <p:extLst>
      <p:ext uri="{BB962C8B-B14F-4D97-AF65-F5344CB8AC3E}">
        <p14:creationId xmlns:p14="http://schemas.microsoft.com/office/powerpoint/2010/main" val="341326297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C6AB8-6A3C-4EDD-BB3F-63C7AE75556D}"/>
              </a:ext>
            </a:extLst>
          </p:cNvPr>
          <p:cNvSpPr>
            <a:spLocks noGrp="1"/>
          </p:cNvSpPr>
          <p:nvPr>
            <p:ph type="title"/>
          </p:nvPr>
        </p:nvSpPr>
        <p:spPr>
          <a:xfrm>
            <a:off x="1024128" y="585216"/>
            <a:ext cx="8018272" cy="1499616"/>
          </a:xfrm>
        </p:spPr>
        <p:txBody>
          <a:bodyPr>
            <a:normAutofit/>
          </a:bodyPr>
          <a:lstStyle/>
          <a:p>
            <a:r>
              <a:rPr lang="en-US" dirty="0"/>
              <a:t>practices</a:t>
            </a:r>
          </a:p>
        </p:txBody>
      </p:sp>
      <p:sp>
        <p:nvSpPr>
          <p:cNvPr id="3" name="Content Placeholder 2">
            <a:extLst>
              <a:ext uri="{FF2B5EF4-FFF2-40B4-BE49-F238E27FC236}">
                <a16:creationId xmlns:a16="http://schemas.microsoft.com/office/drawing/2014/main" id="{9B441E61-4E39-4B64-8594-B93BD5420CC8}"/>
              </a:ext>
            </a:extLst>
          </p:cNvPr>
          <p:cNvSpPr>
            <a:spLocks noGrp="1"/>
          </p:cNvSpPr>
          <p:nvPr>
            <p:ph idx="1"/>
          </p:nvPr>
        </p:nvSpPr>
        <p:spPr>
          <a:xfrm>
            <a:off x="1024128" y="2286000"/>
            <a:ext cx="8018271" cy="4023360"/>
          </a:xfrm>
        </p:spPr>
        <p:txBody>
          <a:bodyPr>
            <a:normAutofit/>
          </a:bodyPr>
          <a:lstStyle/>
          <a:p>
            <a:r>
              <a:rPr lang="en-US" sz="1700"/>
              <a:t>4. The put provision of a putable bond:</a:t>
            </a:r>
          </a:p>
          <a:p>
            <a:pPr marL="457200" indent="-457200">
              <a:buFont typeface="+mj-lt"/>
              <a:buAutoNum type="alphaUcPeriod"/>
            </a:pPr>
            <a:r>
              <a:rPr lang="en-US" sz="1700" b="1"/>
              <a:t>limits the risk to the issuer.</a:t>
            </a:r>
          </a:p>
          <a:p>
            <a:pPr marL="457200" indent="-457200">
              <a:buFont typeface="+mj-lt"/>
              <a:buAutoNum type="alphaUcPeriod"/>
            </a:pPr>
            <a:r>
              <a:rPr lang="en-US" sz="1700" b="1"/>
              <a:t>limits the risk to the bondholder.</a:t>
            </a:r>
          </a:p>
          <a:p>
            <a:pPr marL="457200" indent="-457200">
              <a:buFont typeface="+mj-lt"/>
              <a:buAutoNum type="alphaUcPeriod"/>
            </a:pPr>
            <a:r>
              <a:rPr lang="en-US" sz="1700" b="1"/>
              <a:t>does not materially affect the risk of either the issuer or the bondholder.</a:t>
            </a:r>
          </a:p>
          <a:p>
            <a:r>
              <a:rPr lang="en-US" sz="1700"/>
              <a:t>5. Assume that a convertible bond issued in South Korea has a par value of ₩1,000,000 and is currently priced at ₩1,100,000. The underlying share price is ₩40,000, and the conversion ratio is 25:1. The conversion condition for this bond is:</a:t>
            </a:r>
          </a:p>
          <a:p>
            <a:pPr marL="457200" indent="-457200">
              <a:buFont typeface="+mj-lt"/>
              <a:buAutoNum type="alphaUcPeriod"/>
            </a:pPr>
            <a:r>
              <a:rPr lang="en-US" sz="1700" b="1"/>
              <a:t>parity.</a:t>
            </a:r>
          </a:p>
          <a:p>
            <a:pPr marL="457200" indent="-457200">
              <a:buFont typeface="+mj-lt"/>
              <a:buAutoNum type="alphaUcPeriod"/>
            </a:pPr>
            <a:r>
              <a:rPr lang="en-US" sz="1700" b="1"/>
              <a:t>above parity.</a:t>
            </a:r>
          </a:p>
          <a:p>
            <a:pPr marL="457200" indent="-457200">
              <a:buFont typeface="+mj-lt"/>
              <a:buAutoNum type="alphaUcPeriod"/>
            </a:pPr>
            <a:r>
              <a:rPr lang="en-US" sz="1700" b="1"/>
              <a:t>below parity.</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8830580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3A69C3-5E32-47DA-8A19-34807962269E}"/>
              </a:ext>
            </a:extLst>
          </p:cNvPr>
          <p:cNvSpPr>
            <a:spLocks noGrp="1"/>
          </p:cNvSpPr>
          <p:nvPr>
            <p:ph type="title"/>
          </p:nvPr>
        </p:nvSpPr>
        <p:spPr>
          <a:xfrm>
            <a:off x="1024128" y="585216"/>
            <a:ext cx="9720072" cy="1499616"/>
          </a:xfrm>
        </p:spPr>
        <p:txBody>
          <a:bodyPr>
            <a:normAutofit/>
          </a:bodyPr>
          <a:lstStyle/>
          <a:p>
            <a:r>
              <a:rPr lang="en-US" dirty="0"/>
              <a:t>Fixed income</a:t>
            </a:r>
          </a:p>
        </p:txBody>
      </p:sp>
      <p:graphicFrame>
        <p:nvGraphicFramePr>
          <p:cNvPr id="5" name="Content Placeholder 2">
            <a:extLst>
              <a:ext uri="{FF2B5EF4-FFF2-40B4-BE49-F238E27FC236}">
                <a16:creationId xmlns:a16="http://schemas.microsoft.com/office/drawing/2014/main" id="{5DA5F04F-F762-5B91-6136-506B5A69AC3A}"/>
              </a:ext>
            </a:extLst>
          </p:cNvPr>
          <p:cNvGraphicFramePr>
            <a:graphicFrameLocks noGrp="1"/>
          </p:cNvGraphicFramePr>
          <p:nvPr>
            <p:ph idx="1"/>
            <p:extLst>
              <p:ext uri="{D42A27DB-BD31-4B8C-83A1-F6EECF244321}">
                <p14:modId xmlns:p14="http://schemas.microsoft.com/office/powerpoint/2010/main" val="537317246"/>
              </p:ext>
            </p:extLst>
          </p:nvPr>
        </p:nvGraphicFramePr>
        <p:xfrm>
          <a:off x="1023938" y="2286000"/>
          <a:ext cx="9720262" cy="40227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3834339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00719C-95D1-45C9-8195-4AF9CD0F937E}"/>
              </a:ext>
            </a:extLst>
          </p:cNvPr>
          <p:cNvSpPr>
            <a:spLocks noGrp="1"/>
          </p:cNvSpPr>
          <p:nvPr>
            <p:ph type="title"/>
          </p:nvPr>
        </p:nvSpPr>
        <p:spPr>
          <a:xfrm>
            <a:off x="1024128" y="585216"/>
            <a:ext cx="8018272" cy="1499616"/>
          </a:xfrm>
        </p:spPr>
        <p:txBody>
          <a:bodyPr>
            <a:normAutofit/>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sp>
        <p:nvSpPr>
          <p:cNvPr id="3" name="Content Placeholder 2">
            <a:extLst>
              <a:ext uri="{FF2B5EF4-FFF2-40B4-BE49-F238E27FC236}">
                <a16:creationId xmlns:a16="http://schemas.microsoft.com/office/drawing/2014/main" id="{E2B4840C-5F98-47C1-942F-3C147BA070D5}"/>
              </a:ext>
            </a:extLst>
          </p:cNvPr>
          <p:cNvSpPr>
            <a:spLocks noGrp="1"/>
          </p:cNvSpPr>
          <p:nvPr>
            <p:ph idx="1"/>
          </p:nvPr>
        </p:nvSpPr>
        <p:spPr>
          <a:xfrm>
            <a:off x="1024128" y="2286000"/>
            <a:ext cx="8018271" cy="4023360"/>
          </a:xfrm>
        </p:spPr>
        <p:txBody>
          <a:bodyPr>
            <a:normAutofit/>
          </a:bodyPr>
          <a:lstStyle/>
          <a:p>
            <a:r>
              <a:rPr lang="en-US" sz="2800" b="1" dirty="0">
                <a:solidFill>
                  <a:srgbClr val="FF0000"/>
                </a:solidFill>
              </a:rPr>
              <a:t>Classification of fixed-income markets</a:t>
            </a:r>
          </a:p>
          <a:p>
            <a:pPr>
              <a:buFont typeface="Wingdings" panose="05000000000000000000" pitchFamily="2" charset="2"/>
              <a:buChar char="§"/>
            </a:pPr>
            <a:r>
              <a:rPr lang="en-US" dirty="0"/>
              <a:t>Classification by type of issuer</a:t>
            </a:r>
          </a:p>
          <a:p>
            <a:pPr>
              <a:buFont typeface="Wingdings" panose="05000000000000000000" pitchFamily="2" charset="2"/>
              <a:buChar char="§"/>
            </a:pPr>
            <a:r>
              <a:rPr lang="en-US" dirty="0"/>
              <a:t>Classification by credit quality</a:t>
            </a:r>
          </a:p>
          <a:p>
            <a:pPr>
              <a:buFont typeface="Wingdings" panose="05000000000000000000" pitchFamily="2" charset="2"/>
              <a:buChar char="§"/>
            </a:pPr>
            <a:r>
              <a:rPr lang="en-US" dirty="0"/>
              <a:t>Classification by maturity</a:t>
            </a:r>
          </a:p>
          <a:p>
            <a:pPr>
              <a:buFont typeface="Wingdings" panose="05000000000000000000" pitchFamily="2" charset="2"/>
              <a:buChar char="§"/>
            </a:pPr>
            <a:r>
              <a:rPr lang="en-US" dirty="0"/>
              <a:t>Classification by currency denomination</a:t>
            </a:r>
          </a:p>
          <a:p>
            <a:pPr>
              <a:buFont typeface="Wingdings" panose="05000000000000000000" pitchFamily="2" charset="2"/>
              <a:buChar char="§"/>
            </a:pPr>
            <a:r>
              <a:rPr lang="en-US" dirty="0"/>
              <a:t>Classification by type of coupon</a:t>
            </a:r>
          </a:p>
          <a:p>
            <a:pPr>
              <a:buFont typeface="Wingdings" panose="05000000000000000000" pitchFamily="2" charset="2"/>
              <a:buChar char="§"/>
            </a:pPr>
            <a:r>
              <a:rPr lang="en-US" dirty="0"/>
              <a:t>Classification by geography</a:t>
            </a:r>
          </a:p>
          <a:p>
            <a:pPr>
              <a:buFont typeface="Wingdings" panose="05000000000000000000" pitchFamily="2" charset="2"/>
              <a:buChar char="§"/>
            </a:pPr>
            <a:r>
              <a:rPr lang="en-US" dirty="0"/>
              <a:t>Other classifications of fixed-income markets</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0330263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CC52DB-7AC9-4150-AC06-9B42B8CE559F}"/>
              </a:ext>
            </a:extLst>
          </p:cNvPr>
          <p:cNvSpPr>
            <a:spLocks noGrp="1"/>
          </p:cNvSpPr>
          <p:nvPr>
            <p:ph type="title"/>
          </p:nvPr>
        </p:nvSpPr>
        <p:spPr/>
        <p:txBody>
          <a:bodyPr>
            <a:normAutofit/>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sp>
        <p:nvSpPr>
          <p:cNvPr id="3" name="Content Placeholder 2">
            <a:extLst>
              <a:ext uri="{FF2B5EF4-FFF2-40B4-BE49-F238E27FC236}">
                <a16:creationId xmlns:a16="http://schemas.microsoft.com/office/drawing/2014/main" id="{08E60E4F-0ADE-42FA-B1F7-39D4307767B3}"/>
              </a:ext>
            </a:extLst>
          </p:cNvPr>
          <p:cNvSpPr>
            <a:spLocks noGrp="1"/>
          </p:cNvSpPr>
          <p:nvPr>
            <p:ph idx="1"/>
          </p:nvPr>
        </p:nvSpPr>
        <p:spPr/>
        <p:txBody>
          <a:bodyPr/>
          <a:lstStyle/>
          <a:p>
            <a:r>
              <a:rPr lang="en-US" sz="2800" b="1" dirty="0">
                <a:solidFill>
                  <a:srgbClr val="FF0000"/>
                </a:solidFill>
              </a:rPr>
              <a:t>Classification by type of issuer(1/7)</a:t>
            </a:r>
          </a:p>
          <a:p>
            <a:endParaRPr lang="en-US" sz="2800" b="1" dirty="0">
              <a:solidFill>
                <a:srgbClr val="FF0000"/>
              </a:solidFill>
            </a:endParaRPr>
          </a:p>
          <a:p>
            <a:endParaRPr lang="en-US" sz="2800" b="1" dirty="0">
              <a:solidFill>
                <a:srgbClr val="FF0000"/>
              </a:solidFill>
            </a:endParaRPr>
          </a:p>
          <a:p>
            <a:endParaRPr lang="en-US" sz="2800" b="1" dirty="0">
              <a:solidFill>
                <a:srgbClr val="FF0000"/>
              </a:solidFill>
            </a:endParaRPr>
          </a:p>
          <a:p>
            <a:r>
              <a:rPr lang="en-US" sz="2800" b="1" dirty="0">
                <a:solidFill>
                  <a:srgbClr val="FF0000"/>
                </a:solidFill>
              </a:rPr>
              <a:t>Classification by credit quality(2/7)</a:t>
            </a:r>
          </a:p>
          <a:p>
            <a:endParaRPr lang="en-US" sz="2800" b="1" dirty="0">
              <a:solidFill>
                <a:srgbClr val="FF0000"/>
              </a:solidFill>
            </a:endParaRPr>
          </a:p>
          <a:p>
            <a:endParaRPr lang="en-US" dirty="0"/>
          </a:p>
        </p:txBody>
      </p:sp>
      <p:graphicFrame>
        <p:nvGraphicFramePr>
          <p:cNvPr id="4" name="Table 3">
            <a:extLst>
              <a:ext uri="{FF2B5EF4-FFF2-40B4-BE49-F238E27FC236}">
                <a16:creationId xmlns:a16="http://schemas.microsoft.com/office/drawing/2014/main" id="{0D48F85C-A480-40E2-94C4-2B1D4A60D68C}"/>
              </a:ext>
            </a:extLst>
          </p:cNvPr>
          <p:cNvGraphicFramePr>
            <a:graphicFrameLocks noGrp="1"/>
          </p:cNvGraphicFramePr>
          <p:nvPr>
            <p:extLst>
              <p:ext uri="{D42A27DB-BD31-4B8C-83A1-F6EECF244321}">
                <p14:modId xmlns:p14="http://schemas.microsoft.com/office/powerpoint/2010/main" val="1967102231"/>
              </p:ext>
            </p:extLst>
          </p:nvPr>
        </p:nvGraphicFramePr>
        <p:xfrm>
          <a:off x="1024129" y="2788649"/>
          <a:ext cx="8169348" cy="1759437"/>
        </p:xfrm>
        <a:graphic>
          <a:graphicData uri="http://schemas.openxmlformats.org/drawingml/2006/table">
            <a:tbl>
              <a:tblPr firstRow="1" bandRow="1">
                <a:tableStyleId>{5C22544A-7EE6-4342-B048-85BDC9FD1C3A}</a:tableStyleId>
              </a:tblPr>
              <a:tblGrid>
                <a:gridCol w="1498054">
                  <a:extLst>
                    <a:ext uri="{9D8B030D-6E8A-4147-A177-3AD203B41FA5}">
                      <a16:colId xmlns:a16="http://schemas.microsoft.com/office/drawing/2014/main" val="248823626"/>
                    </a:ext>
                  </a:extLst>
                </a:gridCol>
                <a:gridCol w="1769685">
                  <a:extLst>
                    <a:ext uri="{9D8B030D-6E8A-4147-A177-3AD203B41FA5}">
                      <a16:colId xmlns:a16="http://schemas.microsoft.com/office/drawing/2014/main" val="52392148"/>
                    </a:ext>
                  </a:extLst>
                </a:gridCol>
                <a:gridCol w="1633870">
                  <a:extLst>
                    <a:ext uri="{9D8B030D-6E8A-4147-A177-3AD203B41FA5}">
                      <a16:colId xmlns:a16="http://schemas.microsoft.com/office/drawing/2014/main" val="3067596100"/>
                    </a:ext>
                  </a:extLst>
                </a:gridCol>
                <a:gridCol w="1434982">
                  <a:extLst>
                    <a:ext uri="{9D8B030D-6E8A-4147-A177-3AD203B41FA5}">
                      <a16:colId xmlns:a16="http://schemas.microsoft.com/office/drawing/2014/main" val="1737152787"/>
                    </a:ext>
                  </a:extLst>
                </a:gridCol>
                <a:gridCol w="1832757">
                  <a:extLst>
                    <a:ext uri="{9D8B030D-6E8A-4147-A177-3AD203B41FA5}">
                      <a16:colId xmlns:a16="http://schemas.microsoft.com/office/drawing/2014/main" val="3618383935"/>
                    </a:ext>
                  </a:extLst>
                </a:gridCol>
              </a:tblGrid>
              <a:tr h="372287">
                <a:tc gridSpan="5">
                  <a:txBody>
                    <a:bodyPr/>
                    <a:lstStyle/>
                    <a:p>
                      <a:r>
                        <a:rPr lang="en-US" dirty="0"/>
                        <a:t>Global debt by sector at end of Q3 2019 in USD(USD TRILLION)</a:t>
                      </a:r>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2699436781"/>
                  </a:ext>
                </a:extLst>
              </a:tr>
              <a:tr h="642576">
                <a:tc>
                  <a:txBody>
                    <a:bodyPr/>
                    <a:lstStyle/>
                    <a:p>
                      <a:r>
                        <a:rPr lang="en-US" dirty="0"/>
                        <a:t>Households</a:t>
                      </a:r>
                    </a:p>
                  </a:txBody>
                  <a:tcPr/>
                </a:tc>
                <a:tc>
                  <a:txBody>
                    <a:bodyPr/>
                    <a:lstStyle/>
                    <a:p>
                      <a:r>
                        <a:rPr lang="en-US" dirty="0"/>
                        <a:t>Non-financial Corporates</a:t>
                      </a:r>
                    </a:p>
                  </a:txBody>
                  <a:tcPr/>
                </a:tc>
                <a:tc>
                  <a:txBody>
                    <a:bodyPr/>
                    <a:lstStyle/>
                    <a:p>
                      <a:r>
                        <a:rPr lang="en-US" dirty="0"/>
                        <a:t>Government</a:t>
                      </a:r>
                    </a:p>
                  </a:txBody>
                  <a:tcPr/>
                </a:tc>
                <a:tc>
                  <a:txBody>
                    <a:bodyPr/>
                    <a:lstStyle/>
                    <a:p>
                      <a:r>
                        <a:rPr lang="en-US" dirty="0"/>
                        <a:t>Financial Sector</a:t>
                      </a:r>
                    </a:p>
                  </a:txBody>
                  <a:tcPr/>
                </a:tc>
                <a:tc>
                  <a:txBody>
                    <a:bodyPr/>
                    <a:lstStyle/>
                    <a:p>
                      <a:r>
                        <a:rPr lang="en-US" dirty="0"/>
                        <a:t>Total</a:t>
                      </a:r>
                    </a:p>
                  </a:txBody>
                  <a:tcPr/>
                </a:tc>
                <a:extLst>
                  <a:ext uri="{0D108BD9-81ED-4DB2-BD59-A6C34878D82A}">
                    <a16:rowId xmlns:a16="http://schemas.microsoft.com/office/drawing/2014/main" val="4198217589"/>
                  </a:ext>
                </a:extLst>
              </a:tr>
              <a:tr h="372287">
                <a:tc>
                  <a:txBody>
                    <a:bodyPr/>
                    <a:lstStyle/>
                    <a:p>
                      <a:r>
                        <a:rPr lang="en-US" dirty="0"/>
                        <a:t>47.5</a:t>
                      </a:r>
                    </a:p>
                  </a:txBody>
                  <a:tcPr/>
                </a:tc>
                <a:tc>
                  <a:txBody>
                    <a:bodyPr/>
                    <a:lstStyle/>
                    <a:p>
                      <a:r>
                        <a:rPr lang="en-US" dirty="0"/>
                        <a:t>74.4</a:t>
                      </a:r>
                    </a:p>
                  </a:txBody>
                  <a:tcPr/>
                </a:tc>
                <a:tc>
                  <a:txBody>
                    <a:bodyPr/>
                    <a:lstStyle/>
                    <a:p>
                      <a:r>
                        <a:rPr lang="en-US" dirty="0"/>
                        <a:t>69.2</a:t>
                      </a:r>
                    </a:p>
                  </a:txBody>
                  <a:tcPr/>
                </a:tc>
                <a:tc>
                  <a:txBody>
                    <a:bodyPr/>
                    <a:lstStyle/>
                    <a:p>
                      <a:r>
                        <a:rPr lang="en-US" dirty="0"/>
                        <a:t>61.5</a:t>
                      </a:r>
                    </a:p>
                  </a:txBody>
                  <a:tcPr/>
                </a:tc>
                <a:tc>
                  <a:txBody>
                    <a:bodyPr/>
                    <a:lstStyle/>
                    <a:p>
                      <a:r>
                        <a:rPr lang="en-US" dirty="0"/>
                        <a:t>252.6</a:t>
                      </a:r>
                    </a:p>
                  </a:txBody>
                  <a:tcPr/>
                </a:tc>
                <a:extLst>
                  <a:ext uri="{0D108BD9-81ED-4DB2-BD59-A6C34878D82A}">
                    <a16:rowId xmlns:a16="http://schemas.microsoft.com/office/drawing/2014/main" val="328271208"/>
                  </a:ext>
                </a:extLst>
              </a:tr>
              <a:tr h="372287">
                <a:tc>
                  <a:txBody>
                    <a:bodyPr/>
                    <a:lstStyle/>
                    <a:p>
                      <a:r>
                        <a:rPr lang="en-US" dirty="0"/>
                        <a:t>18.8%</a:t>
                      </a:r>
                    </a:p>
                  </a:txBody>
                  <a:tcPr/>
                </a:tc>
                <a:tc>
                  <a:txBody>
                    <a:bodyPr/>
                    <a:lstStyle/>
                    <a:p>
                      <a:r>
                        <a:rPr lang="en-US" dirty="0"/>
                        <a:t>29.5%</a:t>
                      </a:r>
                    </a:p>
                  </a:txBody>
                  <a:tcPr/>
                </a:tc>
                <a:tc>
                  <a:txBody>
                    <a:bodyPr/>
                    <a:lstStyle/>
                    <a:p>
                      <a:r>
                        <a:rPr lang="en-US" dirty="0"/>
                        <a:t>27.4%</a:t>
                      </a:r>
                    </a:p>
                  </a:txBody>
                  <a:tcPr/>
                </a:tc>
                <a:tc>
                  <a:txBody>
                    <a:bodyPr/>
                    <a:lstStyle/>
                    <a:p>
                      <a:r>
                        <a:rPr lang="en-US" dirty="0"/>
                        <a:t>24.3%</a:t>
                      </a:r>
                    </a:p>
                  </a:txBody>
                  <a:tcPr/>
                </a:tc>
                <a:tc>
                  <a:txBody>
                    <a:bodyPr/>
                    <a:lstStyle/>
                    <a:p>
                      <a:r>
                        <a:rPr lang="en-US" dirty="0"/>
                        <a:t>100%</a:t>
                      </a:r>
                    </a:p>
                  </a:txBody>
                  <a:tcPr/>
                </a:tc>
                <a:extLst>
                  <a:ext uri="{0D108BD9-81ED-4DB2-BD59-A6C34878D82A}">
                    <a16:rowId xmlns:a16="http://schemas.microsoft.com/office/drawing/2014/main" val="704056687"/>
                  </a:ext>
                </a:extLst>
              </a:tr>
            </a:tbl>
          </a:graphicData>
        </a:graphic>
      </p:graphicFrame>
      <p:pic>
        <p:nvPicPr>
          <p:cNvPr id="6" name="Picture 5">
            <a:extLst>
              <a:ext uri="{FF2B5EF4-FFF2-40B4-BE49-F238E27FC236}">
                <a16:creationId xmlns:a16="http://schemas.microsoft.com/office/drawing/2014/main" id="{A85BCF6B-45BF-4F44-AA22-6F43F3869313}"/>
              </a:ext>
            </a:extLst>
          </p:cNvPr>
          <p:cNvPicPr>
            <a:picLocks noChangeAspect="1"/>
          </p:cNvPicPr>
          <p:nvPr/>
        </p:nvPicPr>
        <p:blipFill>
          <a:blip r:embed="rId2"/>
          <a:stretch>
            <a:fillRect/>
          </a:stretch>
        </p:blipFill>
        <p:spPr>
          <a:xfrm>
            <a:off x="1024128" y="5019630"/>
            <a:ext cx="8169348" cy="1792379"/>
          </a:xfrm>
          <a:prstGeom prst="rect">
            <a:avLst/>
          </a:prstGeom>
        </p:spPr>
      </p:pic>
    </p:spTree>
    <p:extLst>
      <p:ext uri="{BB962C8B-B14F-4D97-AF65-F5344CB8AC3E}">
        <p14:creationId xmlns:p14="http://schemas.microsoft.com/office/powerpoint/2010/main" val="249664040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FEC9E2-6364-4966-BB04-45A18988F84C}"/>
              </a:ext>
            </a:extLst>
          </p:cNvPr>
          <p:cNvSpPr>
            <a:spLocks noGrp="1"/>
          </p:cNvSpPr>
          <p:nvPr>
            <p:ph type="title"/>
          </p:nvPr>
        </p:nvSpPr>
        <p:spPr>
          <a:xfrm>
            <a:off x="1024128" y="585216"/>
            <a:ext cx="9720072" cy="1499616"/>
          </a:xfrm>
        </p:spPr>
        <p:txBody>
          <a:bodyPr>
            <a:normAutofit/>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graphicFrame>
        <p:nvGraphicFramePr>
          <p:cNvPr id="4" name="Content Placeholder 3">
            <a:extLst>
              <a:ext uri="{FF2B5EF4-FFF2-40B4-BE49-F238E27FC236}">
                <a16:creationId xmlns:a16="http://schemas.microsoft.com/office/drawing/2014/main" id="{56E33E43-A5F2-4863-838C-355FF76DAEFD}"/>
              </a:ext>
            </a:extLst>
          </p:cNvPr>
          <p:cNvGraphicFramePr>
            <a:graphicFrameLocks noGrp="1"/>
          </p:cNvGraphicFramePr>
          <p:nvPr>
            <p:ph idx="1"/>
            <p:extLst>
              <p:ext uri="{D42A27DB-BD31-4B8C-83A1-F6EECF244321}">
                <p14:modId xmlns:p14="http://schemas.microsoft.com/office/powerpoint/2010/main" val="4171478097"/>
              </p:ext>
            </p:extLst>
          </p:nvPr>
        </p:nvGraphicFramePr>
        <p:xfrm>
          <a:off x="1820328" y="2286000"/>
          <a:ext cx="8127483" cy="4022733"/>
        </p:xfrm>
        <a:graphic>
          <a:graphicData uri="http://schemas.openxmlformats.org/drawingml/2006/table">
            <a:tbl>
              <a:tblPr firstRow="1" bandRow="1">
                <a:tableStyleId>{5C22544A-7EE6-4342-B048-85BDC9FD1C3A}</a:tableStyleId>
              </a:tblPr>
              <a:tblGrid>
                <a:gridCol w="3083283">
                  <a:extLst>
                    <a:ext uri="{9D8B030D-6E8A-4147-A177-3AD203B41FA5}">
                      <a16:colId xmlns:a16="http://schemas.microsoft.com/office/drawing/2014/main" val="510043102"/>
                    </a:ext>
                  </a:extLst>
                </a:gridCol>
                <a:gridCol w="2266048">
                  <a:extLst>
                    <a:ext uri="{9D8B030D-6E8A-4147-A177-3AD203B41FA5}">
                      <a16:colId xmlns:a16="http://schemas.microsoft.com/office/drawing/2014/main" val="3101958610"/>
                    </a:ext>
                  </a:extLst>
                </a:gridCol>
                <a:gridCol w="2778152">
                  <a:extLst>
                    <a:ext uri="{9D8B030D-6E8A-4147-A177-3AD203B41FA5}">
                      <a16:colId xmlns:a16="http://schemas.microsoft.com/office/drawing/2014/main" val="1349325990"/>
                    </a:ext>
                  </a:extLst>
                </a:gridCol>
              </a:tblGrid>
              <a:tr h="365703">
                <a:tc>
                  <a:txBody>
                    <a:bodyPr/>
                    <a:lstStyle/>
                    <a:p>
                      <a:endParaRPr lang="en-US" sz="1600"/>
                    </a:p>
                  </a:txBody>
                  <a:tcPr marL="83114" marR="83114" marT="41557" marB="41557"/>
                </a:tc>
                <a:tc>
                  <a:txBody>
                    <a:bodyPr/>
                    <a:lstStyle/>
                    <a:p>
                      <a:r>
                        <a:rPr lang="en-US" sz="1600"/>
                        <a:t>Moody</a:t>
                      </a:r>
                    </a:p>
                  </a:txBody>
                  <a:tcPr marL="83114" marR="83114" marT="41557" marB="41557"/>
                </a:tc>
                <a:tc>
                  <a:txBody>
                    <a:bodyPr/>
                    <a:lstStyle/>
                    <a:p>
                      <a:r>
                        <a:rPr lang="en-US" sz="1600"/>
                        <a:t>S&amp;P, Fitch</a:t>
                      </a:r>
                    </a:p>
                  </a:txBody>
                  <a:tcPr marL="83114" marR="83114" marT="41557" marB="41557"/>
                </a:tc>
                <a:extLst>
                  <a:ext uri="{0D108BD9-81ED-4DB2-BD59-A6C34878D82A}">
                    <a16:rowId xmlns:a16="http://schemas.microsoft.com/office/drawing/2014/main" val="1581286107"/>
                  </a:ext>
                </a:extLst>
              </a:tr>
              <a:tr h="365703">
                <a:tc>
                  <a:txBody>
                    <a:bodyPr/>
                    <a:lstStyle/>
                    <a:p>
                      <a:r>
                        <a:rPr lang="en-US" sz="1600"/>
                        <a:t>Investment</a:t>
                      </a:r>
                    </a:p>
                  </a:txBody>
                  <a:tcPr marL="83114" marR="83114" marT="41557" marB="41557"/>
                </a:tc>
                <a:tc>
                  <a:txBody>
                    <a:bodyPr/>
                    <a:lstStyle/>
                    <a:p>
                      <a:r>
                        <a:rPr lang="en-US" sz="1600"/>
                        <a:t>Aaa</a:t>
                      </a:r>
                    </a:p>
                  </a:txBody>
                  <a:tcPr marL="83114" marR="83114" marT="41557" marB="41557"/>
                </a:tc>
                <a:tc>
                  <a:txBody>
                    <a:bodyPr/>
                    <a:lstStyle/>
                    <a:p>
                      <a:r>
                        <a:rPr lang="en-US" sz="1600"/>
                        <a:t>AAA</a:t>
                      </a:r>
                    </a:p>
                  </a:txBody>
                  <a:tcPr marL="83114" marR="83114" marT="41557" marB="41557"/>
                </a:tc>
                <a:extLst>
                  <a:ext uri="{0D108BD9-81ED-4DB2-BD59-A6C34878D82A}">
                    <a16:rowId xmlns:a16="http://schemas.microsoft.com/office/drawing/2014/main" val="3146699596"/>
                  </a:ext>
                </a:extLst>
              </a:tr>
              <a:tr h="365703">
                <a:tc>
                  <a:txBody>
                    <a:bodyPr/>
                    <a:lstStyle/>
                    <a:p>
                      <a:endParaRPr lang="en-US" sz="1600"/>
                    </a:p>
                  </a:txBody>
                  <a:tcPr marL="83114" marR="83114" marT="41557" marB="41557"/>
                </a:tc>
                <a:tc>
                  <a:txBody>
                    <a:bodyPr/>
                    <a:lstStyle/>
                    <a:p>
                      <a:r>
                        <a:rPr lang="en-US" sz="1600"/>
                        <a:t>Aa</a:t>
                      </a:r>
                    </a:p>
                  </a:txBody>
                  <a:tcPr marL="83114" marR="83114" marT="41557" marB="41557"/>
                </a:tc>
                <a:tc>
                  <a:txBody>
                    <a:bodyPr/>
                    <a:lstStyle/>
                    <a:p>
                      <a:r>
                        <a:rPr lang="en-US" sz="1600"/>
                        <a:t>AA</a:t>
                      </a:r>
                    </a:p>
                  </a:txBody>
                  <a:tcPr marL="83114" marR="83114" marT="41557" marB="41557"/>
                </a:tc>
                <a:extLst>
                  <a:ext uri="{0D108BD9-81ED-4DB2-BD59-A6C34878D82A}">
                    <a16:rowId xmlns:a16="http://schemas.microsoft.com/office/drawing/2014/main" val="2805878721"/>
                  </a:ext>
                </a:extLst>
              </a:tr>
              <a:tr h="365703">
                <a:tc>
                  <a:txBody>
                    <a:bodyPr/>
                    <a:lstStyle/>
                    <a:p>
                      <a:endParaRPr lang="en-US" sz="1600"/>
                    </a:p>
                  </a:txBody>
                  <a:tcPr marL="83114" marR="83114" marT="41557" marB="41557"/>
                </a:tc>
                <a:tc>
                  <a:txBody>
                    <a:bodyPr/>
                    <a:lstStyle/>
                    <a:p>
                      <a:r>
                        <a:rPr lang="en-US" sz="1600"/>
                        <a:t>A</a:t>
                      </a:r>
                    </a:p>
                  </a:txBody>
                  <a:tcPr marL="83114" marR="83114" marT="41557" marB="41557"/>
                </a:tc>
                <a:tc>
                  <a:txBody>
                    <a:bodyPr/>
                    <a:lstStyle/>
                    <a:p>
                      <a:r>
                        <a:rPr lang="en-US" sz="1600"/>
                        <a:t>A</a:t>
                      </a:r>
                    </a:p>
                  </a:txBody>
                  <a:tcPr marL="83114" marR="83114" marT="41557" marB="41557"/>
                </a:tc>
                <a:extLst>
                  <a:ext uri="{0D108BD9-81ED-4DB2-BD59-A6C34878D82A}">
                    <a16:rowId xmlns:a16="http://schemas.microsoft.com/office/drawing/2014/main" val="1500717763"/>
                  </a:ext>
                </a:extLst>
              </a:tr>
              <a:tr h="365703">
                <a:tc>
                  <a:txBody>
                    <a:bodyPr/>
                    <a:lstStyle/>
                    <a:p>
                      <a:endParaRPr lang="en-US" sz="1600"/>
                    </a:p>
                  </a:txBody>
                  <a:tcPr marL="83114" marR="83114" marT="41557" marB="41557"/>
                </a:tc>
                <a:tc>
                  <a:txBody>
                    <a:bodyPr/>
                    <a:lstStyle/>
                    <a:p>
                      <a:r>
                        <a:rPr lang="en-US" sz="1600"/>
                        <a:t>Baa</a:t>
                      </a:r>
                    </a:p>
                  </a:txBody>
                  <a:tcPr marL="83114" marR="83114" marT="41557" marB="41557"/>
                </a:tc>
                <a:tc>
                  <a:txBody>
                    <a:bodyPr/>
                    <a:lstStyle/>
                    <a:p>
                      <a:r>
                        <a:rPr lang="en-US" sz="1600"/>
                        <a:t>BBB</a:t>
                      </a:r>
                    </a:p>
                  </a:txBody>
                  <a:tcPr marL="83114" marR="83114" marT="41557" marB="41557"/>
                </a:tc>
                <a:extLst>
                  <a:ext uri="{0D108BD9-81ED-4DB2-BD59-A6C34878D82A}">
                    <a16:rowId xmlns:a16="http://schemas.microsoft.com/office/drawing/2014/main" val="3878922433"/>
                  </a:ext>
                </a:extLst>
              </a:tr>
              <a:tr h="365703">
                <a:tc>
                  <a:txBody>
                    <a:bodyPr/>
                    <a:lstStyle/>
                    <a:p>
                      <a:r>
                        <a:rPr lang="en-US" sz="1600"/>
                        <a:t>Speculative</a:t>
                      </a:r>
                    </a:p>
                  </a:txBody>
                  <a:tcPr marL="83114" marR="83114" marT="41557" marB="41557"/>
                </a:tc>
                <a:tc>
                  <a:txBody>
                    <a:bodyPr/>
                    <a:lstStyle/>
                    <a:p>
                      <a:r>
                        <a:rPr lang="en-US" sz="1600"/>
                        <a:t>Ba</a:t>
                      </a:r>
                    </a:p>
                  </a:txBody>
                  <a:tcPr marL="83114" marR="83114" marT="41557" marB="41557"/>
                </a:tc>
                <a:tc>
                  <a:txBody>
                    <a:bodyPr/>
                    <a:lstStyle/>
                    <a:p>
                      <a:r>
                        <a:rPr lang="en-US" sz="1600"/>
                        <a:t>BB</a:t>
                      </a:r>
                    </a:p>
                  </a:txBody>
                  <a:tcPr marL="83114" marR="83114" marT="41557" marB="41557"/>
                </a:tc>
                <a:extLst>
                  <a:ext uri="{0D108BD9-81ED-4DB2-BD59-A6C34878D82A}">
                    <a16:rowId xmlns:a16="http://schemas.microsoft.com/office/drawing/2014/main" val="576987141"/>
                  </a:ext>
                </a:extLst>
              </a:tr>
              <a:tr h="365703">
                <a:tc>
                  <a:txBody>
                    <a:bodyPr/>
                    <a:lstStyle/>
                    <a:p>
                      <a:endParaRPr lang="en-US" sz="1600"/>
                    </a:p>
                  </a:txBody>
                  <a:tcPr marL="83114" marR="83114" marT="41557" marB="41557"/>
                </a:tc>
                <a:tc>
                  <a:txBody>
                    <a:bodyPr/>
                    <a:lstStyle/>
                    <a:p>
                      <a:r>
                        <a:rPr lang="en-US" sz="1600"/>
                        <a:t>B</a:t>
                      </a:r>
                    </a:p>
                  </a:txBody>
                  <a:tcPr marL="83114" marR="83114" marT="41557" marB="41557"/>
                </a:tc>
                <a:tc>
                  <a:txBody>
                    <a:bodyPr/>
                    <a:lstStyle/>
                    <a:p>
                      <a:r>
                        <a:rPr lang="en-US" sz="1600"/>
                        <a:t>B</a:t>
                      </a:r>
                    </a:p>
                  </a:txBody>
                  <a:tcPr marL="83114" marR="83114" marT="41557" marB="41557"/>
                </a:tc>
                <a:extLst>
                  <a:ext uri="{0D108BD9-81ED-4DB2-BD59-A6C34878D82A}">
                    <a16:rowId xmlns:a16="http://schemas.microsoft.com/office/drawing/2014/main" val="644098417"/>
                  </a:ext>
                </a:extLst>
              </a:tr>
              <a:tr h="365703">
                <a:tc>
                  <a:txBody>
                    <a:bodyPr/>
                    <a:lstStyle/>
                    <a:p>
                      <a:endParaRPr lang="en-US" sz="1600"/>
                    </a:p>
                  </a:txBody>
                  <a:tcPr marL="83114" marR="83114" marT="41557" marB="41557"/>
                </a:tc>
                <a:tc>
                  <a:txBody>
                    <a:bodyPr/>
                    <a:lstStyle/>
                    <a:p>
                      <a:r>
                        <a:rPr lang="en-US" sz="1600"/>
                        <a:t>Caa</a:t>
                      </a:r>
                    </a:p>
                  </a:txBody>
                  <a:tcPr marL="83114" marR="83114" marT="41557" marB="41557"/>
                </a:tc>
                <a:tc>
                  <a:txBody>
                    <a:bodyPr/>
                    <a:lstStyle/>
                    <a:p>
                      <a:r>
                        <a:rPr lang="en-US" sz="1600"/>
                        <a:t>CCC</a:t>
                      </a:r>
                    </a:p>
                  </a:txBody>
                  <a:tcPr marL="83114" marR="83114" marT="41557" marB="41557"/>
                </a:tc>
                <a:extLst>
                  <a:ext uri="{0D108BD9-81ED-4DB2-BD59-A6C34878D82A}">
                    <a16:rowId xmlns:a16="http://schemas.microsoft.com/office/drawing/2014/main" val="747649931"/>
                  </a:ext>
                </a:extLst>
              </a:tr>
              <a:tr h="365703">
                <a:tc>
                  <a:txBody>
                    <a:bodyPr/>
                    <a:lstStyle/>
                    <a:p>
                      <a:endParaRPr lang="en-US" sz="1600"/>
                    </a:p>
                  </a:txBody>
                  <a:tcPr marL="83114" marR="83114" marT="41557" marB="41557"/>
                </a:tc>
                <a:tc>
                  <a:txBody>
                    <a:bodyPr/>
                    <a:lstStyle/>
                    <a:p>
                      <a:r>
                        <a:rPr lang="en-US" sz="1600"/>
                        <a:t>Ca</a:t>
                      </a:r>
                    </a:p>
                  </a:txBody>
                  <a:tcPr marL="83114" marR="83114" marT="41557" marB="41557"/>
                </a:tc>
                <a:tc>
                  <a:txBody>
                    <a:bodyPr/>
                    <a:lstStyle/>
                    <a:p>
                      <a:r>
                        <a:rPr lang="en-US" sz="1600"/>
                        <a:t>CC</a:t>
                      </a:r>
                    </a:p>
                  </a:txBody>
                  <a:tcPr marL="83114" marR="83114" marT="41557" marB="41557"/>
                </a:tc>
                <a:extLst>
                  <a:ext uri="{0D108BD9-81ED-4DB2-BD59-A6C34878D82A}">
                    <a16:rowId xmlns:a16="http://schemas.microsoft.com/office/drawing/2014/main" val="1604727918"/>
                  </a:ext>
                </a:extLst>
              </a:tr>
              <a:tr h="365703">
                <a:tc>
                  <a:txBody>
                    <a:bodyPr/>
                    <a:lstStyle/>
                    <a:p>
                      <a:endParaRPr lang="en-US" sz="1600"/>
                    </a:p>
                  </a:txBody>
                  <a:tcPr marL="83114" marR="83114" marT="41557" marB="41557"/>
                </a:tc>
                <a:tc>
                  <a:txBody>
                    <a:bodyPr/>
                    <a:lstStyle/>
                    <a:p>
                      <a:r>
                        <a:rPr lang="en-US" sz="1600"/>
                        <a:t>C</a:t>
                      </a:r>
                    </a:p>
                  </a:txBody>
                  <a:tcPr marL="83114" marR="83114" marT="41557" marB="41557"/>
                </a:tc>
                <a:tc>
                  <a:txBody>
                    <a:bodyPr/>
                    <a:lstStyle/>
                    <a:p>
                      <a:r>
                        <a:rPr lang="en-US" sz="1600"/>
                        <a:t>C</a:t>
                      </a:r>
                    </a:p>
                  </a:txBody>
                  <a:tcPr marL="83114" marR="83114" marT="41557" marB="41557"/>
                </a:tc>
                <a:extLst>
                  <a:ext uri="{0D108BD9-81ED-4DB2-BD59-A6C34878D82A}">
                    <a16:rowId xmlns:a16="http://schemas.microsoft.com/office/drawing/2014/main" val="3079077078"/>
                  </a:ext>
                </a:extLst>
              </a:tr>
              <a:tr h="365703">
                <a:tc>
                  <a:txBody>
                    <a:bodyPr/>
                    <a:lstStyle/>
                    <a:p>
                      <a:endParaRPr lang="en-US" sz="1600"/>
                    </a:p>
                  </a:txBody>
                  <a:tcPr marL="83114" marR="83114" marT="41557" marB="41557"/>
                </a:tc>
                <a:tc>
                  <a:txBody>
                    <a:bodyPr/>
                    <a:lstStyle/>
                    <a:p>
                      <a:endParaRPr lang="en-US" sz="1600"/>
                    </a:p>
                  </a:txBody>
                  <a:tcPr marL="83114" marR="83114" marT="41557" marB="41557"/>
                </a:tc>
                <a:tc>
                  <a:txBody>
                    <a:bodyPr/>
                    <a:lstStyle/>
                    <a:p>
                      <a:r>
                        <a:rPr lang="en-US" sz="1600"/>
                        <a:t>D</a:t>
                      </a:r>
                    </a:p>
                  </a:txBody>
                  <a:tcPr marL="83114" marR="83114" marT="41557" marB="41557"/>
                </a:tc>
                <a:extLst>
                  <a:ext uri="{0D108BD9-81ED-4DB2-BD59-A6C34878D82A}">
                    <a16:rowId xmlns:a16="http://schemas.microsoft.com/office/drawing/2014/main" val="3656473821"/>
                  </a:ext>
                </a:extLst>
              </a:tr>
            </a:tbl>
          </a:graphicData>
        </a:graphic>
      </p:graphicFrame>
    </p:spTree>
    <p:extLst>
      <p:ext uri="{BB962C8B-B14F-4D97-AF65-F5344CB8AC3E}">
        <p14:creationId xmlns:p14="http://schemas.microsoft.com/office/powerpoint/2010/main" val="5253472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A91BC9-B3B3-4AB3-BF1A-16E87314080B}"/>
              </a:ext>
            </a:extLst>
          </p:cNvPr>
          <p:cNvSpPr>
            <a:spLocks noGrp="1"/>
          </p:cNvSpPr>
          <p:nvPr>
            <p:ph type="title"/>
          </p:nvPr>
        </p:nvSpPr>
        <p:spPr>
          <a:xfrm>
            <a:off x="1024128" y="585216"/>
            <a:ext cx="8018272" cy="1499616"/>
          </a:xfrm>
        </p:spPr>
        <p:txBody>
          <a:bodyPr>
            <a:normAutofit/>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sp>
        <p:nvSpPr>
          <p:cNvPr id="3" name="Content Placeholder 2">
            <a:extLst>
              <a:ext uri="{FF2B5EF4-FFF2-40B4-BE49-F238E27FC236}">
                <a16:creationId xmlns:a16="http://schemas.microsoft.com/office/drawing/2014/main" id="{2DEDD7EA-1214-4744-A8CD-9598ED9C1049}"/>
              </a:ext>
            </a:extLst>
          </p:cNvPr>
          <p:cNvSpPr>
            <a:spLocks noGrp="1"/>
          </p:cNvSpPr>
          <p:nvPr>
            <p:ph idx="1"/>
          </p:nvPr>
        </p:nvSpPr>
        <p:spPr>
          <a:xfrm>
            <a:off x="1024128" y="2286000"/>
            <a:ext cx="8018271" cy="4023360"/>
          </a:xfrm>
        </p:spPr>
        <p:txBody>
          <a:bodyPr>
            <a:normAutofit fontScale="92500" lnSpcReduction="10000"/>
          </a:bodyPr>
          <a:lstStyle/>
          <a:p>
            <a:r>
              <a:rPr lang="en-US" sz="2800" b="1" dirty="0">
                <a:solidFill>
                  <a:srgbClr val="FF0000"/>
                </a:solidFill>
              </a:rPr>
              <a:t>Classification by maturity(3/7)</a:t>
            </a:r>
          </a:p>
          <a:p>
            <a:pPr>
              <a:buFont typeface="Wingdings" panose="05000000000000000000" pitchFamily="2" charset="2"/>
              <a:buChar char="§"/>
            </a:pPr>
            <a:r>
              <a:rPr lang="en-US" sz="2000" dirty="0"/>
              <a:t>Money market security: overnight to one year</a:t>
            </a:r>
          </a:p>
          <a:p>
            <a:pPr>
              <a:buFont typeface="Wingdings" panose="05000000000000000000" pitchFamily="2" charset="2"/>
              <a:buChar char="§"/>
            </a:pPr>
            <a:r>
              <a:rPr lang="en-US" sz="2000" dirty="0"/>
              <a:t>Capita market security: longer than one year</a:t>
            </a:r>
            <a:endParaRPr lang="en-US" sz="2000" b="1" dirty="0"/>
          </a:p>
          <a:p>
            <a:r>
              <a:rPr lang="en-US" sz="2800" b="1" dirty="0">
                <a:solidFill>
                  <a:srgbClr val="FF0000"/>
                </a:solidFill>
              </a:rPr>
              <a:t>Classification by currency denomination(4/7)</a:t>
            </a:r>
          </a:p>
          <a:p>
            <a:pPr>
              <a:buFont typeface="Wingdings" panose="05000000000000000000" pitchFamily="2" charset="2"/>
              <a:buChar char="§"/>
            </a:pPr>
            <a:r>
              <a:rPr lang="en-US" sz="2000" dirty="0"/>
              <a:t>Local currency</a:t>
            </a:r>
          </a:p>
          <a:p>
            <a:pPr>
              <a:buFont typeface="Wingdings" panose="05000000000000000000" pitchFamily="2" charset="2"/>
              <a:buChar char="§"/>
            </a:pPr>
            <a:r>
              <a:rPr lang="en-US" sz="2000" dirty="0"/>
              <a:t>Foreign currency</a:t>
            </a:r>
          </a:p>
          <a:p>
            <a:r>
              <a:rPr lang="en-US" sz="2800" b="1" dirty="0">
                <a:solidFill>
                  <a:srgbClr val="FF0000"/>
                </a:solidFill>
              </a:rPr>
              <a:t>Classification by type of coupon(5/7)</a:t>
            </a:r>
          </a:p>
          <a:p>
            <a:pPr>
              <a:buFont typeface="Wingdings" panose="05000000000000000000" pitchFamily="2" charset="2"/>
              <a:buChar char="§"/>
            </a:pPr>
            <a:r>
              <a:rPr lang="en-US" sz="2000" dirty="0"/>
              <a:t>Fixed rate</a:t>
            </a:r>
          </a:p>
          <a:p>
            <a:pPr>
              <a:buFont typeface="Wingdings" panose="05000000000000000000" pitchFamily="2" charset="2"/>
              <a:buChar char="§"/>
            </a:pPr>
            <a:r>
              <a:rPr lang="en-US" sz="2000" dirty="0"/>
              <a:t>Floating rate(MRR + spread)</a:t>
            </a:r>
          </a:p>
          <a:p>
            <a:endParaRPr lang="en-US" sz="2000"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9547833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499721-514D-4C90-BD7F-EFB30026352A}"/>
              </a:ext>
            </a:extLst>
          </p:cNvPr>
          <p:cNvSpPr>
            <a:spLocks noGrp="1"/>
          </p:cNvSpPr>
          <p:nvPr>
            <p:ph type="title"/>
          </p:nvPr>
        </p:nvSpPr>
        <p:spPr>
          <a:xfrm>
            <a:off x="1024128" y="585216"/>
            <a:ext cx="8018272" cy="1499616"/>
          </a:xfrm>
        </p:spPr>
        <p:txBody>
          <a:bodyPr>
            <a:normAutofit/>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sp>
        <p:nvSpPr>
          <p:cNvPr id="3" name="Content Placeholder 2">
            <a:extLst>
              <a:ext uri="{FF2B5EF4-FFF2-40B4-BE49-F238E27FC236}">
                <a16:creationId xmlns:a16="http://schemas.microsoft.com/office/drawing/2014/main" id="{4FADB322-E4A8-4227-B889-49CBF383619C}"/>
              </a:ext>
            </a:extLst>
          </p:cNvPr>
          <p:cNvSpPr>
            <a:spLocks noGrp="1"/>
          </p:cNvSpPr>
          <p:nvPr>
            <p:ph idx="1"/>
          </p:nvPr>
        </p:nvSpPr>
        <p:spPr>
          <a:xfrm>
            <a:off x="1024128" y="2286000"/>
            <a:ext cx="8018271" cy="4023360"/>
          </a:xfrm>
        </p:spPr>
        <p:txBody>
          <a:bodyPr>
            <a:normAutofit/>
          </a:bodyPr>
          <a:lstStyle/>
          <a:p>
            <a:r>
              <a:rPr lang="en-US" sz="2800" b="1" dirty="0">
                <a:solidFill>
                  <a:srgbClr val="FF0000"/>
                </a:solidFill>
              </a:rPr>
              <a:t>Classification by geography(6/7)</a:t>
            </a:r>
          </a:p>
          <a:p>
            <a:pPr>
              <a:buFont typeface="Wingdings" panose="05000000000000000000" pitchFamily="2" charset="2"/>
              <a:buChar char="§"/>
            </a:pPr>
            <a:r>
              <a:rPr lang="en-US" dirty="0"/>
              <a:t>Domestic bond, foreign bond, Eurobond</a:t>
            </a:r>
          </a:p>
          <a:p>
            <a:pPr>
              <a:buFont typeface="Wingdings" panose="05000000000000000000" pitchFamily="2" charset="2"/>
              <a:buChar char="§"/>
            </a:pPr>
            <a:r>
              <a:rPr lang="en-US" dirty="0"/>
              <a:t>Developed market, emerging market</a:t>
            </a:r>
          </a:p>
          <a:p>
            <a:r>
              <a:rPr lang="en-US" sz="2800" b="1" dirty="0">
                <a:solidFill>
                  <a:srgbClr val="FF0000"/>
                </a:solidFill>
              </a:rPr>
              <a:t>Other classifications of fixed-income markets(7/7)</a:t>
            </a:r>
          </a:p>
          <a:p>
            <a:pPr>
              <a:buFont typeface="Wingdings" panose="05000000000000000000" pitchFamily="2" charset="2"/>
              <a:buChar char="§"/>
            </a:pPr>
            <a:r>
              <a:rPr lang="en-US" dirty="0"/>
              <a:t>Inflation-linked bond</a:t>
            </a:r>
          </a:p>
          <a:p>
            <a:pPr>
              <a:buFont typeface="Wingdings" panose="05000000000000000000" pitchFamily="2" charset="2"/>
              <a:buChar char="§"/>
            </a:pPr>
            <a:r>
              <a:rPr lang="en-US" dirty="0"/>
              <a:t>Tax-exempt bond</a:t>
            </a:r>
          </a:p>
          <a:p>
            <a:endParaRPr lang="en-US"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8851090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215F09-FDB6-4690-AF0D-853C944AABC8}"/>
              </a:ext>
            </a:extLst>
          </p:cNvPr>
          <p:cNvSpPr>
            <a:spLocks noGrp="1"/>
          </p:cNvSpPr>
          <p:nvPr>
            <p:ph type="title"/>
          </p:nvPr>
        </p:nvSpPr>
        <p:spPr>
          <a:xfrm>
            <a:off x="1024128" y="585216"/>
            <a:ext cx="6066818" cy="1499616"/>
          </a:xfrm>
        </p:spPr>
        <p:txBody>
          <a:bodyPr>
            <a:normAutofit fontScale="90000"/>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sp>
        <p:nvSpPr>
          <p:cNvPr id="3" name="Content Placeholder 2">
            <a:extLst>
              <a:ext uri="{FF2B5EF4-FFF2-40B4-BE49-F238E27FC236}">
                <a16:creationId xmlns:a16="http://schemas.microsoft.com/office/drawing/2014/main" id="{57AAC320-45E7-4D13-8426-BE8AF4F105AF}"/>
              </a:ext>
            </a:extLst>
          </p:cNvPr>
          <p:cNvSpPr>
            <a:spLocks noGrp="1"/>
          </p:cNvSpPr>
          <p:nvPr>
            <p:ph idx="1"/>
          </p:nvPr>
        </p:nvSpPr>
        <p:spPr>
          <a:xfrm>
            <a:off x="1024128" y="2286000"/>
            <a:ext cx="6066818" cy="4023360"/>
          </a:xfrm>
        </p:spPr>
        <p:txBody>
          <a:bodyPr>
            <a:normAutofit/>
          </a:bodyPr>
          <a:lstStyle/>
          <a:p>
            <a:r>
              <a:rPr lang="en-US" sz="2800" b="1" dirty="0">
                <a:solidFill>
                  <a:srgbClr val="FF0000"/>
                </a:solidFill>
              </a:rPr>
              <a:t>Investors in fixed-income securities</a:t>
            </a:r>
          </a:p>
          <a:p>
            <a:pPr>
              <a:buFont typeface="Wingdings" panose="05000000000000000000" pitchFamily="2" charset="2"/>
              <a:buChar char="§"/>
            </a:pPr>
            <a:r>
              <a:rPr lang="en-US" dirty="0"/>
              <a:t>Central bank</a:t>
            </a:r>
          </a:p>
          <a:p>
            <a:pPr>
              <a:buFont typeface="Wingdings" panose="05000000000000000000" pitchFamily="2" charset="2"/>
              <a:buChar char="§"/>
            </a:pPr>
            <a:r>
              <a:rPr lang="en-US" dirty="0"/>
              <a:t>Institutional investor </a:t>
            </a:r>
          </a:p>
          <a:p>
            <a:pPr>
              <a:buFont typeface="Wingdings" panose="05000000000000000000" pitchFamily="2" charset="2"/>
              <a:buChar char="§"/>
            </a:pPr>
            <a:r>
              <a:rPr lang="en-US" dirty="0"/>
              <a:t>Retail investor</a:t>
            </a:r>
          </a:p>
        </p:txBody>
      </p:sp>
      <p:pic>
        <p:nvPicPr>
          <p:cNvPr id="5" name="Picture 4" descr="Office building overlayed with stock market graphs">
            <a:extLst>
              <a:ext uri="{FF2B5EF4-FFF2-40B4-BE49-F238E27FC236}">
                <a16:creationId xmlns:a16="http://schemas.microsoft.com/office/drawing/2014/main" id="{BE5145C8-0065-16BD-3429-BB06CB4F0328}"/>
              </a:ext>
            </a:extLst>
          </p:cNvPr>
          <p:cNvPicPr>
            <a:picLocks noChangeAspect="1"/>
          </p:cNvPicPr>
          <p:nvPr/>
        </p:nvPicPr>
        <p:blipFill rotWithShape="1">
          <a:blip r:embed="rId2"/>
          <a:srcRect l="48122" r="6888"/>
          <a:stretch/>
        </p:blipFill>
        <p:spPr>
          <a:xfrm>
            <a:off x="7552266" y="10"/>
            <a:ext cx="4639733" cy="6857990"/>
          </a:xfrm>
          <a:prstGeom prst="rect">
            <a:avLst/>
          </a:prstGeom>
        </p:spPr>
      </p:pic>
    </p:spTree>
    <p:extLst>
      <p:ext uri="{BB962C8B-B14F-4D97-AF65-F5344CB8AC3E}">
        <p14:creationId xmlns:p14="http://schemas.microsoft.com/office/powerpoint/2010/main" val="34881990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396B43-4DE4-44C2-85C8-A4385E0F853A}"/>
              </a:ext>
            </a:extLst>
          </p:cNvPr>
          <p:cNvSpPr>
            <a:spLocks noGrp="1"/>
          </p:cNvSpPr>
          <p:nvPr>
            <p:ph type="title"/>
          </p:nvPr>
        </p:nvSpPr>
        <p:spPr>
          <a:xfrm>
            <a:off x="1024128" y="585216"/>
            <a:ext cx="8018272" cy="1499616"/>
          </a:xfrm>
        </p:spPr>
        <p:txBody>
          <a:bodyPr>
            <a:normAutofit/>
          </a:bodyPr>
          <a:lstStyle/>
          <a:p>
            <a:r>
              <a:rPr lang="en-US" sz="3500" b="1" dirty="0"/>
              <a:t>Module1</a:t>
            </a:r>
            <a:br>
              <a:rPr lang="en-US" sz="3500" b="1" dirty="0"/>
            </a:br>
            <a:r>
              <a:rPr lang="en-US" sz="3500" b="1" dirty="0"/>
              <a:t>Fixed-Income Securities: </a:t>
            </a:r>
            <a:br>
              <a:rPr lang="en-US" sz="3500" b="1" dirty="0"/>
            </a:br>
            <a:r>
              <a:rPr lang="en-US" sz="3500" b="1" dirty="0"/>
              <a:t>Defining Elements</a:t>
            </a:r>
            <a:endParaRPr lang="en-US" sz="3500" dirty="0"/>
          </a:p>
        </p:txBody>
      </p:sp>
      <p:sp>
        <p:nvSpPr>
          <p:cNvPr id="3" name="Content Placeholder 2">
            <a:extLst>
              <a:ext uri="{FF2B5EF4-FFF2-40B4-BE49-F238E27FC236}">
                <a16:creationId xmlns:a16="http://schemas.microsoft.com/office/drawing/2014/main" id="{16E89BE5-BFB4-4E51-BF23-EDB75E4CD3A6}"/>
              </a:ext>
            </a:extLst>
          </p:cNvPr>
          <p:cNvSpPr>
            <a:spLocks noGrp="1"/>
          </p:cNvSpPr>
          <p:nvPr>
            <p:ph idx="1"/>
          </p:nvPr>
        </p:nvSpPr>
        <p:spPr>
          <a:xfrm>
            <a:off x="1024128" y="2286000"/>
            <a:ext cx="8018271" cy="4023360"/>
          </a:xfrm>
        </p:spPr>
        <p:txBody>
          <a:bodyPr>
            <a:normAutofit/>
          </a:bodyPr>
          <a:lstStyle/>
          <a:p>
            <a:r>
              <a:rPr lang="en-US" sz="2800" b="1" dirty="0">
                <a:solidFill>
                  <a:srgbClr val="FF0000"/>
                </a:solidFill>
              </a:rPr>
              <a:t>Par value(3/6)</a:t>
            </a:r>
          </a:p>
          <a:p>
            <a:r>
              <a:rPr lang="en-US" sz="1700" dirty="0"/>
              <a:t>The </a:t>
            </a:r>
            <a:r>
              <a:rPr lang="en-US" sz="1700" dirty="0">
                <a:solidFill>
                  <a:srgbClr val="FF0000"/>
                </a:solidFill>
              </a:rPr>
              <a:t>principal amount</a:t>
            </a:r>
            <a:r>
              <a:rPr lang="en-US" sz="1700" dirty="0"/>
              <a:t>, </a:t>
            </a:r>
            <a:r>
              <a:rPr lang="en-US" sz="1700" dirty="0">
                <a:solidFill>
                  <a:srgbClr val="FF0000"/>
                </a:solidFill>
              </a:rPr>
              <a:t>principal value</a:t>
            </a:r>
            <a:r>
              <a:rPr lang="en-US" sz="1700" dirty="0"/>
              <a:t>, or simply </a:t>
            </a:r>
            <a:r>
              <a:rPr lang="en-US" sz="1700" dirty="0">
                <a:solidFill>
                  <a:srgbClr val="FF0000"/>
                </a:solidFill>
              </a:rPr>
              <a:t>principal</a:t>
            </a:r>
            <a:r>
              <a:rPr lang="en-US" sz="1700" dirty="0"/>
              <a:t> of a bond is the amount that the issuer agrees to repay the bondholders on the maturity date. This amount is also referred to as the </a:t>
            </a:r>
            <a:r>
              <a:rPr lang="en-US" sz="1700" dirty="0">
                <a:solidFill>
                  <a:srgbClr val="FF0000"/>
                </a:solidFill>
              </a:rPr>
              <a:t>par value</a:t>
            </a:r>
            <a:r>
              <a:rPr lang="en-US" sz="1700" dirty="0"/>
              <a:t>, or simply </a:t>
            </a:r>
            <a:r>
              <a:rPr lang="en-US" sz="1700" dirty="0">
                <a:solidFill>
                  <a:srgbClr val="FF0000"/>
                </a:solidFill>
              </a:rPr>
              <a:t>par</a:t>
            </a:r>
            <a:r>
              <a:rPr lang="en-US" sz="1700" dirty="0"/>
              <a:t>, </a:t>
            </a:r>
            <a:r>
              <a:rPr lang="en-US" sz="1700" dirty="0">
                <a:solidFill>
                  <a:srgbClr val="FF0000"/>
                </a:solidFill>
              </a:rPr>
              <a:t>face value</a:t>
            </a:r>
            <a:r>
              <a:rPr lang="en-US" sz="1700" dirty="0"/>
              <a:t>, </a:t>
            </a:r>
            <a:r>
              <a:rPr lang="en-US" sz="1700" dirty="0">
                <a:solidFill>
                  <a:srgbClr val="FF0000"/>
                </a:solidFill>
              </a:rPr>
              <a:t>nominal value</a:t>
            </a:r>
            <a:r>
              <a:rPr lang="en-US" sz="1700" dirty="0"/>
              <a:t>, </a:t>
            </a:r>
            <a:r>
              <a:rPr lang="en-US" sz="1700" dirty="0">
                <a:solidFill>
                  <a:srgbClr val="FF0000"/>
                </a:solidFill>
              </a:rPr>
              <a:t>redemption value</a:t>
            </a:r>
            <a:r>
              <a:rPr lang="en-US" sz="1700" dirty="0"/>
              <a:t>, or </a:t>
            </a:r>
            <a:r>
              <a:rPr lang="en-US" sz="1700" dirty="0">
                <a:solidFill>
                  <a:srgbClr val="FF0000"/>
                </a:solidFill>
              </a:rPr>
              <a:t>maturity value</a:t>
            </a:r>
            <a:r>
              <a:rPr lang="en-US" sz="1700" dirty="0"/>
              <a:t>.</a:t>
            </a:r>
          </a:p>
          <a:p>
            <a:r>
              <a:rPr lang="en-US" sz="1700" dirty="0"/>
              <a:t>When the bond is priced at 100% of par, the bond is said to be trading at par. If the bond’s price is below 100% of par, the bond is trading at a discount. Alternatively, if the bond’s price is above 100% of par, the bond is trading at a premium.</a:t>
            </a:r>
          </a:p>
          <a:p>
            <a:r>
              <a:rPr lang="en-US" sz="1700" dirty="0"/>
              <a:t>The most common yield measure is known as the </a:t>
            </a:r>
            <a:r>
              <a:rPr lang="en-US" sz="1700" dirty="0">
                <a:solidFill>
                  <a:srgbClr val="FF0000"/>
                </a:solidFill>
              </a:rPr>
              <a:t>yield-to-maturity</a:t>
            </a:r>
            <a:r>
              <a:rPr lang="en-US" sz="1700" dirty="0"/>
              <a:t>, also called the </a:t>
            </a:r>
            <a:r>
              <a:rPr lang="en-US" sz="1700" dirty="0">
                <a:solidFill>
                  <a:srgbClr val="FF0000"/>
                </a:solidFill>
              </a:rPr>
              <a:t>yield-to-redemption or redemption yield</a:t>
            </a:r>
            <a:r>
              <a:rPr lang="en-US" sz="1700" dirty="0"/>
              <a:t>. The yield-to-maturity can be considered an estimate of the bond’s expected return; it reflects the annual return earned by an investor who purchases the bond today and holds it until maturity, provided they receive all promised cash flows and are able to reinvest all coupons at this same yield</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4399487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Codes on papers">
            <a:extLst>
              <a:ext uri="{FF2B5EF4-FFF2-40B4-BE49-F238E27FC236}">
                <a16:creationId xmlns:a16="http://schemas.microsoft.com/office/drawing/2014/main" id="{041F3BBF-55A2-E445-6D9A-1FAEF9B0BF76}"/>
              </a:ext>
            </a:extLst>
          </p:cNvPr>
          <p:cNvPicPr>
            <a:picLocks noChangeAspect="1"/>
          </p:cNvPicPr>
          <p:nvPr/>
        </p:nvPicPr>
        <p:blipFill rotWithShape="1">
          <a:blip r:embed="rId2">
            <a:duotone>
              <a:schemeClr val="bg2">
                <a:shade val="45000"/>
                <a:satMod val="135000"/>
              </a:schemeClr>
              <a:prstClr val="white"/>
            </a:duotone>
            <a:alphaModFix amt="40000"/>
          </a:blip>
          <a:srcRect t="3608" b="12122"/>
          <a:stretch/>
        </p:blipFill>
        <p:spPr>
          <a:xfrm>
            <a:off x="20" y="10"/>
            <a:ext cx="12191980" cy="6857989"/>
          </a:xfrm>
          <a:prstGeom prst="rect">
            <a:avLst/>
          </a:prstGeom>
        </p:spPr>
      </p:pic>
      <p:sp>
        <p:nvSpPr>
          <p:cNvPr id="2" name="Title 1">
            <a:extLst>
              <a:ext uri="{FF2B5EF4-FFF2-40B4-BE49-F238E27FC236}">
                <a16:creationId xmlns:a16="http://schemas.microsoft.com/office/drawing/2014/main" id="{E32EC8F5-15EC-4048-B97B-F1F93C8B4248}"/>
              </a:ext>
            </a:extLst>
          </p:cNvPr>
          <p:cNvSpPr>
            <a:spLocks noGrp="1"/>
          </p:cNvSpPr>
          <p:nvPr>
            <p:ph type="title"/>
          </p:nvPr>
        </p:nvSpPr>
        <p:spPr>
          <a:xfrm>
            <a:off x="1024128" y="585216"/>
            <a:ext cx="9720072" cy="1499616"/>
          </a:xfrm>
        </p:spPr>
        <p:txBody>
          <a:bodyPr>
            <a:normAutofit/>
          </a:bodyPr>
          <a:lstStyle/>
          <a:p>
            <a:r>
              <a:rPr lang="en-US" dirty="0"/>
              <a:t>practices</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CF11E0F8-581C-4975-B20A-805578FFDDF1}"/>
              </a:ext>
            </a:extLst>
          </p:cNvPr>
          <p:cNvSpPr>
            <a:spLocks noGrp="1"/>
          </p:cNvSpPr>
          <p:nvPr>
            <p:ph idx="1"/>
          </p:nvPr>
        </p:nvSpPr>
        <p:spPr>
          <a:xfrm>
            <a:off x="1024128" y="2286000"/>
            <a:ext cx="9720073" cy="4023360"/>
          </a:xfrm>
        </p:spPr>
        <p:txBody>
          <a:bodyPr>
            <a:normAutofit/>
          </a:bodyPr>
          <a:lstStyle/>
          <a:p>
            <a:r>
              <a:rPr lang="en-US" sz="2000"/>
              <a:t>1.Interbank offered rates are best described as the rates at which a panel of banks can:</a:t>
            </a:r>
          </a:p>
          <a:p>
            <a:pPr marL="457200" indent="-457200">
              <a:buFont typeface="+mj-lt"/>
              <a:buAutoNum type="alphaUcPeriod"/>
            </a:pPr>
            <a:r>
              <a:rPr lang="en-US" sz="2000" b="1"/>
              <a:t>issue short-term debt.</a:t>
            </a:r>
          </a:p>
          <a:p>
            <a:pPr marL="457200" indent="-457200">
              <a:buFont typeface="+mj-lt"/>
              <a:buAutoNum type="alphaUcPeriod"/>
            </a:pPr>
            <a:r>
              <a:rPr lang="en-US" sz="2000" b="1"/>
              <a:t>borrow unsecured funds from other major banks.</a:t>
            </a:r>
          </a:p>
          <a:p>
            <a:pPr marL="457200" indent="-457200">
              <a:buFont typeface="+mj-lt"/>
              <a:buAutoNum type="alphaUcPeriod"/>
            </a:pPr>
            <a:r>
              <a:rPr lang="en-US" sz="2000" b="1"/>
              <a:t>borrow from other major banks against some form of collateral.</a:t>
            </a:r>
          </a:p>
          <a:p>
            <a:r>
              <a:rPr lang="en-US" sz="2000"/>
              <a:t>2.A company issues floating-rate bonds. The coupon rate is expressed as the three-month Libor plus a spread. The coupon payments are most likely to increase as:</a:t>
            </a:r>
          </a:p>
          <a:p>
            <a:pPr marL="457200" indent="-457200">
              <a:buFont typeface="+mj-lt"/>
              <a:buAutoNum type="alphaUcPeriod"/>
            </a:pPr>
            <a:r>
              <a:rPr lang="en-US" sz="2000" b="1"/>
              <a:t>Libor increases.</a:t>
            </a:r>
          </a:p>
          <a:p>
            <a:pPr marL="457200" indent="-457200">
              <a:buFont typeface="+mj-lt"/>
              <a:buAutoNum type="alphaUcPeriod"/>
            </a:pPr>
            <a:r>
              <a:rPr lang="en-US" sz="2000" b="1"/>
              <a:t>the spread increases.</a:t>
            </a:r>
          </a:p>
          <a:p>
            <a:pPr marL="457200" indent="-457200">
              <a:buFont typeface="+mj-lt"/>
              <a:buAutoNum type="alphaUcPeriod"/>
            </a:pPr>
            <a:r>
              <a:rPr lang="en-US" sz="2000" b="1"/>
              <a:t>the company’s credit quality decreases</a:t>
            </a:r>
          </a:p>
        </p:txBody>
      </p:sp>
    </p:spTree>
    <p:extLst>
      <p:ext uri="{BB962C8B-B14F-4D97-AF65-F5344CB8AC3E}">
        <p14:creationId xmlns:p14="http://schemas.microsoft.com/office/powerpoint/2010/main" val="105658809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2988A1-8866-4FEF-A858-EADB78D59D95}"/>
              </a:ext>
            </a:extLst>
          </p:cNvPr>
          <p:cNvSpPr>
            <a:spLocks noGrp="1"/>
          </p:cNvSpPr>
          <p:nvPr>
            <p:ph type="title"/>
          </p:nvPr>
        </p:nvSpPr>
        <p:spPr>
          <a:xfrm>
            <a:off x="1024128" y="585216"/>
            <a:ext cx="8018272" cy="1499616"/>
          </a:xfrm>
        </p:spPr>
        <p:txBody>
          <a:bodyPr>
            <a:normAutofit/>
          </a:bodyPr>
          <a:lstStyle/>
          <a:p>
            <a:r>
              <a:rPr lang="en-US" dirty="0"/>
              <a:t>practices</a:t>
            </a:r>
          </a:p>
        </p:txBody>
      </p:sp>
      <p:sp>
        <p:nvSpPr>
          <p:cNvPr id="3" name="Content Placeholder 2">
            <a:extLst>
              <a:ext uri="{FF2B5EF4-FFF2-40B4-BE49-F238E27FC236}">
                <a16:creationId xmlns:a16="http://schemas.microsoft.com/office/drawing/2014/main" id="{37219331-5922-4CEB-9ABB-4CAEE80787D8}"/>
              </a:ext>
            </a:extLst>
          </p:cNvPr>
          <p:cNvSpPr>
            <a:spLocks noGrp="1"/>
          </p:cNvSpPr>
          <p:nvPr>
            <p:ph idx="1"/>
          </p:nvPr>
        </p:nvSpPr>
        <p:spPr>
          <a:xfrm>
            <a:off x="1024128" y="2286000"/>
            <a:ext cx="8018271" cy="4023360"/>
          </a:xfrm>
        </p:spPr>
        <p:txBody>
          <a:bodyPr>
            <a:normAutofit/>
          </a:bodyPr>
          <a:lstStyle/>
          <a:p>
            <a:pPr marL="0" indent="0">
              <a:buNone/>
            </a:pPr>
            <a:r>
              <a:rPr lang="en-US" sz="1900"/>
              <a:t>3. Open market operations describe the process used by central banks to buy and sell bonds to:</a:t>
            </a:r>
          </a:p>
          <a:p>
            <a:pPr marL="457200" indent="-457200">
              <a:buFont typeface="+mj-lt"/>
              <a:buAutoNum type="alphaUcPeriod"/>
            </a:pPr>
            <a:r>
              <a:rPr lang="en-US" sz="1900" b="1"/>
              <a:t>implement fiscal policy.</a:t>
            </a:r>
          </a:p>
          <a:p>
            <a:pPr marL="457200" indent="-457200">
              <a:buFont typeface="+mj-lt"/>
              <a:buAutoNum type="alphaUcPeriod"/>
            </a:pPr>
            <a:r>
              <a:rPr lang="en-US" sz="1900" b="1"/>
              <a:t>control the monetary base.</a:t>
            </a:r>
          </a:p>
          <a:p>
            <a:pPr marL="457200" indent="-457200">
              <a:buFont typeface="+mj-lt"/>
              <a:buAutoNum type="alphaUcPeriod"/>
            </a:pPr>
            <a:r>
              <a:rPr lang="en-US" sz="1900" b="1"/>
              <a:t>issue and repay government debt.</a:t>
            </a:r>
          </a:p>
          <a:p>
            <a:pPr marL="0" indent="0">
              <a:buNone/>
            </a:pPr>
            <a:r>
              <a:rPr lang="en-US" sz="1900"/>
              <a:t>4. Retail investors most often:</a:t>
            </a:r>
          </a:p>
          <a:p>
            <a:pPr marL="457200" indent="-457200">
              <a:buFont typeface="+mj-lt"/>
              <a:buAutoNum type="alphaUcPeriod"/>
            </a:pPr>
            <a:r>
              <a:rPr lang="en-US" sz="1900" b="1"/>
              <a:t>do not invest in fixed-income securities.</a:t>
            </a:r>
          </a:p>
          <a:p>
            <a:pPr marL="457200" indent="-457200">
              <a:buFont typeface="+mj-lt"/>
              <a:buAutoNum type="alphaUcPeriod"/>
            </a:pPr>
            <a:r>
              <a:rPr lang="en-US" sz="1900" b="1"/>
              <a:t>invest directly in fixed-income securities.</a:t>
            </a:r>
          </a:p>
          <a:p>
            <a:pPr marL="457200" indent="-457200">
              <a:buFont typeface="+mj-lt"/>
              <a:buAutoNum type="alphaUcPeriod"/>
            </a:pPr>
            <a:r>
              <a:rPr lang="en-US" sz="1900" b="1"/>
              <a:t>invest indirectly in fixed-income securities through mutual funds or exchange-traded funds.</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3840305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D44A3A-6FBF-4037-B62F-41C24B6CB526}"/>
              </a:ext>
            </a:extLst>
          </p:cNvPr>
          <p:cNvSpPr>
            <a:spLocks noGrp="1"/>
          </p:cNvSpPr>
          <p:nvPr>
            <p:ph type="title"/>
          </p:nvPr>
        </p:nvSpPr>
        <p:spPr>
          <a:xfrm>
            <a:off x="1024128" y="585216"/>
            <a:ext cx="6066818" cy="1499616"/>
          </a:xfrm>
        </p:spPr>
        <p:txBody>
          <a:bodyPr>
            <a:normAutofit fontScale="90000"/>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sp>
        <p:nvSpPr>
          <p:cNvPr id="3" name="Content Placeholder 2">
            <a:extLst>
              <a:ext uri="{FF2B5EF4-FFF2-40B4-BE49-F238E27FC236}">
                <a16:creationId xmlns:a16="http://schemas.microsoft.com/office/drawing/2014/main" id="{1349F254-052C-469F-A343-4957FF614058}"/>
              </a:ext>
            </a:extLst>
          </p:cNvPr>
          <p:cNvSpPr>
            <a:spLocks noGrp="1"/>
          </p:cNvSpPr>
          <p:nvPr>
            <p:ph idx="1"/>
          </p:nvPr>
        </p:nvSpPr>
        <p:spPr>
          <a:xfrm>
            <a:off x="1024128" y="2286000"/>
            <a:ext cx="6066818" cy="4023360"/>
          </a:xfrm>
        </p:spPr>
        <p:txBody>
          <a:bodyPr>
            <a:normAutofit/>
          </a:bodyPr>
          <a:lstStyle/>
          <a:p>
            <a:r>
              <a:rPr lang="en-US" sz="2800" b="1" dirty="0">
                <a:solidFill>
                  <a:srgbClr val="FF0000"/>
                </a:solidFill>
              </a:rPr>
              <a:t>Primary and secondary bond markets</a:t>
            </a:r>
          </a:p>
          <a:p>
            <a:r>
              <a:rPr lang="en-US" dirty="0"/>
              <a:t>Primary bond markets are markets in which issuers initially sell bonds to investors to raise capital.</a:t>
            </a:r>
          </a:p>
          <a:p>
            <a:r>
              <a:rPr lang="en-US" dirty="0"/>
              <a:t>Secondary bond markets are markets in which existing bonds are subsequently traded among investors.</a:t>
            </a:r>
          </a:p>
          <a:p>
            <a:endParaRPr lang="en-US" dirty="0"/>
          </a:p>
        </p:txBody>
      </p:sp>
      <p:pic>
        <p:nvPicPr>
          <p:cNvPr id="5" name="Picture 4" descr="Orange and blue numbers and graphs">
            <a:extLst>
              <a:ext uri="{FF2B5EF4-FFF2-40B4-BE49-F238E27FC236}">
                <a16:creationId xmlns:a16="http://schemas.microsoft.com/office/drawing/2014/main" id="{04D442D3-9394-6AA0-27F3-1E411043F3E4}"/>
              </a:ext>
            </a:extLst>
          </p:cNvPr>
          <p:cNvPicPr>
            <a:picLocks noChangeAspect="1"/>
          </p:cNvPicPr>
          <p:nvPr/>
        </p:nvPicPr>
        <p:blipFill rotWithShape="1">
          <a:blip r:embed="rId2"/>
          <a:srcRect l="24554" r="34008" b="1"/>
          <a:stretch/>
        </p:blipFill>
        <p:spPr>
          <a:xfrm>
            <a:off x="7552266" y="10"/>
            <a:ext cx="4639733" cy="6857990"/>
          </a:xfrm>
          <a:prstGeom prst="rect">
            <a:avLst/>
          </a:prstGeom>
        </p:spPr>
      </p:pic>
    </p:spTree>
    <p:extLst>
      <p:ext uri="{BB962C8B-B14F-4D97-AF65-F5344CB8AC3E}">
        <p14:creationId xmlns:p14="http://schemas.microsoft.com/office/powerpoint/2010/main" val="53121384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740A7A-B85E-4C56-A6DA-2AC7A45C6353}"/>
              </a:ext>
            </a:extLst>
          </p:cNvPr>
          <p:cNvSpPr>
            <a:spLocks noGrp="1"/>
          </p:cNvSpPr>
          <p:nvPr>
            <p:ph type="title"/>
          </p:nvPr>
        </p:nvSpPr>
        <p:spPr>
          <a:xfrm>
            <a:off x="1024128" y="585216"/>
            <a:ext cx="8018272" cy="1499616"/>
          </a:xfrm>
        </p:spPr>
        <p:txBody>
          <a:bodyPr>
            <a:normAutofit/>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sp>
        <p:nvSpPr>
          <p:cNvPr id="3" name="Content Placeholder 2">
            <a:extLst>
              <a:ext uri="{FF2B5EF4-FFF2-40B4-BE49-F238E27FC236}">
                <a16:creationId xmlns:a16="http://schemas.microsoft.com/office/drawing/2014/main" id="{084C0C0E-5598-4FDE-BE58-EAC228A801D3}"/>
              </a:ext>
            </a:extLst>
          </p:cNvPr>
          <p:cNvSpPr>
            <a:spLocks noGrp="1"/>
          </p:cNvSpPr>
          <p:nvPr>
            <p:ph idx="1"/>
          </p:nvPr>
        </p:nvSpPr>
        <p:spPr>
          <a:xfrm>
            <a:off x="1024128" y="2286000"/>
            <a:ext cx="8018271" cy="4023360"/>
          </a:xfrm>
        </p:spPr>
        <p:txBody>
          <a:bodyPr>
            <a:normAutofit/>
          </a:bodyPr>
          <a:lstStyle/>
          <a:p>
            <a:r>
              <a:rPr lang="en-US" sz="2800" b="1" dirty="0">
                <a:solidFill>
                  <a:srgbClr val="FF0000"/>
                </a:solidFill>
              </a:rPr>
              <a:t>Primary bond markets</a:t>
            </a:r>
          </a:p>
          <a:p>
            <a:r>
              <a:rPr lang="en-US" dirty="0"/>
              <a:t>Public offering</a:t>
            </a:r>
          </a:p>
          <a:p>
            <a:pPr lvl="1"/>
            <a:r>
              <a:rPr lang="en-US" dirty="0"/>
              <a:t>Underwritten offering(firm commitment offering)</a:t>
            </a:r>
          </a:p>
          <a:p>
            <a:pPr lvl="1"/>
            <a:r>
              <a:rPr lang="en-US" dirty="0"/>
              <a:t>Best-efforts offering</a:t>
            </a:r>
          </a:p>
          <a:p>
            <a:pPr lvl="1"/>
            <a:r>
              <a:rPr lang="en-US" dirty="0"/>
              <a:t>Shelf registration</a:t>
            </a:r>
          </a:p>
          <a:p>
            <a:pPr lvl="1"/>
            <a:r>
              <a:rPr lang="en-US" dirty="0"/>
              <a:t>auction</a:t>
            </a:r>
          </a:p>
          <a:p>
            <a:r>
              <a:rPr lang="en-US" dirty="0"/>
              <a:t>Private placement</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0218249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CEB31B-AB9E-4225-B577-58C0F8B809FC}"/>
              </a:ext>
            </a:extLst>
          </p:cNvPr>
          <p:cNvSpPr>
            <a:spLocks noGrp="1"/>
          </p:cNvSpPr>
          <p:nvPr>
            <p:ph type="title"/>
          </p:nvPr>
        </p:nvSpPr>
        <p:spPr>
          <a:xfrm>
            <a:off x="1024128" y="585216"/>
            <a:ext cx="8018272" cy="1499616"/>
          </a:xfrm>
        </p:spPr>
        <p:txBody>
          <a:bodyPr>
            <a:normAutofit/>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sp>
        <p:nvSpPr>
          <p:cNvPr id="3" name="Content Placeholder 2">
            <a:extLst>
              <a:ext uri="{FF2B5EF4-FFF2-40B4-BE49-F238E27FC236}">
                <a16:creationId xmlns:a16="http://schemas.microsoft.com/office/drawing/2014/main" id="{7F7E8947-4A46-4557-B0D3-21507797CCD2}"/>
              </a:ext>
            </a:extLst>
          </p:cNvPr>
          <p:cNvSpPr>
            <a:spLocks noGrp="1"/>
          </p:cNvSpPr>
          <p:nvPr>
            <p:ph idx="1"/>
          </p:nvPr>
        </p:nvSpPr>
        <p:spPr>
          <a:xfrm>
            <a:off x="1024128" y="2286000"/>
            <a:ext cx="8018271" cy="4023360"/>
          </a:xfrm>
        </p:spPr>
        <p:txBody>
          <a:bodyPr>
            <a:normAutofit/>
          </a:bodyPr>
          <a:lstStyle/>
          <a:p>
            <a:r>
              <a:rPr lang="en-US" sz="2800" b="1" dirty="0">
                <a:solidFill>
                  <a:srgbClr val="FF0000"/>
                </a:solidFill>
              </a:rPr>
              <a:t>Auction</a:t>
            </a:r>
          </a:p>
          <a:p>
            <a:r>
              <a:rPr lang="en-US" dirty="0"/>
              <a:t>The public auction process used in the United States is a </a:t>
            </a:r>
            <a:r>
              <a:rPr lang="en-US" dirty="0">
                <a:solidFill>
                  <a:srgbClr val="FF0000"/>
                </a:solidFill>
              </a:rPr>
              <a:t>single-price</a:t>
            </a:r>
            <a:r>
              <a:rPr lang="en-US" dirty="0"/>
              <a:t> auction through which all the winning bidders pay the same price and receive the same coupon rate for the bonds.</a:t>
            </a:r>
          </a:p>
          <a:p>
            <a:pPr>
              <a:buFont typeface="Wingdings" pitchFamily="2" charset="2"/>
              <a:buChar char="n"/>
            </a:pPr>
            <a:r>
              <a:rPr lang="en-US" dirty="0">
                <a:solidFill>
                  <a:srgbClr val="FF0000"/>
                </a:solidFill>
              </a:rPr>
              <a:t>Competitive bid</a:t>
            </a:r>
          </a:p>
          <a:p>
            <a:pPr>
              <a:buFont typeface="Wingdings" pitchFamily="2" charset="2"/>
              <a:buChar char="n"/>
            </a:pPr>
            <a:r>
              <a:rPr lang="en-US" dirty="0">
                <a:solidFill>
                  <a:srgbClr val="FF0000"/>
                </a:solidFill>
              </a:rPr>
              <a:t>Non-competitive bid</a:t>
            </a:r>
          </a:p>
          <a:p>
            <a:r>
              <a:rPr lang="en-US" dirty="0"/>
              <a:t>Most US Treasury securities are bought at auction by </a:t>
            </a:r>
            <a:r>
              <a:rPr lang="en-US" dirty="0">
                <a:solidFill>
                  <a:srgbClr val="FF0000"/>
                </a:solidFill>
              </a:rPr>
              <a:t>primary dealers</a:t>
            </a:r>
            <a:r>
              <a:rPr lang="en-US" dirty="0"/>
              <a:t>.</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487334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B2170E-6B25-489B-AB01-D0FFBEDF8270}"/>
              </a:ext>
            </a:extLst>
          </p:cNvPr>
          <p:cNvSpPr>
            <a:spLocks noGrp="1"/>
          </p:cNvSpPr>
          <p:nvPr>
            <p:ph type="title"/>
          </p:nvPr>
        </p:nvSpPr>
        <p:spPr/>
        <p:txBody>
          <a:bodyPr>
            <a:normAutofit/>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sp>
        <p:nvSpPr>
          <p:cNvPr id="3" name="Content Placeholder 2">
            <a:extLst>
              <a:ext uri="{FF2B5EF4-FFF2-40B4-BE49-F238E27FC236}">
                <a16:creationId xmlns:a16="http://schemas.microsoft.com/office/drawing/2014/main" id="{3EB65575-C4F0-4431-87DB-E728C878735E}"/>
              </a:ext>
            </a:extLst>
          </p:cNvPr>
          <p:cNvSpPr>
            <a:spLocks noGrp="1"/>
          </p:cNvSpPr>
          <p:nvPr>
            <p:ph idx="1"/>
          </p:nvPr>
        </p:nvSpPr>
        <p:spPr/>
        <p:txBody>
          <a:bodyPr/>
          <a:lstStyle/>
          <a:p>
            <a:r>
              <a:rPr lang="en-US" sz="2800" b="1" dirty="0">
                <a:solidFill>
                  <a:srgbClr val="FF0000"/>
                </a:solidFill>
              </a:rPr>
              <a:t>Auction</a:t>
            </a:r>
          </a:p>
          <a:p>
            <a:endParaRPr lang="en-US" dirty="0"/>
          </a:p>
        </p:txBody>
      </p:sp>
      <p:graphicFrame>
        <p:nvGraphicFramePr>
          <p:cNvPr id="5" name="Table 4">
            <a:extLst>
              <a:ext uri="{FF2B5EF4-FFF2-40B4-BE49-F238E27FC236}">
                <a16:creationId xmlns:a16="http://schemas.microsoft.com/office/drawing/2014/main" id="{7585EB83-1AFE-4AAB-92CD-FBD34B73AB27}"/>
              </a:ext>
            </a:extLst>
          </p:cNvPr>
          <p:cNvGraphicFramePr>
            <a:graphicFrameLocks noGrp="1"/>
          </p:cNvGraphicFramePr>
          <p:nvPr>
            <p:extLst>
              <p:ext uri="{D42A27DB-BD31-4B8C-83A1-F6EECF244321}">
                <p14:modId xmlns:p14="http://schemas.microsoft.com/office/powerpoint/2010/main" val="619557124"/>
              </p:ext>
            </p:extLst>
          </p:nvPr>
        </p:nvGraphicFramePr>
        <p:xfrm>
          <a:off x="1024127" y="2816860"/>
          <a:ext cx="4642382" cy="3492498"/>
        </p:xfrm>
        <a:graphic>
          <a:graphicData uri="http://schemas.openxmlformats.org/drawingml/2006/table">
            <a:tbl>
              <a:tblPr firstRow="1" bandRow="1">
                <a:tableStyleId>{5C22544A-7EE6-4342-B048-85BDC9FD1C3A}</a:tableStyleId>
              </a:tblPr>
              <a:tblGrid>
                <a:gridCol w="2321191">
                  <a:extLst>
                    <a:ext uri="{9D8B030D-6E8A-4147-A177-3AD203B41FA5}">
                      <a16:colId xmlns:a16="http://schemas.microsoft.com/office/drawing/2014/main" val="1947446501"/>
                    </a:ext>
                  </a:extLst>
                </a:gridCol>
                <a:gridCol w="2321191">
                  <a:extLst>
                    <a:ext uri="{9D8B030D-6E8A-4147-A177-3AD203B41FA5}">
                      <a16:colId xmlns:a16="http://schemas.microsoft.com/office/drawing/2014/main" val="219318879"/>
                    </a:ext>
                  </a:extLst>
                </a:gridCol>
              </a:tblGrid>
              <a:tr h="431321">
                <a:tc>
                  <a:txBody>
                    <a:bodyPr/>
                    <a:lstStyle/>
                    <a:p>
                      <a:r>
                        <a:rPr lang="zh-CN" altLang="en-US" dirty="0"/>
                        <a:t>竞标利率</a:t>
                      </a:r>
                      <a:endParaRPr lang="en-US" dirty="0"/>
                    </a:p>
                  </a:txBody>
                  <a:tcPr/>
                </a:tc>
                <a:tc>
                  <a:txBody>
                    <a:bodyPr/>
                    <a:lstStyle/>
                    <a:p>
                      <a:r>
                        <a:rPr lang="zh-CN" altLang="en-US" dirty="0"/>
                        <a:t>竞标金额</a:t>
                      </a:r>
                      <a:endParaRPr lang="en-US" dirty="0"/>
                    </a:p>
                  </a:txBody>
                  <a:tcPr/>
                </a:tc>
                <a:extLst>
                  <a:ext uri="{0D108BD9-81ED-4DB2-BD59-A6C34878D82A}">
                    <a16:rowId xmlns:a16="http://schemas.microsoft.com/office/drawing/2014/main" val="3548674907"/>
                  </a:ext>
                </a:extLst>
              </a:tr>
              <a:tr h="437311">
                <a:tc>
                  <a:txBody>
                    <a:bodyPr/>
                    <a:lstStyle/>
                    <a:p>
                      <a:r>
                        <a:rPr lang="en-US" dirty="0"/>
                        <a:t>1.52%</a:t>
                      </a:r>
                    </a:p>
                  </a:txBody>
                  <a:tcPr/>
                </a:tc>
                <a:tc>
                  <a:txBody>
                    <a:bodyPr/>
                    <a:lstStyle/>
                    <a:p>
                      <a:r>
                        <a:rPr lang="en-US" dirty="0"/>
                        <a:t>2,000,000,000</a:t>
                      </a:r>
                    </a:p>
                  </a:txBody>
                  <a:tcPr/>
                </a:tc>
                <a:extLst>
                  <a:ext uri="{0D108BD9-81ED-4DB2-BD59-A6C34878D82A}">
                    <a16:rowId xmlns:a16="http://schemas.microsoft.com/office/drawing/2014/main" val="1477313742"/>
                  </a:ext>
                </a:extLst>
              </a:tr>
              <a:tr h="437311">
                <a:tc>
                  <a:txBody>
                    <a:bodyPr/>
                    <a:lstStyle/>
                    <a:p>
                      <a:r>
                        <a:rPr lang="en-US" dirty="0"/>
                        <a:t>1.60%</a:t>
                      </a:r>
                    </a:p>
                  </a:txBody>
                  <a:tcPr/>
                </a:tc>
                <a:tc>
                  <a:txBody>
                    <a:bodyPr/>
                    <a:lstStyle/>
                    <a:p>
                      <a:r>
                        <a:rPr lang="en-US" dirty="0"/>
                        <a:t>3,000,000,000</a:t>
                      </a:r>
                    </a:p>
                  </a:txBody>
                  <a:tcPr/>
                </a:tc>
                <a:extLst>
                  <a:ext uri="{0D108BD9-81ED-4DB2-BD59-A6C34878D82A}">
                    <a16:rowId xmlns:a16="http://schemas.microsoft.com/office/drawing/2014/main" val="1193484640"/>
                  </a:ext>
                </a:extLst>
              </a:tr>
              <a:tr h="437311">
                <a:tc>
                  <a:txBody>
                    <a:bodyPr/>
                    <a:lstStyle/>
                    <a:p>
                      <a:r>
                        <a:rPr lang="en-US" dirty="0"/>
                        <a:t>1.62%</a:t>
                      </a:r>
                    </a:p>
                  </a:txBody>
                  <a:tcPr/>
                </a:tc>
                <a:tc>
                  <a:txBody>
                    <a:bodyPr/>
                    <a:lstStyle/>
                    <a:p>
                      <a:r>
                        <a:rPr lang="en-US" dirty="0"/>
                        <a:t>1,500,000,000</a:t>
                      </a:r>
                    </a:p>
                  </a:txBody>
                  <a:tcPr/>
                </a:tc>
                <a:extLst>
                  <a:ext uri="{0D108BD9-81ED-4DB2-BD59-A6C34878D82A}">
                    <a16:rowId xmlns:a16="http://schemas.microsoft.com/office/drawing/2014/main" val="1460340345"/>
                  </a:ext>
                </a:extLst>
              </a:tr>
              <a:tr h="437311">
                <a:tc>
                  <a:txBody>
                    <a:bodyPr/>
                    <a:lstStyle/>
                    <a:p>
                      <a:r>
                        <a:rPr lang="en-US" dirty="0"/>
                        <a:t>1.74%</a:t>
                      </a:r>
                    </a:p>
                  </a:txBody>
                  <a:tcPr/>
                </a:tc>
                <a:tc>
                  <a:txBody>
                    <a:bodyPr/>
                    <a:lstStyle/>
                    <a:p>
                      <a:r>
                        <a:rPr lang="en-US" dirty="0"/>
                        <a:t>2,500,000,000</a:t>
                      </a:r>
                    </a:p>
                  </a:txBody>
                  <a:tcPr/>
                </a:tc>
                <a:extLst>
                  <a:ext uri="{0D108BD9-81ED-4DB2-BD59-A6C34878D82A}">
                    <a16:rowId xmlns:a16="http://schemas.microsoft.com/office/drawing/2014/main" val="1164376066"/>
                  </a:ext>
                </a:extLst>
              </a:tr>
              <a:tr h="437311">
                <a:tc>
                  <a:txBody>
                    <a:bodyPr/>
                    <a:lstStyle/>
                    <a:p>
                      <a:r>
                        <a:rPr lang="en-US" dirty="0"/>
                        <a:t>1.79%</a:t>
                      </a:r>
                    </a:p>
                  </a:txBody>
                  <a:tcPr/>
                </a:tc>
                <a:tc>
                  <a:txBody>
                    <a:bodyPr/>
                    <a:lstStyle/>
                    <a:p>
                      <a:r>
                        <a:rPr lang="en-US" dirty="0"/>
                        <a:t>500,000,000</a:t>
                      </a:r>
                    </a:p>
                  </a:txBody>
                  <a:tcPr/>
                </a:tc>
                <a:extLst>
                  <a:ext uri="{0D108BD9-81ED-4DB2-BD59-A6C34878D82A}">
                    <a16:rowId xmlns:a16="http://schemas.microsoft.com/office/drawing/2014/main" val="3998121923"/>
                  </a:ext>
                </a:extLst>
              </a:tr>
              <a:tr h="437311">
                <a:tc>
                  <a:txBody>
                    <a:bodyPr/>
                    <a:lstStyle/>
                    <a:p>
                      <a:r>
                        <a:rPr lang="en-US" dirty="0"/>
                        <a:t>1.83%</a:t>
                      </a:r>
                    </a:p>
                  </a:txBody>
                  <a:tcPr/>
                </a:tc>
                <a:tc>
                  <a:txBody>
                    <a:bodyPr/>
                    <a:lstStyle/>
                    <a:p>
                      <a:r>
                        <a:rPr lang="en-US" dirty="0"/>
                        <a:t>800,000,000</a:t>
                      </a:r>
                    </a:p>
                  </a:txBody>
                  <a:tcPr/>
                </a:tc>
                <a:extLst>
                  <a:ext uri="{0D108BD9-81ED-4DB2-BD59-A6C34878D82A}">
                    <a16:rowId xmlns:a16="http://schemas.microsoft.com/office/drawing/2014/main" val="535609544"/>
                  </a:ext>
                </a:extLst>
              </a:tr>
              <a:tr h="437311">
                <a:tc>
                  <a:txBody>
                    <a:bodyPr/>
                    <a:lstStyle/>
                    <a:p>
                      <a:r>
                        <a:rPr lang="en-US" dirty="0"/>
                        <a:t>1.86%</a:t>
                      </a:r>
                    </a:p>
                  </a:txBody>
                  <a:tcPr/>
                </a:tc>
                <a:tc>
                  <a:txBody>
                    <a:bodyPr/>
                    <a:lstStyle/>
                    <a:p>
                      <a:r>
                        <a:rPr lang="en-US" dirty="0"/>
                        <a:t>1,000,000,000</a:t>
                      </a:r>
                    </a:p>
                  </a:txBody>
                  <a:tcPr/>
                </a:tc>
                <a:extLst>
                  <a:ext uri="{0D108BD9-81ED-4DB2-BD59-A6C34878D82A}">
                    <a16:rowId xmlns:a16="http://schemas.microsoft.com/office/drawing/2014/main" val="2777276074"/>
                  </a:ext>
                </a:extLst>
              </a:tr>
            </a:tbl>
          </a:graphicData>
        </a:graphic>
      </p:graphicFrame>
    </p:spTree>
    <p:extLst>
      <p:ext uri="{BB962C8B-B14F-4D97-AF65-F5344CB8AC3E}">
        <p14:creationId xmlns:p14="http://schemas.microsoft.com/office/powerpoint/2010/main" val="36729818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A46ED-F7F0-4790-83E1-83CF29595EF5}"/>
              </a:ext>
            </a:extLst>
          </p:cNvPr>
          <p:cNvSpPr>
            <a:spLocks noGrp="1"/>
          </p:cNvSpPr>
          <p:nvPr>
            <p:ph type="title"/>
          </p:nvPr>
        </p:nvSpPr>
        <p:spPr>
          <a:xfrm>
            <a:off x="1024128" y="585216"/>
            <a:ext cx="8018272" cy="1499616"/>
          </a:xfrm>
        </p:spPr>
        <p:txBody>
          <a:bodyPr>
            <a:normAutofit/>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sp>
        <p:nvSpPr>
          <p:cNvPr id="3" name="Content Placeholder 2">
            <a:extLst>
              <a:ext uri="{FF2B5EF4-FFF2-40B4-BE49-F238E27FC236}">
                <a16:creationId xmlns:a16="http://schemas.microsoft.com/office/drawing/2014/main" id="{F0970D73-4A66-4965-9514-276A70C327AF}"/>
              </a:ext>
            </a:extLst>
          </p:cNvPr>
          <p:cNvSpPr>
            <a:spLocks noGrp="1"/>
          </p:cNvSpPr>
          <p:nvPr>
            <p:ph idx="1"/>
          </p:nvPr>
        </p:nvSpPr>
        <p:spPr>
          <a:xfrm>
            <a:off x="1024128" y="2286000"/>
            <a:ext cx="8018271" cy="4023360"/>
          </a:xfrm>
        </p:spPr>
        <p:txBody>
          <a:bodyPr>
            <a:normAutofit/>
          </a:bodyPr>
          <a:lstStyle/>
          <a:p>
            <a:r>
              <a:rPr lang="en-US" sz="2800" b="1" dirty="0">
                <a:solidFill>
                  <a:srgbClr val="FF0000"/>
                </a:solidFill>
              </a:rPr>
              <a:t>Secondary bond markets</a:t>
            </a:r>
          </a:p>
          <a:p>
            <a:r>
              <a:rPr lang="en-US" dirty="0"/>
              <a:t>There are three main ways for secondary markets to be structured: as an </a:t>
            </a:r>
            <a:r>
              <a:rPr lang="en-US" dirty="0">
                <a:solidFill>
                  <a:srgbClr val="FF0000"/>
                </a:solidFill>
              </a:rPr>
              <a:t>organized exchange</a:t>
            </a:r>
            <a:r>
              <a:rPr lang="en-US" dirty="0"/>
              <a:t>, as an </a:t>
            </a:r>
            <a:r>
              <a:rPr lang="en-US" dirty="0">
                <a:solidFill>
                  <a:srgbClr val="FF0000"/>
                </a:solidFill>
              </a:rPr>
              <a:t>over-the-counter market</a:t>
            </a:r>
            <a:r>
              <a:rPr lang="en-US" dirty="0"/>
              <a:t>, or as a </a:t>
            </a:r>
            <a:r>
              <a:rPr lang="en-US" dirty="0">
                <a:solidFill>
                  <a:srgbClr val="FF0000"/>
                </a:solidFill>
              </a:rPr>
              <a:t>bond tender offer.</a:t>
            </a:r>
          </a:p>
          <a:p>
            <a:r>
              <a:rPr lang="en-US" dirty="0"/>
              <a:t>In a liquid market, trading takes place quickly at prices close to the security’s fair market value. A key indicator and measurement of liquidity is the bid–offer spread or </a:t>
            </a:r>
            <a:r>
              <a:rPr lang="en-US" dirty="0">
                <a:solidFill>
                  <a:srgbClr val="FF0000"/>
                </a:solidFill>
              </a:rPr>
              <a:t>bid–ask spread</a:t>
            </a:r>
            <a:r>
              <a:rPr lang="en-US" dirty="0"/>
              <a:t>.</a:t>
            </a:r>
          </a:p>
          <a:p>
            <a:r>
              <a:rPr lang="en-US" dirty="0"/>
              <a:t>Secondary market settlement for government and quasi-government bonds typically takes place either on a cash basis or on a T + 1 basis. Corporate bonds usually settle on a T + 2 or T + 3 basis.</a:t>
            </a:r>
          </a:p>
          <a:p>
            <a:endParaRPr lang="en-US"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7069143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33BC62-2F37-42A3-8FCA-1851B21B05E0}"/>
              </a:ext>
            </a:extLst>
          </p:cNvPr>
          <p:cNvSpPr>
            <a:spLocks noGrp="1"/>
          </p:cNvSpPr>
          <p:nvPr>
            <p:ph type="title"/>
          </p:nvPr>
        </p:nvSpPr>
        <p:spPr>
          <a:xfrm>
            <a:off x="1024128" y="585216"/>
            <a:ext cx="6066818" cy="1499616"/>
          </a:xfrm>
        </p:spPr>
        <p:txBody>
          <a:bodyPr>
            <a:normAutofit/>
          </a:bodyPr>
          <a:lstStyle/>
          <a:p>
            <a:r>
              <a:rPr lang="en-US"/>
              <a:t>practices</a:t>
            </a:r>
            <a:endParaRPr lang="en-US" dirty="0"/>
          </a:p>
        </p:txBody>
      </p:sp>
      <p:sp>
        <p:nvSpPr>
          <p:cNvPr id="3" name="Content Placeholder 2">
            <a:extLst>
              <a:ext uri="{FF2B5EF4-FFF2-40B4-BE49-F238E27FC236}">
                <a16:creationId xmlns:a16="http://schemas.microsoft.com/office/drawing/2014/main" id="{0059500D-4867-422A-98A7-5199220E8AFF}"/>
              </a:ext>
            </a:extLst>
          </p:cNvPr>
          <p:cNvSpPr>
            <a:spLocks noGrp="1"/>
          </p:cNvSpPr>
          <p:nvPr>
            <p:ph idx="1"/>
          </p:nvPr>
        </p:nvSpPr>
        <p:spPr>
          <a:xfrm>
            <a:off x="1024128" y="2286000"/>
            <a:ext cx="6066818" cy="4023360"/>
          </a:xfrm>
        </p:spPr>
        <p:txBody>
          <a:bodyPr>
            <a:normAutofit/>
          </a:bodyPr>
          <a:lstStyle/>
          <a:p>
            <a:pPr marL="0" indent="0">
              <a:buNone/>
            </a:pPr>
            <a:r>
              <a:rPr lang="en-US" altLang="zh-CN" sz="1500" dirty="0"/>
              <a:t>1.</a:t>
            </a:r>
            <a:r>
              <a:rPr lang="en-US" sz="1500" dirty="0"/>
              <a:t>In a single-price bond auction, an investor who places a competitive bid and specifies a rate that is above the rate determined at auction will most likely:</a:t>
            </a:r>
          </a:p>
          <a:p>
            <a:pPr marL="457200" indent="-457200">
              <a:buFont typeface="+mj-lt"/>
              <a:buAutoNum type="alphaUcPeriod"/>
            </a:pPr>
            <a:r>
              <a:rPr lang="en-US" sz="1500" b="1" dirty="0"/>
              <a:t>not receive any bonds.</a:t>
            </a:r>
          </a:p>
          <a:p>
            <a:pPr marL="457200" indent="-457200">
              <a:buFont typeface="+mj-lt"/>
              <a:buAutoNum type="alphaUcPeriod"/>
            </a:pPr>
            <a:r>
              <a:rPr lang="en-US" sz="1500" b="1" dirty="0"/>
              <a:t>receive the bonds at the rate determined at auction.</a:t>
            </a:r>
          </a:p>
          <a:p>
            <a:pPr marL="457200" indent="-457200">
              <a:buFont typeface="+mj-lt"/>
              <a:buAutoNum type="alphaUcPeriod"/>
            </a:pPr>
            <a:r>
              <a:rPr lang="en-US" sz="1500" b="1" dirty="0"/>
              <a:t>receive the bonds at the rate specified in the investor’s competitive bid.</a:t>
            </a:r>
          </a:p>
          <a:p>
            <a:pPr marL="0" indent="0">
              <a:buNone/>
            </a:pPr>
            <a:r>
              <a:rPr lang="en-US" altLang="zh-CN" sz="1500" dirty="0"/>
              <a:t>2.</a:t>
            </a:r>
            <a:r>
              <a:rPr lang="en-US" sz="1500" dirty="0"/>
              <a:t>A bond purchased in a secondary market is most likely purchased from:</a:t>
            </a:r>
          </a:p>
          <a:p>
            <a:pPr marL="457200" indent="-457200">
              <a:buFont typeface="+mj-lt"/>
              <a:buAutoNum type="alphaUcPeriod"/>
            </a:pPr>
            <a:r>
              <a:rPr lang="en-US" sz="1500" b="1" dirty="0"/>
              <a:t>the bond’s issuer.</a:t>
            </a:r>
          </a:p>
          <a:p>
            <a:pPr marL="457200" indent="-457200">
              <a:buFont typeface="+mj-lt"/>
              <a:buAutoNum type="alphaUcPeriod"/>
            </a:pPr>
            <a:r>
              <a:rPr lang="en-US" sz="1500" b="1" dirty="0"/>
              <a:t>the bond’s lead underwriter.</a:t>
            </a:r>
          </a:p>
          <a:p>
            <a:pPr marL="457200" indent="-457200">
              <a:buFont typeface="+mj-lt"/>
              <a:buAutoNum type="alphaUcPeriod"/>
            </a:pPr>
            <a:r>
              <a:rPr lang="en-US" sz="1500" b="1" dirty="0"/>
              <a:t>another investor in the bond.</a:t>
            </a:r>
          </a:p>
        </p:txBody>
      </p:sp>
      <p:pic>
        <p:nvPicPr>
          <p:cNvPr id="13" name="Picture 4" descr="Calculator, pen, compass, money and a paper with graphs printed on it">
            <a:extLst>
              <a:ext uri="{FF2B5EF4-FFF2-40B4-BE49-F238E27FC236}">
                <a16:creationId xmlns:a16="http://schemas.microsoft.com/office/drawing/2014/main" id="{9F10E344-BFB3-C942-EDA9-E60A7DDD4BDC}"/>
              </a:ext>
            </a:extLst>
          </p:cNvPr>
          <p:cNvPicPr>
            <a:picLocks noChangeAspect="1"/>
          </p:cNvPicPr>
          <p:nvPr/>
        </p:nvPicPr>
        <p:blipFill rotWithShape="1">
          <a:blip r:embed="rId2"/>
          <a:srcRect l="31730" r="27507" b="-1"/>
          <a:stretch/>
        </p:blipFill>
        <p:spPr>
          <a:xfrm>
            <a:off x="7552266" y="10"/>
            <a:ext cx="4639733" cy="6857990"/>
          </a:xfrm>
          <a:prstGeom prst="rect">
            <a:avLst/>
          </a:prstGeom>
        </p:spPr>
      </p:pic>
    </p:spTree>
    <p:extLst>
      <p:ext uri="{BB962C8B-B14F-4D97-AF65-F5344CB8AC3E}">
        <p14:creationId xmlns:p14="http://schemas.microsoft.com/office/powerpoint/2010/main" val="164404806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65F98A-2592-4D06-BA67-FC308A0844D5}"/>
              </a:ext>
            </a:extLst>
          </p:cNvPr>
          <p:cNvSpPr>
            <a:spLocks noGrp="1"/>
          </p:cNvSpPr>
          <p:nvPr>
            <p:ph type="title"/>
          </p:nvPr>
        </p:nvSpPr>
        <p:spPr>
          <a:xfrm>
            <a:off x="1024128" y="585216"/>
            <a:ext cx="8018272" cy="1499616"/>
          </a:xfrm>
        </p:spPr>
        <p:txBody>
          <a:bodyPr>
            <a:normAutofit/>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sp>
        <p:nvSpPr>
          <p:cNvPr id="3" name="Content Placeholder 2">
            <a:extLst>
              <a:ext uri="{FF2B5EF4-FFF2-40B4-BE49-F238E27FC236}">
                <a16:creationId xmlns:a16="http://schemas.microsoft.com/office/drawing/2014/main" id="{E5A2DE7E-7A47-4A61-B15E-3EF5D132916F}"/>
              </a:ext>
            </a:extLst>
          </p:cNvPr>
          <p:cNvSpPr>
            <a:spLocks noGrp="1"/>
          </p:cNvSpPr>
          <p:nvPr>
            <p:ph idx="1"/>
          </p:nvPr>
        </p:nvSpPr>
        <p:spPr>
          <a:xfrm>
            <a:off x="1024128" y="2286000"/>
            <a:ext cx="8018271" cy="4023360"/>
          </a:xfrm>
        </p:spPr>
        <p:txBody>
          <a:bodyPr>
            <a:normAutofit/>
          </a:bodyPr>
          <a:lstStyle/>
          <a:p>
            <a:r>
              <a:rPr lang="en-US" sz="2800" b="1" dirty="0">
                <a:solidFill>
                  <a:srgbClr val="FF0000"/>
                </a:solidFill>
              </a:rPr>
              <a:t>Sovereign bonds</a:t>
            </a:r>
          </a:p>
          <a:p>
            <a:r>
              <a:rPr lang="en-US" sz="1700" dirty="0"/>
              <a:t>US government bond</a:t>
            </a:r>
          </a:p>
          <a:p>
            <a:pPr>
              <a:buFont typeface="Wingdings" panose="05000000000000000000" pitchFamily="2" charset="2"/>
              <a:buChar char="§"/>
            </a:pPr>
            <a:r>
              <a:rPr lang="en-US" sz="1700" dirty="0"/>
              <a:t>T-bills(Treasury bills): original maturity is on year or shorter</a:t>
            </a:r>
          </a:p>
          <a:p>
            <a:pPr>
              <a:buFont typeface="Wingdings" panose="05000000000000000000" pitchFamily="2" charset="2"/>
              <a:buChar char="§"/>
            </a:pPr>
            <a:r>
              <a:rPr lang="en-US" sz="1700" dirty="0"/>
              <a:t>T-notes(Treasury notes): original maturity is longer than one year and up to 10years</a:t>
            </a:r>
          </a:p>
          <a:p>
            <a:pPr>
              <a:buFont typeface="Wingdings" panose="05000000000000000000" pitchFamily="2" charset="2"/>
              <a:buChar char="§"/>
            </a:pPr>
            <a:r>
              <a:rPr lang="en-US" sz="1700" dirty="0"/>
              <a:t>T-bonds(Treasury bonds):original maturity is longer than 10 years</a:t>
            </a:r>
          </a:p>
          <a:p>
            <a:r>
              <a:rPr lang="en-US" sz="1700" dirty="0"/>
              <a:t>Money market securities(T-bills) are pure discount bonds.</a:t>
            </a:r>
          </a:p>
          <a:p>
            <a:r>
              <a:rPr lang="en-US" sz="1700" dirty="0"/>
              <a:t>Capital market securities(T-notes and T-bonds) are typically coupon (or coupon-bearing) bonds.</a:t>
            </a:r>
          </a:p>
          <a:p>
            <a:r>
              <a:rPr lang="en-US" sz="1700" dirty="0"/>
              <a:t>The majority of the trading in secondary markets is of sovereign securities that were most recently issued, called </a:t>
            </a:r>
            <a:r>
              <a:rPr lang="en-US" sz="1700" dirty="0">
                <a:solidFill>
                  <a:srgbClr val="FF0000"/>
                </a:solidFill>
              </a:rPr>
              <a:t>on-the-run securities</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9899762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98FF7-EC3D-44D2-A22F-CD57E64017B8}"/>
              </a:ext>
            </a:extLst>
          </p:cNvPr>
          <p:cNvSpPr>
            <a:spLocks noGrp="1"/>
          </p:cNvSpPr>
          <p:nvPr>
            <p:ph type="title"/>
          </p:nvPr>
        </p:nvSpPr>
        <p:spPr>
          <a:xfrm>
            <a:off x="1024128" y="585216"/>
            <a:ext cx="8018272" cy="1499616"/>
          </a:xfrm>
        </p:spPr>
        <p:txBody>
          <a:bodyPr>
            <a:normAutofit/>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sp>
        <p:nvSpPr>
          <p:cNvPr id="3" name="Content Placeholder 2">
            <a:extLst>
              <a:ext uri="{FF2B5EF4-FFF2-40B4-BE49-F238E27FC236}">
                <a16:creationId xmlns:a16="http://schemas.microsoft.com/office/drawing/2014/main" id="{CEFB170A-539E-475E-81BB-AA7E72AB97F5}"/>
              </a:ext>
            </a:extLst>
          </p:cNvPr>
          <p:cNvSpPr>
            <a:spLocks noGrp="1"/>
          </p:cNvSpPr>
          <p:nvPr>
            <p:ph idx="1"/>
          </p:nvPr>
        </p:nvSpPr>
        <p:spPr>
          <a:xfrm>
            <a:off x="1024128" y="2286000"/>
            <a:ext cx="8018271" cy="4023360"/>
          </a:xfrm>
        </p:spPr>
        <p:txBody>
          <a:bodyPr>
            <a:normAutofit/>
          </a:bodyPr>
          <a:lstStyle/>
          <a:p>
            <a:r>
              <a:rPr lang="en-US" sz="2800" b="1" dirty="0">
                <a:solidFill>
                  <a:srgbClr val="FF0000"/>
                </a:solidFill>
              </a:rPr>
              <a:t>Credit quality of sovereign bonds</a:t>
            </a:r>
          </a:p>
          <a:p>
            <a:r>
              <a:rPr lang="en-US" dirty="0"/>
              <a:t>Highly rated sovereign bonds denominated in local currency are virtually free of credit risk.</a:t>
            </a:r>
          </a:p>
          <a:p>
            <a:r>
              <a:rPr lang="en-US" dirty="0"/>
              <a:t>Thus, it is common to observe a higher credit rating for sovereign bonds issued in local currency than for those issued in a foreign currency.</a:t>
            </a:r>
          </a:p>
          <a:p>
            <a:endParaRPr lang="en-US"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445391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Calculator, pen, compass, money and a paper with graphs printed on it">
            <a:extLst>
              <a:ext uri="{FF2B5EF4-FFF2-40B4-BE49-F238E27FC236}">
                <a16:creationId xmlns:a16="http://schemas.microsoft.com/office/drawing/2014/main" id="{5394051B-3772-A892-98D9-53E8A394181A}"/>
              </a:ext>
            </a:extLst>
          </p:cNvPr>
          <p:cNvPicPr>
            <a:picLocks noChangeAspect="1"/>
          </p:cNvPicPr>
          <p:nvPr/>
        </p:nvPicPr>
        <p:blipFill rotWithShape="1">
          <a:blip r:embed="rId2">
            <a:duotone>
              <a:schemeClr val="bg2">
                <a:shade val="45000"/>
                <a:satMod val="135000"/>
              </a:schemeClr>
              <a:prstClr val="white"/>
            </a:duotone>
            <a:alphaModFix amt="40000"/>
          </a:blip>
          <a:srcRect b="6639"/>
          <a:stretch/>
        </p:blipFill>
        <p:spPr>
          <a:xfrm>
            <a:off x="20" y="10"/>
            <a:ext cx="12191980" cy="6857989"/>
          </a:xfrm>
          <a:prstGeom prst="rect">
            <a:avLst/>
          </a:prstGeom>
        </p:spPr>
      </p:pic>
      <p:sp>
        <p:nvSpPr>
          <p:cNvPr id="2" name="Title 1">
            <a:extLst>
              <a:ext uri="{FF2B5EF4-FFF2-40B4-BE49-F238E27FC236}">
                <a16:creationId xmlns:a16="http://schemas.microsoft.com/office/drawing/2014/main" id="{9BE711E6-5732-49A7-A8B9-C111268CA1B7}"/>
              </a:ext>
            </a:extLst>
          </p:cNvPr>
          <p:cNvSpPr>
            <a:spLocks noGrp="1"/>
          </p:cNvSpPr>
          <p:nvPr>
            <p:ph type="title"/>
          </p:nvPr>
        </p:nvSpPr>
        <p:spPr>
          <a:xfrm>
            <a:off x="1024128" y="585216"/>
            <a:ext cx="9720072" cy="1499616"/>
          </a:xfrm>
        </p:spPr>
        <p:txBody>
          <a:bodyPr>
            <a:normAutofit/>
          </a:bodyPr>
          <a:lstStyle/>
          <a:p>
            <a:r>
              <a:rPr lang="en-US" sz="3500" b="1"/>
              <a:t>Module1</a:t>
            </a:r>
            <a:br>
              <a:rPr lang="en-US" sz="3500" b="1"/>
            </a:br>
            <a:r>
              <a:rPr lang="en-US" sz="3500" b="1"/>
              <a:t>Fixed-Income Securities: </a:t>
            </a:r>
            <a:br>
              <a:rPr lang="en-US" sz="3500" b="1"/>
            </a:br>
            <a:r>
              <a:rPr lang="en-US" sz="3500" b="1"/>
              <a:t>Defining Elements</a:t>
            </a:r>
            <a:endParaRPr lang="en-US" sz="3500"/>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72BB5CE-B7F2-4857-A5E1-19756C83329E}"/>
              </a:ext>
            </a:extLst>
          </p:cNvPr>
          <p:cNvSpPr>
            <a:spLocks noGrp="1"/>
          </p:cNvSpPr>
          <p:nvPr>
            <p:ph idx="1"/>
          </p:nvPr>
        </p:nvSpPr>
        <p:spPr>
          <a:xfrm>
            <a:off x="1024128" y="2286000"/>
            <a:ext cx="9720073" cy="4023360"/>
          </a:xfrm>
        </p:spPr>
        <p:txBody>
          <a:bodyPr>
            <a:normAutofit/>
          </a:bodyPr>
          <a:lstStyle/>
          <a:p>
            <a:r>
              <a:rPr lang="en-US" sz="2800" b="1" dirty="0">
                <a:solidFill>
                  <a:srgbClr val="FF0000"/>
                </a:solidFill>
              </a:rPr>
              <a:t>Coupon rate and frequency(4/6,5/6)</a:t>
            </a:r>
          </a:p>
          <a:p>
            <a:r>
              <a:rPr lang="en-US" dirty="0">
                <a:solidFill>
                  <a:srgbClr val="FF0000"/>
                </a:solidFill>
              </a:rPr>
              <a:t>Fixed rate </a:t>
            </a:r>
            <a:r>
              <a:rPr lang="en-US" dirty="0"/>
              <a:t>: plain vanilla bond/conventional bond </a:t>
            </a:r>
          </a:p>
          <a:p>
            <a:r>
              <a:rPr lang="en-US" dirty="0">
                <a:solidFill>
                  <a:srgbClr val="FF0000"/>
                </a:solidFill>
              </a:rPr>
              <a:t>Floating rate </a:t>
            </a:r>
            <a:r>
              <a:rPr lang="en-US" dirty="0"/>
              <a:t>notes : MRR + spread</a:t>
            </a:r>
          </a:p>
          <a:p>
            <a:r>
              <a:rPr lang="en-US" dirty="0"/>
              <a:t>The higher the issuer’s credit quality, the lower the spread.</a:t>
            </a:r>
          </a:p>
          <a:p>
            <a:r>
              <a:rPr lang="en-US" dirty="0"/>
              <a:t>The MRR, however, resets periodically. Thus, as the MRR changes, the coupon rate and coupon payment change accordingly.</a:t>
            </a:r>
          </a:p>
          <a:p>
            <a:r>
              <a:rPr lang="en-US" dirty="0">
                <a:solidFill>
                  <a:srgbClr val="FF0000"/>
                </a:solidFill>
              </a:rPr>
              <a:t>Zero-coupon</a:t>
            </a:r>
            <a:r>
              <a:rPr lang="en-US" dirty="0"/>
              <a:t>, or pure discount bonds, are issued at a discount to par value and are redeemed at par.</a:t>
            </a:r>
          </a:p>
        </p:txBody>
      </p:sp>
    </p:spTree>
    <p:extLst>
      <p:ext uri="{BB962C8B-B14F-4D97-AF65-F5344CB8AC3E}">
        <p14:creationId xmlns:p14="http://schemas.microsoft.com/office/powerpoint/2010/main" val="233032655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C23EA6-6189-4BB7-A236-EAA5B3EFF436}"/>
              </a:ext>
            </a:extLst>
          </p:cNvPr>
          <p:cNvSpPr>
            <a:spLocks noGrp="1"/>
          </p:cNvSpPr>
          <p:nvPr>
            <p:ph type="title"/>
          </p:nvPr>
        </p:nvSpPr>
        <p:spPr>
          <a:xfrm>
            <a:off x="1024128" y="585216"/>
            <a:ext cx="8018272" cy="1499616"/>
          </a:xfrm>
        </p:spPr>
        <p:txBody>
          <a:bodyPr>
            <a:normAutofit/>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sp>
        <p:nvSpPr>
          <p:cNvPr id="3" name="Content Placeholder 2">
            <a:extLst>
              <a:ext uri="{FF2B5EF4-FFF2-40B4-BE49-F238E27FC236}">
                <a16:creationId xmlns:a16="http://schemas.microsoft.com/office/drawing/2014/main" id="{B6CFBF4B-F3EB-4CB8-BE7A-E35ACE3C5134}"/>
              </a:ext>
            </a:extLst>
          </p:cNvPr>
          <p:cNvSpPr>
            <a:spLocks noGrp="1"/>
          </p:cNvSpPr>
          <p:nvPr>
            <p:ph idx="1"/>
          </p:nvPr>
        </p:nvSpPr>
        <p:spPr>
          <a:xfrm>
            <a:off x="1024128" y="2286000"/>
            <a:ext cx="8018271" cy="4023360"/>
          </a:xfrm>
        </p:spPr>
        <p:txBody>
          <a:bodyPr>
            <a:normAutofit/>
          </a:bodyPr>
          <a:lstStyle/>
          <a:p>
            <a:r>
              <a:rPr lang="en-US" sz="2800" b="1" dirty="0">
                <a:solidFill>
                  <a:srgbClr val="FF0000"/>
                </a:solidFill>
              </a:rPr>
              <a:t>Types of Sovereign Bonds</a:t>
            </a:r>
          </a:p>
          <a:p>
            <a:r>
              <a:rPr lang="en-US" sz="2400" dirty="0"/>
              <a:t>Fixed-rate bonds</a:t>
            </a:r>
          </a:p>
          <a:p>
            <a:pPr lvl="1">
              <a:buFont typeface="Wingdings" panose="05000000000000000000" pitchFamily="2" charset="2"/>
              <a:buChar char="§"/>
            </a:pPr>
            <a:r>
              <a:rPr lang="en-US" sz="2000" dirty="0"/>
              <a:t>Zero-coupon bonds</a:t>
            </a:r>
          </a:p>
          <a:p>
            <a:pPr lvl="1">
              <a:buFont typeface="Wingdings" panose="05000000000000000000" pitchFamily="2" charset="2"/>
              <a:buChar char="§"/>
            </a:pPr>
            <a:r>
              <a:rPr lang="en-US" sz="2000" dirty="0"/>
              <a:t>Coupon bonds</a:t>
            </a:r>
          </a:p>
          <a:p>
            <a:r>
              <a:rPr lang="en-US" sz="2400" dirty="0"/>
              <a:t>Floating-rate bonds</a:t>
            </a:r>
          </a:p>
          <a:p>
            <a:r>
              <a:rPr lang="en-US" sz="2400" dirty="0"/>
              <a:t>Inflation-linked bonds</a:t>
            </a:r>
          </a:p>
          <a:p>
            <a:endParaRPr lang="en-US"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6559234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DA251A-B5C0-4173-AEE1-33D7B7559162}"/>
              </a:ext>
            </a:extLst>
          </p:cNvPr>
          <p:cNvSpPr>
            <a:spLocks noGrp="1"/>
          </p:cNvSpPr>
          <p:nvPr>
            <p:ph type="title"/>
          </p:nvPr>
        </p:nvSpPr>
        <p:spPr>
          <a:xfrm>
            <a:off x="1024128" y="585216"/>
            <a:ext cx="8018272" cy="1499616"/>
          </a:xfrm>
        </p:spPr>
        <p:txBody>
          <a:bodyPr>
            <a:normAutofit/>
          </a:bodyPr>
          <a:lstStyle/>
          <a:p>
            <a:r>
              <a:rPr lang="en-US" dirty="0"/>
              <a:t>practices</a:t>
            </a:r>
          </a:p>
        </p:txBody>
      </p:sp>
      <p:sp>
        <p:nvSpPr>
          <p:cNvPr id="3" name="Content Placeholder 2">
            <a:extLst>
              <a:ext uri="{FF2B5EF4-FFF2-40B4-BE49-F238E27FC236}">
                <a16:creationId xmlns:a16="http://schemas.microsoft.com/office/drawing/2014/main" id="{C1CE4756-64AF-4169-AF41-3301F0C7C126}"/>
              </a:ext>
            </a:extLst>
          </p:cNvPr>
          <p:cNvSpPr>
            <a:spLocks noGrp="1"/>
          </p:cNvSpPr>
          <p:nvPr>
            <p:ph idx="1"/>
          </p:nvPr>
        </p:nvSpPr>
        <p:spPr>
          <a:xfrm>
            <a:off x="1024128" y="2286000"/>
            <a:ext cx="8018271" cy="4023360"/>
          </a:xfrm>
        </p:spPr>
        <p:txBody>
          <a:bodyPr>
            <a:normAutofit/>
          </a:bodyPr>
          <a:lstStyle/>
          <a:p>
            <a:pPr marL="0" indent="0">
              <a:buNone/>
            </a:pPr>
            <a:r>
              <a:rPr lang="en-US" sz="1900"/>
              <a:t>1.Floating-rate bonds are issued by national governments as the best way to reduce:</a:t>
            </a:r>
          </a:p>
          <a:p>
            <a:pPr marL="457200" indent="-457200">
              <a:buFont typeface="+mj-lt"/>
              <a:buAutoNum type="alphaUcPeriod"/>
            </a:pPr>
            <a:r>
              <a:rPr lang="en-US" sz="1900" b="1"/>
              <a:t>credit risk.</a:t>
            </a:r>
          </a:p>
          <a:p>
            <a:pPr marL="457200" indent="-457200">
              <a:buFont typeface="+mj-lt"/>
              <a:buAutoNum type="alphaUcPeriod"/>
            </a:pPr>
            <a:r>
              <a:rPr lang="en-US" sz="1900" b="1"/>
              <a:t>inflation risk.</a:t>
            </a:r>
          </a:p>
          <a:p>
            <a:pPr marL="457200" indent="-457200">
              <a:buFont typeface="+mj-lt"/>
              <a:buAutoNum type="alphaUcPeriod"/>
            </a:pPr>
            <a:r>
              <a:rPr lang="en-US" sz="1900" b="1"/>
              <a:t>interest rate risk.</a:t>
            </a:r>
          </a:p>
          <a:p>
            <a:pPr marL="0" indent="0">
              <a:buNone/>
            </a:pPr>
            <a:r>
              <a:rPr lang="en-US" sz="1900"/>
              <a:t>2.Sovereign bonds whose coupon payments and/or principal repayments are adjusted by a consumer price index are most likely known as:</a:t>
            </a:r>
          </a:p>
          <a:p>
            <a:pPr marL="457200" indent="-457200">
              <a:buFont typeface="+mj-lt"/>
              <a:buAutoNum type="alphaUcPeriod"/>
            </a:pPr>
            <a:r>
              <a:rPr lang="en-US" sz="1900" b="1"/>
              <a:t>linkers.</a:t>
            </a:r>
          </a:p>
          <a:p>
            <a:pPr marL="457200" indent="-457200">
              <a:buFont typeface="+mj-lt"/>
              <a:buAutoNum type="alphaUcPeriod"/>
            </a:pPr>
            <a:r>
              <a:rPr lang="en-US" sz="1900" b="1"/>
              <a:t>floaters.</a:t>
            </a:r>
          </a:p>
          <a:p>
            <a:pPr marL="457200" indent="-457200">
              <a:buFont typeface="+mj-lt"/>
              <a:buAutoNum type="alphaUcPeriod"/>
            </a:pPr>
            <a:r>
              <a:rPr lang="en-US" sz="1900" b="1" err="1"/>
              <a:t>consols</a:t>
            </a:r>
            <a:r>
              <a:rPr lang="en-US" sz="1900" b="1"/>
              <a:t>.</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4603696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8E6032-38A6-496E-A753-6B1AD41BE061}"/>
              </a:ext>
            </a:extLst>
          </p:cNvPr>
          <p:cNvSpPr>
            <a:spLocks noGrp="1"/>
          </p:cNvSpPr>
          <p:nvPr>
            <p:ph type="title"/>
          </p:nvPr>
        </p:nvSpPr>
        <p:spPr>
          <a:xfrm>
            <a:off x="1024128" y="585216"/>
            <a:ext cx="8018272" cy="1499616"/>
          </a:xfrm>
        </p:spPr>
        <p:txBody>
          <a:bodyPr>
            <a:normAutofit/>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sp>
        <p:nvSpPr>
          <p:cNvPr id="3" name="Content Placeholder 2">
            <a:extLst>
              <a:ext uri="{FF2B5EF4-FFF2-40B4-BE49-F238E27FC236}">
                <a16:creationId xmlns:a16="http://schemas.microsoft.com/office/drawing/2014/main" id="{898D6380-EA8D-4487-B33A-4D8624D1A914}"/>
              </a:ext>
            </a:extLst>
          </p:cNvPr>
          <p:cNvSpPr>
            <a:spLocks noGrp="1"/>
          </p:cNvSpPr>
          <p:nvPr>
            <p:ph idx="1"/>
          </p:nvPr>
        </p:nvSpPr>
        <p:spPr>
          <a:xfrm>
            <a:off x="1024128" y="2286000"/>
            <a:ext cx="8018271" cy="4023360"/>
          </a:xfrm>
        </p:spPr>
        <p:txBody>
          <a:bodyPr>
            <a:normAutofit/>
          </a:bodyPr>
          <a:lstStyle/>
          <a:p>
            <a:r>
              <a:rPr lang="en-US" sz="2800" b="1" dirty="0">
                <a:solidFill>
                  <a:srgbClr val="FF0000"/>
                </a:solidFill>
              </a:rPr>
              <a:t>Non-Sovereign Bonds</a:t>
            </a:r>
          </a:p>
          <a:p>
            <a:r>
              <a:rPr lang="en-US" sz="1700" dirty="0"/>
              <a:t>The source for repaying interest and principal: taxing authority, cash flow of project , special tax and fee.</a:t>
            </a:r>
          </a:p>
          <a:p>
            <a:r>
              <a:rPr lang="en-US" sz="1700" dirty="0"/>
              <a:t>Non-sovereign bonds usually trade at a higher yield and lower price than sovereign bonds with similar characteristics.</a:t>
            </a:r>
          </a:p>
          <a:p>
            <a:r>
              <a:rPr lang="en-US" sz="2800" b="1" dirty="0">
                <a:solidFill>
                  <a:srgbClr val="FF0000"/>
                </a:solidFill>
              </a:rPr>
              <a:t>Quasi-Government Bonds</a:t>
            </a:r>
          </a:p>
          <a:p>
            <a:r>
              <a:rPr lang="en-US" sz="1700" dirty="0"/>
              <a:t>Federal National Mortgage Association, Federal Home Loan Mortgage Corporation</a:t>
            </a:r>
          </a:p>
          <a:p>
            <a:r>
              <a:rPr lang="en-US" sz="1700" dirty="0"/>
              <a:t>Bonds are repaid from the cash flows generated by the entity or from the project the bond issue is financing</a:t>
            </a:r>
          </a:p>
          <a:p>
            <a:r>
              <a:rPr lang="en-US" sz="1700" dirty="0"/>
              <a:t>Quasi-government bonds are usually rated very high by the credit rating agencies</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1617848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BE38C1-0566-43DE-ACED-2C83282643F4}"/>
              </a:ext>
            </a:extLst>
          </p:cNvPr>
          <p:cNvSpPr>
            <a:spLocks noGrp="1"/>
          </p:cNvSpPr>
          <p:nvPr>
            <p:ph type="title"/>
          </p:nvPr>
        </p:nvSpPr>
        <p:spPr>
          <a:xfrm>
            <a:off x="1024128" y="585216"/>
            <a:ext cx="8018272" cy="1499616"/>
          </a:xfrm>
        </p:spPr>
        <p:txBody>
          <a:bodyPr>
            <a:normAutofit/>
          </a:bodyPr>
          <a:lstStyle/>
          <a:p>
            <a:r>
              <a:rPr lang="en-US" dirty="0"/>
              <a:t>Practices	</a:t>
            </a:r>
          </a:p>
        </p:txBody>
      </p:sp>
      <p:sp>
        <p:nvSpPr>
          <p:cNvPr id="3" name="Content Placeholder 2">
            <a:extLst>
              <a:ext uri="{FF2B5EF4-FFF2-40B4-BE49-F238E27FC236}">
                <a16:creationId xmlns:a16="http://schemas.microsoft.com/office/drawing/2014/main" id="{C1F797E5-6A7E-43FF-B999-C54B172C6741}"/>
              </a:ext>
            </a:extLst>
          </p:cNvPr>
          <p:cNvSpPr>
            <a:spLocks noGrp="1"/>
          </p:cNvSpPr>
          <p:nvPr>
            <p:ph idx="1"/>
          </p:nvPr>
        </p:nvSpPr>
        <p:spPr>
          <a:xfrm>
            <a:off x="1024128" y="2286000"/>
            <a:ext cx="8018271" cy="4023360"/>
          </a:xfrm>
        </p:spPr>
        <p:txBody>
          <a:bodyPr>
            <a:normAutofit/>
          </a:bodyPr>
          <a:lstStyle/>
          <a:p>
            <a:pPr marL="0" indent="0">
              <a:buNone/>
            </a:pPr>
            <a:r>
              <a:rPr lang="en-US" sz="1900"/>
              <a:t>1.Relative to sovereign bonds, non-sovereign bonds with similar characteristics most likely trade at a yield that is:</a:t>
            </a:r>
          </a:p>
          <a:p>
            <a:pPr marL="457200" indent="-457200">
              <a:buFont typeface="+mj-lt"/>
              <a:buAutoNum type="alphaUcPeriod"/>
            </a:pPr>
            <a:r>
              <a:rPr lang="en-US" sz="1900" b="1"/>
              <a:t>lower.</a:t>
            </a:r>
          </a:p>
          <a:p>
            <a:pPr marL="457200" indent="-457200">
              <a:buFont typeface="+mj-lt"/>
              <a:buAutoNum type="alphaUcPeriod"/>
            </a:pPr>
            <a:r>
              <a:rPr lang="en-US" sz="1900" b="1"/>
              <a:t>the same.</a:t>
            </a:r>
          </a:p>
          <a:p>
            <a:pPr marL="457200" indent="-457200">
              <a:buFont typeface="+mj-lt"/>
              <a:buAutoNum type="alphaUcPeriod"/>
            </a:pPr>
            <a:r>
              <a:rPr lang="en-US" sz="1900" b="1"/>
              <a:t>higher.</a:t>
            </a:r>
          </a:p>
          <a:p>
            <a:pPr marL="0" indent="0">
              <a:buNone/>
            </a:pPr>
            <a:r>
              <a:rPr lang="en-US" sz="1900"/>
              <a:t>2. Bonds issued by a governmental agency are most likely:</a:t>
            </a:r>
          </a:p>
          <a:p>
            <a:pPr marL="457200" indent="-457200">
              <a:buFont typeface="+mj-lt"/>
              <a:buAutoNum type="alphaUcPeriod"/>
            </a:pPr>
            <a:r>
              <a:rPr lang="en-US" sz="1900" b="1"/>
              <a:t>repaid from the cash flows generated by the agency.</a:t>
            </a:r>
          </a:p>
          <a:p>
            <a:pPr marL="457200" indent="-457200">
              <a:buFont typeface="+mj-lt"/>
              <a:buAutoNum type="alphaUcPeriod"/>
            </a:pPr>
            <a:r>
              <a:rPr lang="en-US" sz="1900" b="1"/>
              <a:t>guaranteed by the national government that sponsored the agency.</a:t>
            </a:r>
          </a:p>
          <a:p>
            <a:pPr marL="457200" indent="-457200">
              <a:buFont typeface="+mj-lt"/>
              <a:buAutoNum type="alphaUcPeriod"/>
            </a:pPr>
            <a:r>
              <a:rPr lang="en-US" sz="1900" b="1"/>
              <a:t>backed by the taxing power of the national government that sponsored the agency.</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4889392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0B769F-A248-4AD9-B541-594B329E0F6D}"/>
              </a:ext>
            </a:extLst>
          </p:cNvPr>
          <p:cNvSpPr>
            <a:spLocks noGrp="1"/>
          </p:cNvSpPr>
          <p:nvPr>
            <p:ph type="title"/>
          </p:nvPr>
        </p:nvSpPr>
        <p:spPr>
          <a:xfrm>
            <a:off x="1024128" y="585216"/>
            <a:ext cx="6066818" cy="1499616"/>
          </a:xfrm>
        </p:spPr>
        <p:txBody>
          <a:bodyPr>
            <a:normAutofit fontScale="90000"/>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sp>
        <p:nvSpPr>
          <p:cNvPr id="3" name="Content Placeholder 2">
            <a:extLst>
              <a:ext uri="{FF2B5EF4-FFF2-40B4-BE49-F238E27FC236}">
                <a16:creationId xmlns:a16="http://schemas.microsoft.com/office/drawing/2014/main" id="{A7C0C694-5D17-48A1-A230-5325777F6312}"/>
              </a:ext>
            </a:extLst>
          </p:cNvPr>
          <p:cNvSpPr>
            <a:spLocks noGrp="1"/>
          </p:cNvSpPr>
          <p:nvPr>
            <p:ph idx="1"/>
          </p:nvPr>
        </p:nvSpPr>
        <p:spPr>
          <a:xfrm>
            <a:off x="1024128" y="2286000"/>
            <a:ext cx="6066818" cy="4023360"/>
          </a:xfrm>
        </p:spPr>
        <p:txBody>
          <a:bodyPr>
            <a:normAutofit/>
          </a:bodyPr>
          <a:lstStyle/>
          <a:p>
            <a:r>
              <a:rPr lang="en-US" sz="2800" b="1" dirty="0">
                <a:solidFill>
                  <a:srgbClr val="FF0000"/>
                </a:solidFill>
              </a:rPr>
              <a:t>Corporate debt</a:t>
            </a:r>
          </a:p>
          <a:p>
            <a:r>
              <a:rPr lang="en-US" dirty="0"/>
              <a:t>Bank loan</a:t>
            </a:r>
          </a:p>
          <a:p>
            <a:pPr lvl="1">
              <a:buFont typeface="Wingdings" panose="05000000000000000000" pitchFamily="2" charset="2"/>
              <a:buChar char="§"/>
            </a:pPr>
            <a:r>
              <a:rPr lang="en-US" dirty="0"/>
              <a:t>Bilateral loan</a:t>
            </a:r>
          </a:p>
          <a:p>
            <a:pPr lvl="1">
              <a:buFont typeface="Wingdings" panose="05000000000000000000" pitchFamily="2" charset="2"/>
              <a:buChar char="§"/>
            </a:pPr>
            <a:r>
              <a:rPr lang="en-US" dirty="0"/>
              <a:t>Syndicated loan</a:t>
            </a:r>
          </a:p>
          <a:p>
            <a:r>
              <a:rPr lang="en-US" dirty="0"/>
              <a:t>Commercial paper</a:t>
            </a:r>
          </a:p>
          <a:p>
            <a:r>
              <a:rPr lang="en-US" dirty="0"/>
              <a:t>Notes and bonds</a:t>
            </a:r>
          </a:p>
          <a:p>
            <a:endParaRPr lang="en-US" dirty="0"/>
          </a:p>
        </p:txBody>
      </p:sp>
      <p:pic>
        <p:nvPicPr>
          <p:cNvPr id="5" name="Picture 4" descr="Stock numbers on a digital display">
            <a:extLst>
              <a:ext uri="{FF2B5EF4-FFF2-40B4-BE49-F238E27FC236}">
                <a16:creationId xmlns:a16="http://schemas.microsoft.com/office/drawing/2014/main" id="{61014570-D491-9E54-552B-8951233B32F4}"/>
              </a:ext>
            </a:extLst>
          </p:cNvPr>
          <p:cNvPicPr>
            <a:picLocks noChangeAspect="1"/>
          </p:cNvPicPr>
          <p:nvPr/>
        </p:nvPicPr>
        <p:blipFill rotWithShape="1">
          <a:blip r:embed="rId2"/>
          <a:srcRect l="42071" r="18519" b="-1"/>
          <a:stretch/>
        </p:blipFill>
        <p:spPr>
          <a:xfrm>
            <a:off x="7552266" y="10"/>
            <a:ext cx="4639733" cy="6857990"/>
          </a:xfrm>
          <a:prstGeom prst="rect">
            <a:avLst/>
          </a:prstGeom>
        </p:spPr>
      </p:pic>
    </p:spTree>
    <p:extLst>
      <p:ext uri="{BB962C8B-B14F-4D97-AF65-F5344CB8AC3E}">
        <p14:creationId xmlns:p14="http://schemas.microsoft.com/office/powerpoint/2010/main" val="320195066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95ABD8-9DB6-4F02-A4CF-19B04FD19F07}"/>
              </a:ext>
            </a:extLst>
          </p:cNvPr>
          <p:cNvSpPr>
            <a:spLocks noGrp="1"/>
          </p:cNvSpPr>
          <p:nvPr>
            <p:ph type="title"/>
          </p:nvPr>
        </p:nvSpPr>
        <p:spPr>
          <a:xfrm>
            <a:off x="1024128" y="585216"/>
            <a:ext cx="8018272" cy="1499616"/>
          </a:xfrm>
        </p:spPr>
        <p:txBody>
          <a:bodyPr>
            <a:normAutofit/>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sp>
        <p:nvSpPr>
          <p:cNvPr id="3" name="Content Placeholder 2">
            <a:extLst>
              <a:ext uri="{FF2B5EF4-FFF2-40B4-BE49-F238E27FC236}">
                <a16:creationId xmlns:a16="http://schemas.microsoft.com/office/drawing/2014/main" id="{4873649D-CE68-4240-8D11-5D2D626F5CDE}"/>
              </a:ext>
            </a:extLst>
          </p:cNvPr>
          <p:cNvSpPr>
            <a:spLocks noGrp="1"/>
          </p:cNvSpPr>
          <p:nvPr>
            <p:ph idx="1"/>
          </p:nvPr>
        </p:nvSpPr>
        <p:spPr>
          <a:xfrm>
            <a:off x="1024128" y="2286000"/>
            <a:ext cx="8018271" cy="4023360"/>
          </a:xfrm>
        </p:spPr>
        <p:txBody>
          <a:bodyPr>
            <a:normAutofit/>
          </a:bodyPr>
          <a:lstStyle/>
          <a:p>
            <a:r>
              <a:rPr lang="en-US" sz="2800" b="1" dirty="0">
                <a:solidFill>
                  <a:srgbClr val="FF0000"/>
                </a:solidFill>
              </a:rPr>
              <a:t>Commercial paper</a:t>
            </a:r>
          </a:p>
          <a:p>
            <a:r>
              <a:rPr lang="en-US" dirty="0"/>
              <a:t>Commercial paper is a short-term, unsecured promissory note.</a:t>
            </a:r>
          </a:p>
          <a:p>
            <a:r>
              <a:rPr lang="en-US" dirty="0"/>
              <a:t>The maturity of commercial paper can range from overnight to one year, but a typical issue matures in less than three months.</a:t>
            </a:r>
          </a:p>
          <a:p>
            <a:r>
              <a:rPr lang="en-US" dirty="0"/>
              <a:t>Commercial paper issuers secure a </a:t>
            </a:r>
            <a:r>
              <a:rPr lang="en-US" dirty="0">
                <a:solidFill>
                  <a:srgbClr val="FF0000"/>
                </a:solidFill>
              </a:rPr>
              <a:t>backup line of credit </a:t>
            </a:r>
            <a:r>
              <a:rPr lang="en-US" dirty="0"/>
              <a:t>from banks.</a:t>
            </a:r>
          </a:p>
          <a:p>
            <a:r>
              <a:rPr lang="en-US" dirty="0"/>
              <a:t>Commercial paper is a source of funding for working capital and seasonal demands for cash. It is also a source of </a:t>
            </a:r>
            <a:r>
              <a:rPr lang="en-US" dirty="0">
                <a:solidFill>
                  <a:srgbClr val="FF0000"/>
                </a:solidFill>
              </a:rPr>
              <a:t>bridge financing</a:t>
            </a:r>
            <a:r>
              <a:rPr lang="en-US" dirty="0"/>
              <a:t>.</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1172967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C2B828-6F0E-4C43-8EBA-BC7FDF4EE14D}"/>
              </a:ext>
            </a:extLst>
          </p:cNvPr>
          <p:cNvSpPr>
            <a:spLocks noGrp="1"/>
          </p:cNvSpPr>
          <p:nvPr>
            <p:ph type="title"/>
          </p:nvPr>
        </p:nvSpPr>
        <p:spPr/>
        <p:txBody>
          <a:bodyPr>
            <a:normAutofit/>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sp>
        <p:nvSpPr>
          <p:cNvPr id="3" name="Content Placeholder 2">
            <a:extLst>
              <a:ext uri="{FF2B5EF4-FFF2-40B4-BE49-F238E27FC236}">
                <a16:creationId xmlns:a16="http://schemas.microsoft.com/office/drawing/2014/main" id="{8EFC46ED-D3AA-4D49-BB4E-F78B15B3EB4D}"/>
              </a:ext>
            </a:extLst>
          </p:cNvPr>
          <p:cNvSpPr>
            <a:spLocks noGrp="1"/>
          </p:cNvSpPr>
          <p:nvPr>
            <p:ph idx="1"/>
          </p:nvPr>
        </p:nvSpPr>
        <p:spPr/>
        <p:txBody>
          <a:bodyPr/>
          <a:lstStyle/>
          <a:p>
            <a:r>
              <a:rPr lang="en-US" sz="2800" b="1" dirty="0">
                <a:solidFill>
                  <a:srgbClr val="FF0000"/>
                </a:solidFill>
              </a:rPr>
              <a:t>Commercial paper</a:t>
            </a:r>
          </a:p>
          <a:p>
            <a:endParaRPr lang="en-US" dirty="0"/>
          </a:p>
        </p:txBody>
      </p:sp>
      <p:graphicFrame>
        <p:nvGraphicFramePr>
          <p:cNvPr id="4" name="Table 3">
            <a:extLst>
              <a:ext uri="{FF2B5EF4-FFF2-40B4-BE49-F238E27FC236}">
                <a16:creationId xmlns:a16="http://schemas.microsoft.com/office/drawing/2014/main" id="{EEAE33D1-5955-4AEC-B520-C5DA16BD6EC1}"/>
              </a:ext>
            </a:extLst>
          </p:cNvPr>
          <p:cNvGraphicFramePr>
            <a:graphicFrameLocks noGrp="1"/>
          </p:cNvGraphicFramePr>
          <p:nvPr>
            <p:extLst>
              <p:ext uri="{D42A27DB-BD31-4B8C-83A1-F6EECF244321}">
                <p14:modId xmlns:p14="http://schemas.microsoft.com/office/powerpoint/2010/main" val="346105480"/>
              </p:ext>
            </p:extLst>
          </p:nvPr>
        </p:nvGraphicFramePr>
        <p:xfrm>
          <a:off x="1024128" y="2928293"/>
          <a:ext cx="8654445" cy="2333024"/>
        </p:xfrm>
        <a:graphic>
          <a:graphicData uri="http://schemas.openxmlformats.org/drawingml/2006/table">
            <a:tbl>
              <a:tblPr firstRow="1" bandRow="1">
                <a:tableStyleId>{5C22544A-7EE6-4342-B048-85BDC9FD1C3A}</a:tableStyleId>
              </a:tblPr>
              <a:tblGrid>
                <a:gridCol w="2884815">
                  <a:extLst>
                    <a:ext uri="{9D8B030D-6E8A-4147-A177-3AD203B41FA5}">
                      <a16:colId xmlns:a16="http://schemas.microsoft.com/office/drawing/2014/main" val="213407598"/>
                    </a:ext>
                  </a:extLst>
                </a:gridCol>
                <a:gridCol w="2884815">
                  <a:extLst>
                    <a:ext uri="{9D8B030D-6E8A-4147-A177-3AD203B41FA5}">
                      <a16:colId xmlns:a16="http://schemas.microsoft.com/office/drawing/2014/main" val="900862564"/>
                    </a:ext>
                  </a:extLst>
                </a:gridCol>
                <a:gridCol w="2884815">
                  <a:extLst>
                    <a:ext uri="{9D8B030D-6E8A-4147-A177-3AD203B41FA5}">
                      <a16:colId xmlns:a16="http://schemas.microsoft.com/office/drawing/2014/main" val="3578552720"/>
                    </a:ext>
                  </a:extLst>
                </a:gridCol>
              </a:tblGrid>
              <a:tr h="407442">
                <a:tc>
                  <a:txBody>
                    <a:bodyPr/>
                    <a:lstStyle/>
                    <a:p>
                      <a:r>
                        <a:rPr lang="en-US" dirty="0"/>
                        <a:t>Feature</a:t>
                      </a:r>
                    </a:p>
                  </a:txBody>
                  <a:tcPr/>
                </a:tc>
                <a:tc>
                  <a:txBody>
                    <a:bodyPr/>
                    <a:lstStyle/>
                    <a:p>
                      <a:r>
                        <a:rPr lang="en-US" dirty="0"/>
                        <a:t>US commercial paper</a:t>
                      </a:r>
                    </a:p>
                  </a:txBody>
                  <a:tcPr/>
                </a:tc>
                <a:tc>
                  <a:txBody>
                    <a:bodyPr/>
                    <a:lstStyle/>
                    <a:p>
                      <a:r>
                        <a:rPr lang="en-US" dirty="0"/>
                        <a:t>Euro commercial paper</a:t>
                      </a:r>
                    </a:p>
                  </a:txBody>
                  <a:tcPr/>
                </a:tc>
                <a:extLst>
                  <a:ext uri="{0D108BD9-81ED-4DB2-BD59-A6C34878D82A}">
                    <a16:rowId xmlns:a16="http://schemas.microsoft.com/office/drawing/2014/main" val="1930291905"/>
                  </a:ext>
                </a:extLst>
              </a:tr>
              <a:tr h="407442">
                <a:tc>
                  <a:txBody>
                    <a:bodyPr/>
                    <a:lstStyle/>
                    <a:p>
                      <a:r>
                        <a:rPr lang="en-US" dirty="0"/>
                        <a:t>Currency</a:t>
                      </a:r>
                    </a:p>
                  </a:txBody>
                  <a:tcPr/>
                </a:tc>
                <a:tc>
                  <a:txBody>
                    <a:bodyPr/>
                    <a:lstStyle/>
                    <a:p>
                      <a:r>
                        <a:rPr lang="en-US" dirty="0"/>
                        <a:t>Us dollar</a:t>
                      </a:r>
                    </a:p>
                  </a:txBody>
                  <a:tcPr/>
                </a:tc>
                <a:tc>
                  <a:txBody>
                    <a:bodyPr/>
                    <a:lstStyle/>
                    <a:p>
                      <a:r>
                        <a:rPr lang="en-US" dirty="0"/>
                        <a:t>Any currency</a:t>
                      </a:r>
                    </a:p>
                  </a:txBody>
                  <a:tcPr/>
                </a:tc>
                <a:extLst>
                  <a:ext uri="{0D108BD9-81ED-4DB2-BD59-A6C34878D82A}">
                    <a16:rowId xmlns:a16="http://schemas.microsoft.com/office/drawing/2014/main" val="1964932118"/>
                  </a:ext>
                </a:extLst>
              </a:tr>
              <a:tr h="407442">
                <a:tc>
                  <a:txBody>
                    <a:bodyPr/>
                    <a:lstStyle/>
                    <a:p>
                      <a:r>
                        <a:rPr lang="en-US" dirty="0"/>
                        <a:t>Maturity</a:t>
                      </a:r>
                    </a:p>
                  </a:txBody>
                  <a:tcPr/>
                </a:tc>
                <a:tc>
                  <a:txBody>
                    <a:bodyPr/>
                    <a:lstStyle/>
                    <a:p>
                      <a:r>
                        <a:rPr lang="en-US" dirty="0"/>
                        <a:t>Overnight to 270days</a:t>
                      </a:r>
                    </a:p>
                  </a:txBody>
                  <a:tcPr/>
                </a:tc>
                <a:tc>
                  <a:txBody>
                    <a:bodyPr/>
                    <a:lstStyle/>
                    <a:p>
                      <a:r>
                        <a:rPr lang="en-US" dirty="0"/>
                        <a:t>Overnight to 364days</a:t>
                      </a:r>
                    </a:p>
                  </a:txBody>
                  <a:tcPr/>
                </a:tc>
                <a:extLst>
                  <a:ext uri="{0D108BD9-81ED-4DB2-BD59-A6C34878D82A}">
                    <a16:rowId xmlns:a16="http://schemas.microsoft.com/office/drawing/2014/main" val="3958869900"/>
                  </a:ext>
                </a:extLst>
              </a:tr>
              <a:tr h="703256">
                <a:tc>
                  <a:txBody>
                    <a:bodyPr/>
                    <a:lstStyle/>
                    <a:p>
                      <a:r>
                        <a:rPr lang="en-US" dirty="0"/>
                        <a:t>Interest</a:t>
                      </a:r>
                    </a:p>
                  </a:txBody>
                  <a:tcPr/>
                </a:tc>
                <a:tc>
                  <a:txBody>
                    <a:bodyPr/>
                    <a:lstStyle/>
                    <a:p>
                      <a:r>
                        <a:rPr lang="en-US" dirty="0"/>
                        <a:t>Discount </a:t>
                      </a:r>
                    </a:p>
                  </a:txBody>
                  <a:tcPr/>
                </a:tc>
                <a:tc>
                  <a:txBody>
                    <a:bodyPr/>
                    <a:lstStyle/>
                    <a:p>
                      <a:r>
                        <a:rPr lang="en-US" dirty="0"/>
                        <a:t>Interest-bearing or discount </a:t>
                      </a:r>
                    </a:p>
                  </a:txBody>
                  <a:tcPr/>
                </a:tc>
                <a:extLst>
                  <a:ext uri="{0D108BD9-81ED-4DB2-BD59-A6C34878D82A}">
                    <a16:rowId xmlns:a16="http://schemas.microsoft.com/office/drawing/2014/main" val="2201245922"/>
                  </a:ext>
                </a:extLst>
              </a:tr>
              <a:tr h="407442">
                <a:tc>
                  <a:txBody>
                    <a:bodyPr/>
                    <a:lstStyle/>
                    <a:p>
                      <a:r>
                        <a:rPr lang="en-US" dirty="0"/>
                        <a:t>Settlement</a:t>
                      </a:r>
                    </a:p>
                  </a:txBody>
                  <a:tcPr/>
                </a:tc>
                <a:tc>
                  <a:txBody>
                    <a:bodyPr/>
                    <a:lstStyle/>
                    <a:p>
                      <a:r>
                        <a:rPr lang="en-US" dirty="0"/>
                        <a:t>T+0</a:t>
                      </a:r>
                    </a:p>
                  </a:txBody>
                  <a:tcPr/>
                </a:tc>
                <a:tc>
                  <a:txBody>
                    <a:bodyPr/>
                    <a:lstStyle/>
                    <a:p>
                      <a:r>
                        <a:rPr lang="en-US" dirty="0"/>
                        <a:t>T+2</a:t>
                      </a:r>
                    </a:p>
                  </a:txBody>
                  <a:tcPr/>
                </a:tc>
                <a:extLst>
                  <a:ext uri="{0D108BD9-81ED-4DB2-BD59-A6C34878D82A}">
                    <a16:rowId xmlns:a16="http://schemas.microsoft.com/office/drawing/2014/main" val="1323171425"/>
                  </a:ext>
                </a:extLst>
              </a:tr>
            </a:tbl>
          </a:graphicData>
        </a:graphic>
      </p:graphicFrame>
    </p:spTree>
    <p:extLst>
      <p:ext uri="{BB962C8B-B14F-4D97-AF65-F5344CB8AC3E}">
        <p14:creationId xmlns:p14="http://schemas.microsoft.com/office/powerpoint/2010/main" val="84146857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70AA1-6397-4279-B5B4-E0973E170A04}"/>
              </a:ext>
            </a:extLst>
          </p:cNvPr>
          <p:cNvSpPr>
            <a:spLocks noGrp="1"/>
          </p:cNvSpPr>
          <p:nvPr>
            <p:ph type="title"/>
          </p:nvPr>
        </p:nvSpPr>
        <p:spPr>
          <a:xfrm>
            <a:off x="1024128" y="585216"/>
            <a:ext cx="6066818" cy="1499616"/>
          </a:xfrm>
        </p:spPr>
        <p:txBody>
          <a:bodyPr>
            <a:normAutofit fontScale="90000"/>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sp>
        <p:nvSpPr>
          <p:cNvPr id="3" name="Content Placeholder 2">
            <a:extLst>
              <a:ext uri="{FF2B5EF4-FFF2-40B4-BE49-F238E27FC236}">
                <a16:creationId xmlns:a16="http://schemas.microsoft.com/office/drawing/2014/main" id="{2727FE55-38A8-4A89-9CA6-F32257C6C7E3}"/>
              </a:ext>
            </a:extLst>
          </p:cNvPr>
          <p:cNvSpPr>
            <a:spLocks noGrp="1"/>
          </p:cNvSpPr>
          <p:nvPr>
            <p:ph idx="1"/>
          </p:nvPr>
        </p:nvSpPr>
        <p:spPr>
          <a:xfrm>
            <a:off x="1024128" y="2286000"/>
            <a:ext cx="6066818" cy="4023360"/>
          </a:xfrm>
        </p:spPr>
        <p:txBody>
          <a:bodyPr>
            <a:normAutofit/>
          </a:bodyPr>
          <a:lstStyle/>
          <a:p>
            <a:r>
              <a:rPr lang="en-US" sz="2800" b="1" dirty="0">
                <a:solidFill>
                  <a:srgbClr val="FF0000"/>
                </a:solidFill>
              </a:rPr>
              <a:t>Notes and bonds</a:t>
            </a:r>
          </a:p>
          <a:p>
            <a:r>
              <a:rPr lang="en-US" b="1" dirty="0"/>
              <a:t>Maturities</a:t>
            </a:r>
          </a:p>
          <a:p>
            <a:r>
              <a:rPr lang="en-US" dirty="0"/>
              <a:t>Those securities with maturities between 1 and 12 years are often considered notes, whereas securities with maturities greater than 12 years are considered bonds.</a:t>
            </a:r>
          </a:p>
          <a:p>
            <a:r>
              <a:rPr lang="en-US" dirty="0"/>
              <a:t>Medium-term note(MTN)</a:t>
            </a:r>
          </a:p>
          <a:p>
            <a:r>
              <a:rPr lang="en-US" b="1" dirty="0"/>
              <a:t>Coupon payment structures</a:t>
            </a:r>
          </a:p>
          <a:p>
            <a:endParaRPr lang="en-US" dirty="0"/>
          </a:p>
        </p:txBody>
      </p:sp>
      <p:pic>
        <p:nvPicPr>
          <p:cNvPr id="5" name="Picture 4" descr="Stock exchange numbers">
            <a:extLst>
              <a:ext uri="{FF2B5EF4-FFF2-40B4-BE49-F238E27FC236}">
                <a16:creationId xmlns:a16="http://schemas.microsoft.com/office/drawing/2014/main" id="{17AB15AD-BA38-7F52-1B4D-865890065181}"/>
              </a:ext>
            </a:extLst>
          </p:cNvPr>
          <p:cNvPicPr>
            <a:picLocks noChangeAspect="1"/>
          </p:cNvPicPr>
          <p:nvPr/>
        </p:nvPicPr>
        <p:blipFill rotWithShape="1">
          <a:blip r:embed="rId2"/>
          <a:srcRect l="28161" r="26679" b="-1"/>
          <a:stretch/>
        </p:blipFill>
        <p:spPr>
          <a:xfrm>
            <a:off x="7552266" y="10"/>
            <a:ext cx="4639733" cy="6857990"/>
          </a:xfrm>
          <a:prstGeom prst="rect">
            <a:avLst/>
          </a:prstGeom>
        </p:spPr>
      </p:pic>
    </p:spTree>
    <p:extLst>
      <p:ext uri="{BB962C8B-B14F-4D97-AF65-F5344CB8AC3E}">
        <p14:creationId xmlns:p14="http://schemas.microsoft.com/office/powerpoint/2010/main" val="272956964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ngled view of the rainbow made up of balls">
            <a:extLst>
              <a:ext uri="{FF2B5EF4-FFF2-40B4-BE49-F238E27FC236}">
                <a16:creationId xmlns:a16="http://schemas.microsoft.com/office/drawing/2014/main" id="{71E845E0-0FCE-333E-096A-49557DC286F5}"/>
              </a:ext>
            </a:extLst>
          </p:cNvPr>
          <p:cNvPicPr>
            <a:picLocks noChangeAspect="1"/>
          </p:cNvPicPr>
          <p:nvPr/>
        </p:nvPicPr>
        <p:blipFill rotWithShape="1">
          <a:blip r:embed="rId2">
            <a:duotone>
              <a:schemeClr val="bg2">
                <a:shade val="45000"/>
                <a:satMod val="135000"/>
              </a:schemeClr>
              <a:prstClr val="white"/>
            </a:duotone>
            <a:alphaModFix amt="40000"/>
          </a:blip>
          <a:srcRect t="7013" b="8400"/>
          <a:stretch/>
        </p:blipFill>
        <p:spPr>
          <a:xfrm>
            <a:off x="20" y="10"/>
            <a:ext cx="12191980" cy="6857989"/>
          </a:xfrm>
          <a:prstGeom prst="rect">
            <a:avLst/>
          </a:prstGeom>
        </p:spPr>
      </p:pic>
      <p:sp>
        <p:nvSpPr>
          <p:cNvPr id="2" name="Title 1">
            <a:extLst>
              <a:ext uri="{FF2B5EF4-FFF2-40B4-BE49-F238E27FC236}">
                <a16:creationId xmlns:a16="http://schemas.microsoft.com/office/drawing/2014/main" id="{99B70AA1-6397-4279-B5B4-E0973E170A04}"/>
              </a:ext>
            </a:extLst>
          </p:cNvPr>
          <p:cNvSpPr>
            <a:spLocks noGrp="1"/>
          </p:cNvSpPr>
          <p:nvPr>
            <p:ph type="title"/>
          </p:nvPr>
        </p:nvSpPr>
        <p:spPr>
          <a:xfrm>
            <a:off x="1024128" y="585216"/>
            <a:ext cx="9720072" cy="1499616"/>
          </a:xfrm>
        </p:spPr>
        <p:txBody>
          <a:bodyPr>
            <a:normAutofit/>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2727FE55-38A8-4A89-9CA6-F32257C6C7E3}"/>
              </a:ext>
            </a:extLst>
          </p:cNvPr>
          <p:cNvSpPr>
            <a:spLocks noGrp="1"/>
          </p:cNvSpPr>
          <p:nvPr>
            <p:ph idx="1"/>
          </p:nvPr>
        </p:nvSpPr>
        <p:spPr>
          <a:xfrm>
            <a:off x="1024128" y="2286000"/>
            <a:ext cx="9720073" cy="4023360"/>
          </a:xfrm>
        </p:spPr>
        <p:txBody>
          <a:bodyPr>
            <a:normAutofit/>
          </a:bodyPr>
          <a:lstStyle/>
          <a:p>
            <a:r>
              <a:rPr lang="en-US" sz="2800" b="1" dirty="0">
                <a:solidFill>
                  <a:srgbClr val="FF0000"/>
                </a:solidFill>
              </a:rPr>
              <a:t>Notes and bonds</a:t>
            </a:r>
          </a:p>
          <a:p>
            <a:r>
              <a:rPr lang="en-US" b="1" dirty="0"/>
              <a:t>Principal Repayment Structures</a:t>
            </a:r>
          </a:p>
          <a:p>
            <a:r>
              <a:rPr lang="en-US" dirty="0"/>
              <a:t>With a </a:t>
            </a:r>
            <a:r>
              <a:rPr lang="en-US" dirty="0">
                <a:solidFill>
                  <a:srgbClr val="FF0000"/>
                </a:solidFill>
              </a:rPr>
              <a:t>serial maturity structure</a:t>
            </a:r>
            <a:r>
              <a:rPr lang="en-US" dirty="0"/>
              <a:t>, the maturity dates are spread out during the bond’s life; a stated number of bonds mature and are paid off each year before final maturity. With a </a:t>
            </a:r>
            <a:r>
              <a:rPr lang="en-US" dirty="0">
                <a:solidFill>
                  <a:srgbClr val="FF0000"/>
                </a:solidFill>
              </a:rPr>
              <a:t>term maturity structure</a:t>
            </a:r>
            <a:r>
              <a:rPr lang="en-US" dirty="0"/>
              <a:t>, the bond’s notional principal is paid off in a lump sum at maturity.</a:t>
            </a:r>
          </a:p>
          <a:p>
            <a:r>
              <a:rPr lang="en-US" b="1" dirty="0"/>
              <a:t>Asset or Collateral Backing</a:t>
            </a:r>
          </a:p>
          <a:p>
            <a:r>
              <a:rPr lang="en-US" b="1" dirty="0"/>
              <a:t>Contingency Provisions</a:t>
            </a:r>
          </a:p>
        </p:txBody>
      </p:sp>
    </p:spTree>
    <p:extLst>
      <p:ext uri="{BB962C8B-B14F-4D97-AF65-F5344CB8AC3E}">
        <p14:creationId xmlns:p14="http://schemas.microsoft.com/office/powerpoint/2010/main" val="147053949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Calculator, pen, compass, money and a paper with graphs printed on it">
            <a:extLst>
              <a:ext uri="{FF2B5EF4-FFF2-40B4-BE49-F238E27FC236}">
                <a16:creationId xmlns:a16="http://schemas.microsoft.com/office/drawing/2014/main" id="{AFAC81D4-8059-EA25-A7EF-29EE1C6C8F27}"/>
              </a:ext>
            </a:extLst>
          </p:cNvPr>
          <p:cNvPicPr>
            <a:picLocks noChangeAspect="1"/>
          </p:cNvPicPr>
          <p:nvPr/>
        </p:nvPicPr>
        <p:blipFill rotWithShape="1">
          <a:blip r:embed="rId2">
            <a:duotone>
              <a:schemeClr val="bg2">
                <a:shade val="45000"/>
                <a:satMod val="135000"/>
              </a:schemeClr>
              <a:prstClr val="white"/>
            </a:duotone>
            <a:alphaModFix amt="40000"/>
          </a:blip>
          <a:srcRect b="6639"/>
          <a:stretch/>
        </p:blipFill>
        <p:spPr>
          <a:xfrm>
            <a:off x="20" y="10"/>
            <a:ext cx="12191980" cy="6857989"/>
          </a:xfrm>
          <a:prstGeom prst="rect">
            <a:avLst/>
          </a:prstGeom>
        </p:spPr>
      </p:pic>
      <p:sp>
        <p:nvSpPr>
          <p:cNvPr id="2" name="Title 1">
            <a:extLst>
              <a:ext uri="{FF2B5EF4-FFF2-40B4-BE49-F238E27FC236}">
                <a16:creationId xmlns:a16="http://schemas.microsoft.com/office/drawing/2014/main" id="{F9689B1F-8A31-4D13-8076-A873904333F4}"/>
              </a:ext>
            </a:extLst>
          </p:cNvPr>
          <p:cNvSpPr>
            <a:spLocks noGrp="1"/>
          </p:cNvSpPr>
          <p:nvPr>
            <p:ph type="title"/>
          </p:nvPr>
        </p:nvSpPr>
        <p:spPr>
          <a:xfrm>
            <a:off x="1024128" y="585216"/>
            <a:ext cx="9720072" cy="1499616"/>
          </a:xfrm>
        </p:spPr>
        <p:txBody>
          <a:bodyPr>
            <a:normAutofit/>
          </a:bodyPr>
          <a:lstStyle/>
          <a:p>
            <a:r>
              <a:rPr lang="en-US" dirty="0"/>
              <a:t>Practices	</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2CC9751-52B9-432D-81BD-A9BC8BC06832}"/>
              </a:ext>
            </a:extLst>
          </p:cNvPr>
          <p:cNvSpPr>
            <a:spLocks noGrp="1"/>
          </p:cNvSpPr>
          <p:nvPr>
            <p:ph idx="1"/>
          </p:nvPr>
        </p:nvSpPr>
        <p:spPr>
          <a:xfrm>
            <a:off x="1024128" y="2286000"/>
            <a:ext cx="9720073" cy="4023360"/>
          </a:xfrm>
        </p:spPr>
        <p:txBody>
          <a:bodyPr>
            <a:normAutofit/>
          </a:bodyPr>
          <a:lstStyle/>
          <a:p>
            <a:pPr marL="0" indent="0">
              <a:buNone/>
            </a:pPr>
            <a:r>
              <a:rPr lang="en-US" sz="2000"/>
              <a:t>1.A loan made by a group of banks to a private company is most likely:</a:t>
            </a:r>
          </a:p>
          <a:p>
            <a:pPr marL="457200" indent="-457200">
              <a:buFont typeface="+mj-lt"/>
              <a:buAutoNum type="alphaUcPeriod"/>
            </a:pPr>
            <a:r>
              <a:rPr lang="en-US" sz="2000" b="1"/>
              <a:t>a bilateral loan.</a:t>
            </a:r>
          </a:p>
          <a:p>
            <a:pPr marL="457200" indent="-457200">
              <a:buFont typeface="+mj-lt"/>
              <a:buAutoNum type="alphaUcPeriod"/>
            </a:pPr>
            <a:r>
              <a:rPr lang="en-US" sz="2000" b="1"/>
              <a:t>a syndicated loan.</a:t>
            </a:r>
          </a:p>
          <a:p>
            <a:pPr marL="457200" indent="-457200">
              <a:buFont typeface="+mj-lt"/>
              <a:buAutoNum type="alphaUcPeriod"/>
            </a:pPr>
            <a:r>
              <a:rPr lang="en-US" sz="2000" b="1"/>
              <a:t>a securitized loan.</a:t>
            </a:r>
          </a:p>
          <a:p>
            <a:pPr marL="0" indent="0">
              <a:buNone/>
            </a:pPr>
            <a:r>
              <a:rPr lang="en-US" sz="2000"/>
              <a:t>Which of the following statements relating to commercial paper is most accurate? Companies issue commercial paper:</a:t>
            </a:r>
          </a:p>
          <a:p>
            <a:pPr marL="457200" indent="-457200">
              <a:buFont typeface="+mj-lt"/>
              <a:buAutoNum type="alphaUcPeriod"/>
            </a:pPr>
            <a:r>
              <a:rPr lang="en-US" sz="2000" b="1"/>
              <a:t>only for funding working capital.</a:t>
            </a:r>
          </a:p>
          <a:p>
            <a:pPr marL="457200" indent="-457200">
              <a:buFont typeface="+mj-lt"/>
              <a:buAutoNum type="alphaUcPeriod"/>
            </a:pPr>
            <a:r>
              <a:rPr lang="en-US" sz="2000" b="1"/>
              <a:t>only as an interim source of financing.</a:t>
            </a:r>
          </a:p>
          <a:p>
            <a:pPr marL="457200" indent="-457200">
              <a:buFont typeface="+mj-lt"/>
              <a:buAutoNum type="alphaUcPeriod"/>
            </a:pPr>
            <a:r>
              <a:rPr lang="en-US" sz="2000" b="1"/>
              <a:t>both for funding working capital and as an interim source of funding.</a:t>
            </a:r>
          </a:p>
        </p:txBody>
      </p:sp>
    </p:spTree>
    <p:extLst>
      <p:ext uri="{BB962C8B-B14F-4D97-AF65-F5344CB8AC3E}">
        <p14:creationId xmlns:p14="http://schemas.microsoft.com/office/powerpoint/2010/main" val="18008785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E37CC9-0D8A-4A39-8CA3-40B34492C5DF}"/>
              </a:ext>
            </a:extLst>
          </p:cNvPr>
          <p:cNvSpPr>
            <a:spLocks noGrp="1"/>
          </p:cNvSpPr>
          <p:nvPr>
            <p:ph type="title"/>
          </p:nvPr>
        </p:nvSpPr>
        <p:spPr>
          <a:xfrm>
            <a:off x="1024128" y="585216"/>
            <a:ext cx="8018272" cy="1499616"/>
          </a:xfrm>
        </p:spPr>
        <p:txBody>
          <a:bodyPr>
            <a:normAutofit/>
          </a:bodyPr>
          <a:lstStyle/>
          <a:p>
            <a:r>
              <a:rPr lang="en-US" sz="3500" b="1" dirty="0"/>
              <a:t>Module1</a:t>
            </a:r>
            <a:br>
              <a:rPr lang="en-US" sz="3500" b="1" dirty="0"/>
            </a:br>
            <a:r>
              <a:rPr lang="en-US" sz="3500" b="1" dirty="0"/>
              <a:t>Fixed-Income Securities: </a:t>
            </a:r>
            <a:br>
              <a:rPr lang="en-US" sz="3500" b="1" dirty="0"/>
            </a:br>
            <a:r>
              <a:rPr lang="en-US" sz="3500" b="1" dirty="0"/>
              <a:t>Defining Elements</a:t>
            </a:r>
            <a:endParaRPr lang="en-US" sz="3500" dirty="0"/>
          </a:p>
        </p:txBody>
      </p:sp>
      <p:sp>
        <p:nvSpPr>
          <p:cNvPr id="3" name="Content Placeholder 2">
            <a:extLst>
              <a:ext uri="{FF2B5EF4-FFF2-40B4-BE49-F238E27FC236}">
                <a16:creationId xmlns:a16="http://schemas.microsoft.com/office/drawing/2014/main" id="{32D5941E-2E85-48AF-93E3-770DE3A82296}"/>
              </a:ext>
            </a:extLst>
          </p:cNvPr>
          <p:cNvSpPr>
            <a:spLocks noGrp="1"/>
          </p:cNvSpPr>
          <p:nvPr>
            <p:ph idx="1"/>
          </p:nvPr>
        </p:nvSpPr>
        <p:spPr>
          <a:xfrm>
            <a:off x="1024128" y="2286000"/>
            <a:ext cx="8018271" cy="4023360"/>
          </a:xfrm>
        </p:spPr>
        <p:txBody>
          <a:bodyPr>
            <a:normAutofit/>
          </a:bodyPr>
          <a:lstStyle/>
          <a:p>
            <a:r>
              <a:rPr lang="en-US" sz="2800" b="1" dirty="0">
                <a:solidFill>
                  <a:srgbClr val="FF0000"/>
                </a:solidFill>
              </a:rPr>
              <a:t>Currency denomination(6/6)</a:t>
            </a:r>
          </a:p>
          <a:p>
            <a:r>
              <a:rPr lang="en-US" dirty="0">
                <a:solidFill>
                  <a:srgbClr val="FF0000"/>
                </a:solidFill>
              </a:rPr>
              <a:t>Dual-currency bonds </a:t>
            </a:r>
            <a:r>
              <a:rPr lang="en-US" dirty="0"/>
              <a:t>make coupon payments in one currency and pay the par value at maturity in another currency.</a:t>
            </a:r>
          </a:p>
          <a:p>
            <a:r>
              <a:rPr lang="en-US" dirty="0">
                <a:solidFill>
                  <a:srgbClr val="FF0000"/>
                </a:solidFill>
              </a:rPr>
              <a:t>Currency option bonds </a:t>
            </a:r>
            <a:r>
              <a:rPr lang="en-US" dirty="0"/>
              <a:t>can be viewed as a combination of a single-currency bond plus a foreign currency option. They give bondholders the right to choose the currency in which they want to receive interest payments and principal repayments. Bondholders can select one of two currencies for each payment.</a:t>
            </a:r>
          </a:p>
          <a:p>
            <a:endParaRPr lang="en-US"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9844060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Piles of paperwork">
            <a:extLst>
              <a:ext uri="{FF2B5EF4-FFF2-40B4-BE49-F238E27FC236}">
                <a16:creationId xmlns:a16="http://schemas.microsoft.com/office/drawing/2014/main" id="{8A50F2A0-F31F-0FCD-557F-2031DCD3203C}"/>
              </a:ext>
            </a:extLst>
          </p:cNvPr>
          <p:cNvPicPr>
            <a:picLocks noChangeAspect="1"/>
          </p:cNvPicPr>
          <p:nvPr/>
        </p:nvPicPr>
        <p:blipFill rotWithShape="1">
          <a:blip r:embed="rId2">
            <a:duotone>
              <a:schemeClr val="bg2">
                <a:shade val="45000"/>
                <a:satMod val="135000"/>
              </a:schemeClr>
              <a:prstClr val="white"/>
            </a:duotone>
            <a:alphaModFix amt="40000"/>
          </a:blip>
          <a:srcRect t="17960" b="7041"/>
          <a:stretch/>
        </p:blipFill>
        <p:spPr>
          <a:xfrm>
            <a:off x="20" y="10"/>
            <a:ext cx="12191980" cy="6857989"/>
          </a:xfrm>
          <a:prstGeom prst="rect">
            <a:avLst/>
          </a:prstGeom>
        </p:spPr>
      </p:pic>
      <p:sp>
        <p:nvSpPr>
          <p:cNvPr id="2" name="Title 1">
            <a:extLst>
              <a:ext uri="{FF2B5EF4-FFF2-40B4-BE49-F238E27FC236}">
                <a16:creationId xmlns:a16="http://schemas.microsoft.com/office/drawing/2014/main" id="{F791CB5B-8157-4DD0-905A-213622105929}"/>
              </a:ext>
            </a:extLst>
          </p:cNvPr>
          <p:cNvSpPr>
            <a:spLocks noGrp="1"/>
          </p:cNvSpPr>
          <p:nvPr>
            <p:ph type="title"/>
          </p:nvPr>
        </p:nvSpPr>
        <p:spPr>
          <a:xfrm>
            <a:off x="1024128" y="585216"/>
            <a:ext cx="9720072" cy="1499616"/>
          </a:xfrm>
        </p:spPr>
        <p:txBody>
          <a:bodyPr>
            <a:normAutofit/>
          </a:bodyPr>
          <a:lstStyle/>
          <a:p>
            <a:r>
              <a:rPr lang="en-US" dirty="0"/>
              <a:t>Practices	</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9322B7C7-1334-4903-B2F2-A89173092375}"/>
              </a:ext>
            </a:extLst>
          </p:cNvPr>
          <p:cNvSpPr>
            <a:spLocks noGrp="1"/>
          </p:cNvSpPr>
          <p:nvPr>
            <p:ph idx="1"/>
          </p:nvPr>
        </p:nvSpPr>
        <p:spPr>
          <a:xfrm>
            <a:off x="1024128" y="2286000"/>
            <a:ext cx="9720073" cy="4023360"/>
          </a:xfrm>
        </p:spPr>
        <p:txBody>
          <a:bodyPr>
            <a:normAutofit/>
          </a:bodyPr>
          <a:lstStyle/>
          <a:p>
            <a:pPr marL="0" indent="0">
              <a:buNone/>
            </a:pPr>
            <a:r>
              <a:rPr lang="en-US" sz="2000"/>
              <a:t>3.Maturities of </a:t>
            </a:r>
            <a:r>
              <a:rPr lang="en-US" sz="2000" err="1"/>
              <a:t>Eurocommercial</a:t>
            </a:r>
            <a:r>
              <a:rPr lang="en-US" sz="2000"/>
              <a:t> paper range from:</a:t>
            </a:r>
          </a:p>
          <a:p>
            <a:pPr marL="457200" indent="-457200">
              <a:buFont typeface="+mj-lt"/>
              <a:buAutoNum type="alphaUcPeriod"/>
            </a:pPr>
            <a:r>
              <a:rPr lang="en-US" sz="2000"/>
              <a:t>overnight to three months.</a:t>
            </a:r>
          </a:p>
          <a:p>
            <a:pPr marL="457200" indent="-457200">
              <a:buFont typeface="+mj-lt"/>
              <a:buAutoNum type="alphaUcPeriod"/>
            </a:pPr>
            <a:r>
              <a:rPr lang="en-US" sz="2000"/>
              <a:t>overnight to one year.</a:t>
            </a:r>
          </a:p>
          <a:p>
            <a:pPr marL="457200" indent="-457200">
              <a:buFont typeface="+mj-lt"/>
              <a:buAutoNum type="alphaUcPeriod"/>
            </a:pPr>
            <a:r>
              <a:rPr lang="en-US" sz="2000"/>
              <a:t>three months to one year.</a:t>
            </a:r>
          </a:p>
          <a:p>
            <a:pPr marL="0" indent="0">
              <a:buNone/>
            </a:pPr>
            <a:r>
              <a:rPr lang="en-US" sz="2000"/>
              <a:t>4. A bond issue that has a stated number of bonds that mature and are paid off each year before final maturity most likely has a:</a:t>
            </a:r>
          </a:p>
          <a:p>
            <a:pPr marL="457200" indent="-457200">
              <a:buFont typeface="+mj-lt"/>
              <a:buAutoNum type="alphaUcPeriod"/>
            </a:pPr>
            <a:r>
              <a:rPr lang="en-US" sz="2000"/>
              <a:t>term maturity.</a:t>
            </a:r>
          </a:p>
          <a:p>
            <a:pPr marL="457200" indent="-457200">
              <a:buFont typeface="+mj-lt"/>
              <a:buAutoNum type="alphaUcPeriod"/>
            </a:pPr>
            <a:r>
              <a:rPr lang="en-US" sz="2000"/>
              <a:t>serial maturity.</a:t>
            </a:r>
          </a:p>
          <a:p>
            <a:pPr marL="457200" indent="-457200">
              <a:buFont typeface="+mj-lt"/>
              <a:buAutoNum type="alphaUcPeriod"/>
            </a:pPr>
            <a:r>
              <a:rPr lang="en-US" sz="2000"/>
              <a:t>sinking fund arrangement.</a:t>
            </a:r>
          </a:p>
        </p:txBody>
      </p:sp>
    </p:spTree>
    <p:extLst>
      <p:ext uri="{BB962C8B-B14F-4D97-AF65-F5344CB8AC3E}">
        <p14:creationId xmlns:p14="http://schemas.microsoft.com/office/powerpoint/2010/main" val="39880500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4ED265-4695-4959-8C77-0349D514D81B}"/>
              </a:ext>
            </a:extLst>
          </p:cNvPr>
          <p:cNvSpPr>
            <a:spLocks noGrp="1"/>
          </p:cNvSpPr>
          <p:nvPr>
            <p:ph type="title"/>
          </p:nvPr>
        </p:nvSpPr>
        <p:spPr>
          <a:xfrm>
            <a:off x="1024128" y="585216"/>
            <a:ext cx="6066818" cy="1499616"/>
          </a:xfrm>
        </p:spPr>
        <p:txBody>
          <a:bodyPr>
            <a:normAutofit fontScale="90000"/>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sp>
        <p:nvSpPr>
          <p:cNvPr id="3" name="Content Placeholder 2">
            <a:extLst>
              <a:ext uri="{FF2B5EF4-FFF2-40B4-BE49-F238E27FC236}">
                <a16:creationId xmlns:a16="http://schemas.microsoft.com/office/drawing/2014/main" id="{56A5A511-B8E2-477C-B092-9361617AA7E5}"/>
              </a:ext>
            </a:extLst>
          </p:cNvPr>
          <p:cNvSpPr>
            <a:spLocks noGrp="1"/>
          </p:cNvSpPr>
          <p:nvPr>
            <p:ph idx="1"/>
          </p:nvPr>
        </p:nvSpPr>
        <p:spPr>
          <a:xfrm>
            <a:off x="1024128" y="2286000"/>
            <a:ext cx="6066818" cy="4023360"/>
          </a:xfrm>
        </p:spPr>
        <p:txBody>
          <a:bodyPr>
            <a:normAutofit/>
          </a:bodyPr>
          <a:lstStyle/>
          <a:p>
            <a:r>
              <a:rPr lang="en-US" sz="2800" b="1" dirty="0">
                <a:solidFill>
                  <a:srgbClr val="FF0000"/>
                </a:solidFill>
              </a:rPr>
              <a:t>Short-term bank funding alternatives</a:t>
            </a:r>
          </a:p>
          <a:p>
            <a:r>
              <a:rPr lang="en-US" dirty="0"/>
              <a:t>Retail market</a:t>
            </a:r>
          </a:p>
          <a:p>
            <a:pPr lvl="1">
              <a:buFont typeface="Wingdings" panose="05000000000000000000" pitchFamily="2" charset="2"/>
              <a:buChar char="§"/>
            </a:pPr>
            <a:r>
              <a:rPr lang="en-US" dirty="0"/>
              <a:t>Retail deposit</a:t>
            </a:r>
          </a:p>
          <a:p>
            <a:pPr lvl="2">
              <a:buFont typeface="Wingdings" panose="05000000000000000000" pitchFamily="2" charset="2"/>
              <a:buChar char="q"/>
            </a:pPr>
            <a:r>
              <a:rPr lang="en-US" dirty="0"/>
              <a:t>Deposit account</a:t>
            </a:r>
          </a:p>
          <a:p>
            <a:pPr lvl="2">
              <a:buFont typeface="Wingdings" panose="05000000000000000000" pitchFamily="2" charset="2"/>
              <a:buChar char="q"/>
            </a:pPr>
            <a:r>
              <a:rPr lang="en-US" dirty="0"/>
              <a:t>Saving account</a:t>
            </a:r>
          </a:p>
          <a:p>
            <a:pPr lvl="2">
              <a:buFont typeface="Wingdings" panose="05000000000000000000" pitchFamily="2" charset="2"/>
              <a:buChar char="q"/>
            </a:pPr>
            <a:r>
              <a:rPr lang="en-US" dirty="0"/>
              <a:t>Money market account</a:t>
            </a:r>
          </a:p>
          <a:p>
            <a:r>
              <a:rPr lang="en-US" dirty="0"/>
              <a:t>Short-term Wholesale market</a:t>
            </a:r>
          </a:p>
          <a:p>
            <a:pPr lvl="1">
              <a:buFont typeface="Wingdings" panose="05000000000000000000" pitchFamily="2" charset="2"/>
              <a:buChar char="§"/>
            </a:pPr>
            <a:r>
              <a:rPr lang="en-US" dirty="0"/>
              <a:t>Reserve fund</a:t>
            </a:r>
          </a:p>
          <a:p>
            <a:pPr lvl="1">
              <a:buFont typeface="Wingdings" panose="05000000000000000000" pitchFamily="2" charset="2"/>
              <a:buChar char="§"/>
            </a:pPr>
            <a:r>
              <a:rPr lang="en-US" dirty="0"/>
              <a:t>Interbank fund</a:t>
            </a:r>
          </a:p>
          <a:p>
            <a:pPr lvl="1">
              <a:buFont typeface="Wingdings" panose="05000000000000000000" pitchFamily="2" charset="2"/>
              <a:buChar char="§"/>
            </a:pPr>
            <a:r>
              <a:rPr lang="en-US" dirty="0"/>
              <a:t>Certificate of deposit</a:t>
            </a:r>
          </a:p>
        </p:txBody>
      </p:sp>
      <p:pic>
        <p:nvPicPr>
          <p:cNvPr id="5" name="Picture 4" descr="Stock numbers on a digital display">
            <a:extLst>
              <a:ext uri="{FF2B5EF4-FFF2-40B4-BE49-F238E27FC236}">
                <a16:creationId xmlns:a16="http://schemas.microsoft.com/office/drawing/2014/main" id="{F3FA581C-17C5-3B5B-A416-105A37CA8F52}"/>
              </a:ext>
            </a:extLst>
          </p:cNvPr>
          <p:cNvPicPr>
            <a:picLocks noChangeAspect="1"/>
          </p:cNvPicPr>
          <p:nvPr/>
        </p:nvPicPr>
        <p:blipFill rotWithShape="1">
          <a:blip r:embed="rId2"/>
          <a:srcRect l="42071" r="18519" b="-1"/>
          <a:stretch/>
        </p:blipFill>
        <p:spPr>
          <a:xfrm>
            <a:off x="7552266" y="10"/>
            <a:ext cx="4639733" cy="6857990"/>
          </a:xfrm>
          <a:prstGeom prst="rect">
            <a:avLst/>
          </a:prstGeom>
        </p:spPr>
      </p:pic>
    </p:spTree>
    <p:extLst>
      <p:ext uri="{BB962C8B-B14F-4D97-AF65-F5344CB8AC3E}">
        <p14:creationId xmlns:p14="http://schemas.microsoft.com/office/powerpoint/2010/main" val="284016633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Different sizes of piggybanks in pastel colours">
            <a:extLst>
              <a:ext uri="{FF2B5EF4-FFF2-40B4-BE49-F238E27FC236}">
                <a16:creationId xmlns:a16="http://schemas.microsoft.com/office/drawing/2014/main" id="{33A1E1B4-4C2E-3962-1956-3A4B33BB8629}"/>
              </a:ext>
            </a:extLst>
          </p:cNvPr>
          <p:cNvPicPr>
            <a:picLocks noChangeAspect="1"/>
          </p:cNvPicPr>
          <p:nvPr/>
        </p:nvPicPr>
        <p:blipFill rotWithShape="1">
          <a:blip r:embed="rId2">
            <a:duotone>
              <a:schemeClr val="bg2">
                <a:shade val="45000"/>
                <a:satMod val="135000"/>
              </a:schemeClr>
              <a:prstClr val="white"/>
            </a:duotone>
            <a:alphaModFix amt="40000"/>
          </a:blip>
          <a:srcRect t="15730"/>
          <a:stretch/>
        </p:blipFill>
        <p:spPr>
          <a:xfrm>
            <a:off x="20" y="10"/>
            <a:ext cx="12191980" cy="6857989"/>
          </a:xfrm>
          <a:prstGeom prst="rect">
            <a:avLst/>
          </a:prstGeom>
        </p:spPr>
      </p:pic>
      <p:sp>
        <p:nvSpPr>
          <p:cNvPr id="2" name="Title 1">
            <a:extLst>
              <a:ext uri="{FF2B5EF4-FFF2-40B4-BE49-F238E27FC236}">
                <a16:creationId xmlns:a16="http://schemas.microsoft.com/office/drawing/2014/main" id="{4BF3D057-5EED-4B43-8CD1-3BEDA0A72925}"/>
              </a:ext>
            </a:extLst>
          </p:cNvPr>
          <p:cNvSpPr>
            <a:spLocks noGrp="1"/>
          </p:cNvSpPr>
          <p:nvPr>
            <p:ph type="title"/>
          </p:nvPr>
        </p:nvSpPr>
        <p:spPr>
          <a:xfrm>
            <a:off x="1024128" y="585216"/>
            <a:ext cx="9720072" cy="1499616"/>
          </a:xfrm>
        </p:spPr>
        <p:txBody>
          <a:bodyPr>
            <a:normAutofit/>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871559D-B503-4ACD-8613-DEE0D30DEFA1}"/>
              </a:ext>
            </a:extLst>
          </p:cNvPr>
          <p:cNvSpPr>
            <a:spLocks noGrp="1"/>
          </p:cNvSpPr>
          <p:nvPr>
            <p:ph idx="1"/>
          </p:nvPr>
        </p:nvSpPr>
        <p:spPr>
          <a:xfrm>
            <a:off x="1024128" y="2286000"/>
            <a:ext cx="9720073" cy="4023360"/>
          </a:xfrm>
        </p:spPr>
        <p:txBody>
          <a:bodyPr>
            <a:normAutofit/>
          </a:bodyPr>
          <a:lstStyle/>
          <a:p>
            <a:r>
              <a:rPr lang="en-US" sz="2800" b="1" dirty="0">
                <a:solidFill>
                  <a:srgbClr val="FF0000"/>
                </a:solidFill>
              </a:rPr>
              <a:t>Reserve fund</a:t>
            </a:r>
          </a:p>
          <a:p>
            <a:r>
              <a:rPr lang="en-US" dirty="0"/>
              <a:t>Some banks have an excess over the minimum required funds to be held in reserve. At the same time, other banks run short of required reserves. This imbalance is solved through the </a:t>
            </a:r>
            <a:r>
              <a:rPr lang="en-US" dirty="0">
                <a:solidFill>
                  <a:srgbClr val="FF0000"/>
                </a:solidFill>
              </a:rPr>
              <a:t>central bank funds market</a:t>
            </a:r>
            <a:r>
              <a:rPr lang="en-US" dirty="0"/>
              <a:t>, which allows banks that have a surplus of funds to lend money to banks that need funds for maturities of up to one year.</a:t>
            </a:r>
          </a:p>
          <a:p>
            <a:r>
              <a:rPr lang="en-US" dirty="0"/>
              <a:t>These rates are termed the </a:t>
            </a:r>
            <a:r>
              <a:rPr lang="en-US" dirty="0">
                <a:solidFill>
                  <a:srgbClr val="FF0000"/>
                </a:solidFill>
              </a:rPr>
              <a:t>central bank funds rates</a:t>
            </a:r>
            <a:r>
              <a:rPr lang="en-US" dirty="0"/>
              <a:t>.</a:t>
            </a:r>
          </a:p>
        </p:txBody>
      </p:sp>
    </p:spTree>
    <p:extLst>
      <p:ext uri="{BB962C8B-B14F-4D97-AF65-F5344CB8AC3E}">
        <p14:creationId xmlns:p14="http://schemas.microsoft.com/office/powerpoint/2010/main" val="168639341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E3B88-5060-42BD-8FE7-0359C35E24AE}"/>
              </a:ext>
            </a:extLst>
          </p:cNvPr>
          <p:cNvSpPr>
            <a:spLocks noGrp="1"/>
          </p:cNvSpPr>
          <p:nvPr>
            <p:ph type="title"/>
          </p:nvPr>
        </p:nvSpPr>
        <p:spPr>
          <a:xfrm>
            <a:off x="1024129" y="585216"/>
            <a:ext cx="4431792" cy="1499616"/>
          </a:xfrm>
        </p:spPr>
        <p:txBody>
          <a:bodyPr>
            <a:normAutofit/>
          </a:bodyPr>
          <a:lstStyle/>
          <a:p>
            <a:r>
              <a:rPr lang="en-US" sz="2800"/>
              <a:t>Module2</a:t>
            </a:r>
            <a:br>
              <a:rPr lang="en-US" sz="2800"/>
            </a:br>
            <a:r>
              <a:rPr lang="en-US" sz="2800"/>
              <a:t>Fixed-Income markets: </a:t>
            </a:r>
            <a:br>
              <a:rPr lang="en-US" sz="2800"/>
            </a:br>
            <a:r>
              <a:rPr lang="en-US" sz="2800"/>
              <a:t>issuance, trading, and funding</a:t>
            </a:r>
          </a:p>
        </p:txBody>
      </p:sp>
      <p:sp>
        <p:nvSpPr>
          <p:cNvPr id="3" name="Content Placeholder 2">
            <a:extLst>
              <a:ext uri="{FF2B5EF4-FFF2-40B4-BE49-F238E27FC236}">
                <a16:creationId xmlns:a16="http://schemas.microsoft.com/office/drawing/2014/main" id="{7AB8915D-A066-45BA-862A-AC6CE1C9B62F}"/>
              </a:ext>
            </a:extLst>
          </p:cNvPr>
          <p:cNvSpPr>
            <a:spLocks noGrp="1"/>
          </p:cNvSpPr>
          <p:nvPr>
            <p:ph idx="1"/>
          </p:nvPr>
        </p:nvSpPr>
        <p:spPr>
          <a:xfrm>
            <a:off x="1024128" y="2286000"/>
            <a:ext cx="4429615" cy="3931920"/>
          </a:xfrm>
        </p:spPr>
        <p:txBody>
          <a:bodyPr>
            <a:normAutofit/>
          </a:bodyPr>
          <a:lstStyle/>
          <a:p>
            <a:r>
              <a:rPr lang="en-US" sz="2800" b="1" dirty="0">
                <a:solidFill>
                  <a:srgbClr val="FF0000"/>
                </a:solidFill>
              </a:rPr>
              <a:t>Interbank Funds</a:t>
            </a:r>
          </a:p>
          <a:p>
            <a:r>
              <a:rPr lang="en-US" dirty="0"/>
              <a:t>The interbank market is the market of </a:t>
            </a:r>
          </a:p>
          <a:p>
            <a:r>
              <a:rPr lang="en-US" dirty="0"/>
              <a:t>loans and deposits between banks.</a:t>
            </a:r>
            <a:endParaRPr lang="en-US" b="1" dirty="0"/>
          </a:p>
          <a:p>
            <a:r>
              <a:rPr lang="en-US" sz="2800" b="1" dirty="0">
                <a:solidFill>
                  <a:srgbClr val="FF0000"/>
                </a:solidFill>
              </a:rPr>
              <a:t>Certificate of deposit</a:t>
            </a:r>
          </a:p>
          <a:p>
            <a:r>
              <a:rPr lang="en-US" dirty="0"/>
              <a:t>Non-negotiable CD</a:t>
            </a:r>
          </a:p>
          <a:p>
            <a:r>
              <a:rPr lang="en-US" dirty="0"/>
              <a:t>Negotiable CD</a:t>
            </a:r>
          </a:p>
          <a:p>
            <a:pPr lvl="1"/>
            <a:r>
              <a:rPr lang="en-US" dirty="0"/>
              <a:t>Large-denomination CD</a:t>
            </a:r>
          </a:p>
          <a:p>
            <a:pPr lvl="1"/>
            <a:r>
              <a:rPr lang="en-US" dirty="0"/>
              <a:t>Small-denomination CD</a:t>
            </a:r>
          </a:p>
        </p:txBody>
      </p:sp>
      <p:pic>
        <p:nvPicPr>
          <p:cNvPr id="7" name="Picture 6" descr="表格&#10;&#10;描述已自动生成">
            <a:extLst>
              <a:ext uri="{FF2B5EF4-FFF2-40B4-BE49-F238E27FC236}">
                <a16:creationId xmlns:a16="http://schemas.microsoft.com/office/drawing/2014/main" id="{77CC9A63-E450-40E7-B711-64E8442C47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18487" y="640080"/>
            <a:ext cx="3810946" cy="5577840"/>
          </a:xfrm>
          <a:prstGeom prst="rect">
            <a:avLst/>
          </a:prstGeom>
        </p:spPr>
      </p:pic>
    </p:spTree>
    <p:extLst>
      <p:ext uri="{BB962C8B-B14F-4D97-AF65-F5344CB8AC3E}">
        <p14:creationId xmlns:p14="http://schemas.microsoft.com/office/powerpoint/2010/main" val="201260887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7700A3-82D6-479F-B46E-76F11AECCAE5}"/>
              </a:ext>
            </a:extLst>
          </p:cNvPr>
          <p:cNvSpPr>
            <a:spLocks noGrp="1"/>
          </p:cNvSpPr>
          <p:nvPr>
            <p:ph type="title"/>
          </p:nvPr>
        </p:nvSpPr>
        <p:spPr>
          <a:xfrm>
            <a:off x="1024128" y="585216"/>
            <a:ext cx="8018272" cy="1499616"/>
          </a:xfrm>
        </p:spPr>
        <p:txBody>
          <a:bodyPr>
            <a:normAutofit/>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sp>
        <p:nvSpPr>
          <p:cNvPr id="3" name="Content Placeholder 2">
            <a:extLst>
              <a:ext uri="{FF2B5EF4-FFF2-40B4-BE49-F238E27FC236}">
                <a16:creationId xmlns:a16="http://schemas.microsoft.com/office/drawing/2014/main" id="{8206C6B4-ADE0-43D9-8D26-A6A771FAF446}"/>
              </a:ext>
            </a:extLst>
          </p:cNvPr>
          <p:cNvSpPr>
            <a:spLocks noGrp="1"/>
          </p:cNvSpPr>
          <p:nvPr>
            <p:ph idx="1"/>
          </p:nvPr>
        </p:nvSpPr>
        <p:spPr>
          <a:xfrm>
            <a:off x="1024128" y="2286000"/>
            <a:ext cx="8018271" cy="4023360"/>
          </a:xfrm>
        </p:spPr>
        <p:txBody>
          <a:bodyPr>
            <a:normAutofit/>
          </a:bodyPr>
          <a:lstStyle/>
          <a:p>
            <a:r>
              <a:rPr lang="en-US" sz="2800" b="1" dirty="0">
                <a:solidFill>
                  <a:srgbClr val="FF0000"/>
                </a:solidFill>
              </a:rPr>
              <a:t>R</a:t>
            </a:r>
            <a:r>
              <a:rPr lang="en-US" altLang="zh-CN" sz="2800" b="1" dirty="0">
                <a:solidFill>
                  <a:srgbClr val="FF0000"/>
                </a:solidFill>
              </a:rPr>
              <a:t>epurchase and reverse repurchase agreement</a:t>
            </a:r>
          </a:p>
          <a:p>
            <a:r>
              <a:rPr lang="en-US" altLang="zh-CN" dirty="0"/>
              <a:t>A </a:t>
            </a:r>
            <a:r>
              <a:rPr lang="en-US" altLang="zh-CN" dirty="0">
                <a:solidFill>
                  <a:srgbClr val="FF0000"/>
                </a:solidFill>
              </a:rPr>
              <a:t>repurchase agreement </a:t>
            </a:r>
            <a:r>
              <a:rPr lang="en-US" altLang="zh-CN" dirty="0"/>
              <a:t>or </a:t>
            </a:r>
            <a:r>
              <a:rPr lang="en-US" altLang="zh-CN" dirty="0">
                <a:solidFill>
                  <a:srgbClr val="FF0000"/>
                </a:solidFill>
              </a:rPr>
              <a:t>repo</a:t>
            </a:r>
            <a:r>
              <a:rPr lang="en-US" altLang="zh-CN" dirty="0"/>
              <a:t> is the sale of a security with a simultaneous agreement by the seller to buy the same security back from the purchaser at an agreed-on price and future date.</a:t>
            </a:r>
          </a:p>
          <a:p>
            <a:r>
              <a:rPr lang="en-US" altLang="zh-CN" dirty="0"/>
              <a:t>The price at which the dealer repurchases the security is known as the </a:t>
            </a:r>
            <a:r>
              <a:rPr lang="en-US" altLang="zh-CN" dirty="0">
                <a:solidFill>
                  <a:srgbClr val="FF0000"/>
                </a:solidFill>
              </a:rPr>
              <a:t>repurchase price</a:t>
            </a:r>
            <a:r>
              <a:rPr lang="en-US" altLang="zh-CN" dirty="0"/>
              <a:t>.</a:t>
            </a:r>
          </a:p>
          <a:p>
            <a:r>
              <a:rPr lang="en-US" altLang="zh-CN" dirty="0"/>
              <a:t>The date when the gilt is repurchased is called the </a:t>
            </a:r>
            <a:r>
              <a:rPr lang="en-US" altLang="zh-CN" dirty="0">
                <a:solidFill>
                  <a:srgbClr val="FF0000"/>
                </a:solidFill>
              </a:rPr>
              <a:t>repurchase date</a:t>
            </a:r>
            <a:r>
              <a:rPr lang="en-US" altLang="zh-CN" dirty="0"/>
              <a:t>.</a:t>
            </a:r>
          </a:p>
          <a:p>
            <a:endParaRPr lang="en-US" altLang="zh-CN" dirty="0"/>
          </a:p>
          <a:p>
            <a:endParaRPr lang="en-US"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3197617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White calculator">
            <a:extLst>
              <a:ext uri="{FF2B5EF4-FFF2-40B4-BE49-F238E27FC236}">
                <a16:creationId xmlns:a16="http://schemas.microsoft.com/office/drawing/2014/main" id="{10C91AA3-2279-06D9-BAC0-1105205FB3D3}"/>
              </a:ext>
            </a:extLst>
          </p:cNvPr>
          <p:cNvPicPr>
            <a:picLocks noChangeAspect="1"/>
          </p:cNvPicPr>
          <p:nvPr/>
        </p:nvPicPr>
        <p:blipFill rotWithShape="1">
          <a:blip r:embed="rId2">
            <a:duotone>
              <a:schemeClr val="bg2">
                <a:shade val="45000"/>
                <a:satMod val="135000"/>
              </a:schemeClr>
              <a:prstClr val="white"/>
            </a:duotone>
            <a:alphaModFix amt="40000"/>
          </a:blip>
          <a:srcRect b="15730"/>
          <a:stretch/>
        </p:blipFill>
        <p:spPr>
          <a:xfrm>
            <a:off x="20" y="10"/>
            <a:ext cx="12191980" cy="6857989"/>
          </a:xfrm>
          <a:prstGeom prst="rect">
            <a:avLst/>
          </a:prstGeom>
        </p:spPr>
      </p:pic>
      <p:sp>
        <p:nvSpPr>
          <p:cNvPr id="2" name="Title 1">
            <a:extLst>
              <a:ext uri="{FF2B5EF4-FFF2-40B4-BE49-F238E27FC236}">
                <a16:creationId xmlns:a16="http://schemas.microsoft.com/office/drawing/2014/main" id="{8D23DE39-850E-47A8-B165-E15DC2A85A19}"/>
              </a:ext>
            </a:extLst>
          </p:cNvPr>
          <p:cNvSpPr>
            <a:spLocks noGrp="1"/>
          </p:cNvSpPr>
          <p:nvPr>
            <p:ph type="title"/>
          </p:nvPr>
        </p:nvSpPr>
        <p:spPr>
          <a:xfrm>
            <a:off x="1024128" y="585216"/>
            <a:ext cx="9720072" cy="1499616"/>
          </a:xfrm>
        </p:spPr>
        <p:txBody>
          <a:bodyPr>
            <a:normAutofit/>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90AC6A4B-B34E-4991-AF2A-9F430A3F530F}"/>
              </a:ext>
            </a:extLst>
          </p:cNvPr>
          <p:cNvSpPr>
            <a:spLocks noGrp="1"/>
          </p:cNvSpPr>
          <p:nvPr>
            <p:ph idx="1"/>
          </p:nvPr>
        </p:nvSpPr>
        <p:spPr>
          <a:xfrm>
            <a:off x="1024128" y="2286000"/>
            <a:ext cx="9720073" cy="4023360"/>
          </a:xfrm>
        </p:spPr>
        <p:txBody>
          <a:bodyPr>
            <a:normAutofit/>
          </a:bodyPr>
          <a:lstStyle/>
          <a:p>
            <a:r>
              <a:rPr lang="en-US" sz="2800" b="1" dirty="0">
                <a:solidFill>
                  <a:srgbClr val="FF0000"/>
                </a:solidFill>
              </a:rPr>
              <a:t>R</a:t>
            </a:r>
            <a:r>
              <a:rPr lang="en-US" altLang="zh-CN" sz="2800" b="1" dirty="0">
                <a:solidFill>
                  <a:srgbClr val="FF0000"/>
                </a:solidFill>
              </a:rPr>
              <a:t>epurchase and reverse repurchase agreement</a:t>
            </a:r>
          </a:p>
          <a:p>
            <a:r>
              <a:rPr lang="en-US" altLang="zh-CN" dirty="0"/>
              <a:t>The interest rate on a repurchase agreement is called the </a:t>
            </a:r>
            <a:r>
              <a:rPr lang="en-US" altLang="zh-CN" dirty="0">
                <a:solidFill>
                  <a:srgbClr val="FF0000"/>
                </a:solidFill>
              </a:rPr>
              <a:t>repo rate</a:t>
            </a:r>
            <a:r>
              <a:rPr lang="en-US" altLang="zh-CN" dirty="0"/>
              <a:t>.</a:t>
            </a:r>
          </a:p>
          <a:p>
            <a:r>
              <a:rPr lang="en-US" altLang="zh-CN" dirty="0"/>
              <a:t>Repo rate is </a:t>
            </a:r>
            <a:r>
              <a:rPr lang="en-US" altLang="zh-CN" dirty="0">
                <a:solidFill>
                  <a:srgbClr val="FF0000"/>
                </a:solidFill>
              </a:rPr>
              <a:t>lower</a:t>
            </a:r>
            <a:r>
              <a:rPr lang="en-US" altLang="zh-CN" dirty="0"/>
              <a:t> when:</a:t>
            </a:r>
          </a:p>
          <a:p>
            <a:pPr>
              <a:buFont typeface="Wingdings" panose="05000000000000000000" pitchFamily="2" charset="2"/>
              <a:buChar char="§"/>
            </a:pPr>
            <a:r>
              <a:rPr lang="en-US" altLang="zh-CN" dirty="0"/>
              <a:t>The collateral is highly rated</a:t>
            </a:r>
          </a:p>
          <a:p>
            <a:pPr>
              <a:buFont typeface="Wingdings" panose="05000000000000000000" pitchFamily="2" charset="2"/>
              <a:buChar char="§"/>
            </a:pPr>
            <a:r>
              <a:rPr lang="en-US" altLang="zh-CN" dirty="0"/>
              <a:t>Short term maturity</a:t>
            </a:r>
          </a:p>
          <a:p>
            <a:pPr>
              <a:buFont typeface="Wingdings" panose="05000000000000000000" pitchFamily="2" charset="2"/>
              <a:buChar char="§"/>
            </a:pPr>
            <a:r>
              <a:rPr lang="en-US" altLang="zh-CN" dirty="0"/>
              <a:t>Delivery of collateral to the lender is required</a:t>
            </a:r>
          </a:p>
          <a:p>
            <a:pPr>
              <a:buFont typeface="Wingdings" panose="05000000000000000000" pitchFamily="2" charset="2"/>
              <a:buChar char="§"/>
            </a:pPr>
            <a:r>
              <a:rPr lang="en-US" altLang="zh-CN" dirty="0"/>
              <a:t>high demand and short supply of collateral</a:t>
            </a:r>
          </a:p>
          <a:p>
            <a:pPr>
              <a:buFont typeface="Wingdings" panose="05000000000000000000" pitchFamily="2" charset="2"/>
              <a:buChar char="§"/>
            </a:pPr>
            <a:r>
              <a:rPr lang="en-US" dirty="0"/>
              <a:t>The interest rates of alternative financing in the money market is lower</a:t>
            </a:r>
            <a:endParaRPr lang="en-US" altLang="zh-CN" dirty="0"/>
          </a:p>
          <a:p>
            <a:endParaRPr lang="en-US" dirty="0"/>
          </a:p>
        </p:txBody>
      </p:sp>
    </p:spTree>
    <p:extLst>
      <p:ext uri="{BB962C8B-B14F-4D97-AF65-F5344CB8AC3E}">
        <p14:creationId xmlns:p14="http://schemas.microsoft.com/office/powerpoint/2010/main" val="362566361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4FCF9C-63DA-4CE0-A854-9A1C300C03EF}"/>
              </a:ext>
            </a:extLst>
          </p:cNvPr>
          <p:cNvSpPr>
            <a:spLocks noGrp="1"/>
          </p:cNvSpPr>
          <p:nvPr>
            <p:ph type="title"/>
          </p:nvPr>
        </p:nvSpPr>
        <p:spPr>
          <a:xfrm>
            <a:off x="1024128" y="585216"/>
            <a:ext cx="8018272" cy="1499616"/>
          </a:xfrm>
        </p:spPr>
        <p:txBody>
          <a:bodyPr>
            <a:normAutofit/>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sp>
        <p:nvSpPr>
          <p:cNvPr id="3" name="Content Placeholder 2">
            <a:extLst>
              <a:ext uri="{FF2B5EF4-FFF2-40B4-BE49-F238E27FC236}">
                <a16:creationId xmlns:a16="http://schemas.microsoft.com/office/drawing/2014/main" id="{AD945407-0129-49ED-9AE3-D2662DFA1960}"/>
              </a:ext>
            </a:extLst>
          </p:cNvPr>
          <p:cNvSpPr>
            <a:spLocks noGrp="1"/>
          </p:cNvSpPr>
          <p:nvPr>
            <p:ph idx="1"/>
          </p:nvPr>
        </p:nvSpPr>
        <p:spPr>
          <a:xfrm>
            <a:off x="1024128" y="2286000"/>
            <a:ext cx="8018271" cy="4023360"/>
          </a:xfrm>
        </p:spPr>
        <p:txBody>
          <a:bodyPr>
            <a:normAutofit lnSpcReduction="10000"/>
          </a:bodyPr>
          <a:lstStyle/>
          <a:p>
            <a:r>
              <a:rPr lang="en-US" sz="2800" b="1" dirty="0">
                <a:solidFill>
                  <a:srgbClr val="FF0000"/>
                </a:solidFill>
              </a:rPr>
              <a:t>R</a:t>
            </a:r>
            <a:r>
              <a:rPr lang="en-US" altLang="zh-CN" sz="2800" b="1" dirty="0">
                <a:solidFill>
                  <a:srgbClr val="FF0000"/>
                </a:solidFill>
              </a:rPr>
              <a:t>epurchase and reverse repurchase agreement</a:t>
            </a:r>
          </a:p>
          <a:p>
            <a:r>
              <a:rPr lang="en-US" sz="1900" dirty="0">
                <a:solidFill>
                  <a:srgbClr val="FF0000"/>
                </a:solidFill>
              </a:rPr>
              <a:t>Both parties </a:t>
            </a:r>
            <a:r>
              <a:rPr lang="en-US" sz="1900" dirty="0"/>
              <a:t>to a repurchase agreement are subject to </a:t>
            </a:r>
            <a:r>
              <a:rPr lang="en-US" sz="1900" dirty="0">
                <a:solidFill>
                  <a:srgbClr val="FF0000"/>
                </a:solidFill>
              </a:rPr>
              <a:t>credit risk</a:t>
            </a:r>
            <a:r>
              <a:rPr lang="en-US" sz="1900" dirty="0"/>
              <a:t>.</a:t>
            </a:r>
          </a:p>
          <a:p>
            <a:r>
              <a:rPr lang="en-US" sz="1900" dirty="0"/>
              <a:t>The difference between the market value of the security used as collateral and the value of the loan is known as the </a:t>
            </a:r>
            <a:r>
              <a:rPr lang="en-US" sz="1900" dirty="0">
                <a:solidFill>
                  <a:srgbClr val="FF0000"/>
                </a:solidFill>
              </a:rPr>
              <a:t>repo margin</a:t>
            </a:r>
            <a:r>
              <a:rPr lang="en-US" sz="1900" dirty="0"/>
              <a:t>, although the term </a:t>
            </a:r>
            <a:r>
              <a:rPr lang="en-US" sz="1900" dirty="0">
                <a:solidFill>
                  <a:srgbClr val="FF0000"/>
                </a:solidFill>
              </a:rPr>
              <a:t>haircut</a:t>
            </a:r>
            <a:r>
              <a:rPr lang="en-US" sz="1900" dirty="0"/>
              <a:t> is more commonly used, particularly in the United States.</a:t>
            </a:r>
          </a:p>
          <a:p>
            <a:r>
              <a:rPr lang="en-US" sz="1900" dirty="0"/>
              <a:t>Rope margin is </a:t>
            </a:r>
            <a:r>
              <a:rPr lang="en-US" sz="1900" dirty="0">
                <a:solidFill>
                  <a:srgbClr val="FF0000"/>
                </a:solidFill>
              </a:rPr>
              <a:t>lower</a:t>
            </a:r>
            <a:r>
              <a:rPr lang="en-US" sz="1900" dirty="0"/>
              <a:t> when:</a:t>
            </a:r>
          </a:p>
          <a:p>
            <a:pPr>
              <a:buFont typeface="Wingdings" panose="05000000000000000000" pitchFamily="2" charset="2"/>
              <a:buChar char="§"/>
            </a:pPr>
            <a:r>
              <a:rPr lang="en-US" sz="1900" dirty="0"/>
              <a:t>The shorter length of repurchase agreement</a:t>
            </a:r>
          </a:p>
          <a:p>
            <a:pPr>
              <a:buFont typeface="Wingdings" panose="05000000000000000000" pitchFamily="2" charset="2"/>
              <a:buChar char="§"/>
            </a:pPr>
            <a:r>
              <a:rPr lang="en-US" sz="1900" dirty="0"/>
              <a:t>The higher quality of the collateral</a:t>
            </a:r>
          </a:p>
          <a:p>
            <a:pPr>
              <a:buFont typeface="Wingdings" panose="05000000000000000000" pitchFamily="2" charset="2"/>
              <a:buChar char="§"/>
            </a:pPr>
            <a:r>
              <a:rPr lang="en-US" sz="1900" dirty="0"/>
              <a:t>The higher creditworthiness of the counterparty</a:t>
            </a:r>
          </a:p>
          <a:p>
            <a:pPr>
              <a:buFont typeface="Wingdings" panose="05000000000000000000" pitchFamily="2" charset="2"/>
              <a:buChar char="§"/>
            </a:pPr>
            <a:r>
              <a:rPr lang="en-US" sz="1900" dirty="0"/>
              <a:t>High demand and short supply of the collateral</a:t>
            </a:r>
          </a:p>
          <a:p>
            <a:endParaRPr lang="en-US" sz="1900"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5065586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A4198C-F06B-491A-ADDC-73E2DD602D95}"/>
              </a:ext>
            </a:extLst>
          </p:cNvPr>
          <p:cNvSpPr>
            <a:spLocks noGrp="1"/>
          </p:cNvSpPr>
          <p:nvPr>
            <p:ph type="title"/>
          </p:nvPr>
        </p:nvSpPr>
        <p:spPr>
          <a:xfrm>
            <a:off x="1024128" y="585216"/>
            <a:ext cx="8018272" cy="1499616"/>
          </a:xfrm>
        </p:spPr>
        <p:txBody>
          <a:bodyPr>
            <a:normAutofit/>
          </a:bodyPr>
          <a:lstStyle/>
          <a:p>
            <a:r>
              <a:rPr lang="en-US" dirty="0"/>
              <a:t>practices</a:t>
            </a:r>
          </a:p>
        </p:txBody>
      </p:sp>
      <p:sp>
        <p:nvSpPr>
          <p:cNvPr id="3" name="Content Placeholder 2">
            <a:extLst>
              <a:ext uri="{FF2B5EF4-FFF2-40B4-BE49-F238E27FC236}">
                <a16:creationId xmlns:a16="http://schemas.microsoft.com/office/drawing/2014/main" id="{8F417EE6-AC56-494F-9CBB-585D54CCC0E3}"/>
              </a:ext>
            </a:extLst>
          </p:cNvPr>
          <p:cNvSpPr>
            <a:spLocks noGrp="1"/>
          </p:cNvSpPr>
          <p:nvPr>
            <p:ph idx="1"/>
          </p:nvPr>
        </p:nvSpPr>
        <p:spPr>
          <a:xfrm>
            <a:off x="1024128" y="2286000"/>
            <a:ext cx="8018271" cy="4023360"/>
          </a:xfrm>
        </p:spPr>
        <p:txBody>
          <a:bodyPr>
            <a:normAutofit/>
          </a:bodyPr>
          <a:lstStyle/>
          <a:p>
            <a:pPr marL="0" indent="0">
              <a:buNone/>
            </a:pPr>
            <a:r>
              <a:rPr lang="en-US" sz="2000" dirty="0"/>
              <a:t>1.A large-denomination negotiable certificate of deposit most likely:</a:t>
            </a:r>
          </a:p>
          <a:p>
            <a:pPr marL="457200" indent="-457200">
              <a:buFont typeface="+mj-lt"/>
              <a:buAutoNum type="alphaUcPeriod"/>
            </a:pPr>
            <a:r>
              <a:rPr lang="en-US" sz="2000" b="1" dirty="0"/>
              <a:t>is traded in the open market.</a:t>
            </a:r>
          </a:p>
          <a:p>
            <a:pPr marL="457200" indent="-457200">
              <a:buFont typeface="+mj-lt"/>
              <a:buAutoNum type="alphaUcPeriod"/>
            </a:pPr>
            <a:r>
              <a:rPr lang="en-US" sz="2000" b="1" dirty="0"/>
              <a:t>is purchased by retail investors.</a:t>
            </a:r>
          </a:p>
          <a:p>
            <a:pPr marL="457200" indent="-457200">
              <a:buFont typeface="+mj-lt"/>
              <a:buAutoNum type="alphaUcPeriod"/>
            </a:pPr>
            <a:r>
              <a:rPr lang="en-US" sz="2000" b="1" dirty="0"/>
              <a:t>has a penalty for early withdrawal of funds.</a:t>
            </a:r>
          </a:p>
          <a:p>
            <a:pPr marL="0" indent="0">
              <a:buNone/>
            </a:pPr>
            <a:r>
              <a:rPr lang="en-US" sz="2000" dirty="0"/>
              <a:t>2.From the dealer’s viewpoint, a repurchase agreement is best described as a type of:</a:t>
            </a:r>
          </a:p>
          <a:p>
            <a:pPr marL="457200" indent="-457200">
              <a:buFont typeface="+mj-lt"/>
              <a:buAutoNum type="alphaUcPeriod"/>
            </a:pPr>
            <a:r>
              <a:rPr lang="en-US" sz="2000" b="1" dirty="0"/>
              <a:t>collateralized short-term lending.</a:t>
            </a:r>
          </a:p>
          <a:p>
            <a:pPr marL="457200" indent="-457200">
              <a:buFont typeface="+mj-lt"/>
              <a:buAutoNum type="alphaUcPeriod"/>
            </a:pPr>
            <a:r>
              <a:rPr lang="en-US" sz="2000" b="1" dirty="0"/>
              <a:t>collateralized short-term borrowing.</a:t>
            </a:r>
          </a:p>
          <a:p>
            <a:pPr marL="457200" indent="-457200">
              <a:buFont typeface="+mj-lt"/>
              <a:buAutoNum type="alphaUcPeriod"/>
            </a:pPr>
            <a:r>
              <a:rPr lang="en-US" sz="2000" b="1" dirty="0"/>
              <a:t>uncollateralized short-term borrowing.</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6095797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573D95-2593-4E4C-AB75-A79413E7F8C5}"/>
              </a:ext>
            </a:extLst>
          </p:cNvPr>
          <p:cNvSpPr>
            <a:spLocks noGrp="1"/>
          </p:cNvSpPr>
          <p:nvPr>
            <p:ph type="title"/>
          </p:nvPr>
        </p:nvSpPr>
        <p:spPr>
          <a:xfrm>
            <a:off x="1024128" y="585216"/>
            <a:ext cx="6066818" cy="1499616"/>
          </a:xfrm>
        </p:spPr>
        <p:txBody>
          <a:bodyPr>
            <a:normAutofit/>
          </a:bodyPr>
          <a:lstStyle/>
          <a:p>
            <a:r>
              <a:rPr lang="en-US" dirty="0"/>
              <a:t>practices</a:t>
            </a:r>
          </a:p>
        </p:txBody>
      </p:sp>
      <p:sp>
        <p:nvSpPr>
          <p:cNvPr id="3" name="Content Placeholder 2">
            <a:extLst>
              <a:ext uri="{FF2B5EF4-FFF2-40B4-BE49-F238E27FC236}">
                <a16:creationId xmlns:a16="http://schemas.microsoft.com/office/drawing/2014/main" id="{2D3B074E-0E59-490F-B272-4B47C867C3C3}"/>
              </a:ext>
            </a:extLst>
          </p:cNvPr>
          <p:cNvSpPr>
            <a:spLocks noGrp="1"/>
          </p:cNvSpPr>
          <p:nvPr>
            <p:ph idx="1"/>
          </p:nvPr>
        </p:nvSpPr>
        <p:spPr>
          <a:xfrm>
            <a:off x="1024128" y="2286000"/>
            <a:ext cx="6066818" cy="4023360"/>
          </a:xfrm>
        </p:spPr>
        <p:txBody>
          <a:bodyPr>
            <a:normAutofit/>
          </a:bodyPr>
          <a:lstStyle/>
          <a:p>
            <a:pPr marL="0" indent="0">
              <a:buNone/>
            </a:pPr>
            <a:r>
              <a:rPr lang="en-US" sz="2000" dirty="0"/>
              <a:t>3.The interest on a repurchase agreement is known as the:</a:t>
            </a:r>
          </a:p>
          <a:p>
            <a:pPr marL="457200" indent="-457200">
              <a:buFont typeface="+mj-lt"/>
              <a:buAutoNum type="alphaUcPeriod"/>
            </a:pPr>
            <a:r>
              <a:rPr lang="en-US" sz="2000" b="1" dirty="0"/>
              <a:t>repo rate.</a:t>
            </a:r>
          </a:p>
          <a:p>
            <a:pPr marL="457200" indent="-457200">
              <a:buFont typeface="+mj-lt"/>
              <a:buAutoNum type="alphaUcPeriod"/>
            </a:pPr>
            <a:r>
              <a:rPr lang="en-US" sz="2000" b="1" dirty="0"/>
              <a:t>repo yield.</a:t>
            </a:r>
          </a:p>
          <a:p>
            <a:pPr marL="457200" indent="-457200">
              <a:buFont typeface="+mj-lt"/>
              <a:buAutoNum type="alphaUcPeriod"/>
            </a:pPr>
            <a:r>
              <a:rPr lang="en-US" sz="2000" b="1" dirty="0"/>
              <a:t>Repo margin.</a:t>
            </a:r>
          </a:p>
          <a:p>
            <a:pPr marL="0" indent="0">
              <a:buNone/>
            </a:pPr>
            <a:r>
              <a:rPr lang="en-US" sz="2000" dirty="0"/>
              <a:t>4.The level of repo margin is higher:</a:t>
            </a:r>
          </a:p>
          <a:p>
            <a:pPr marL="457200" indent="-457200">
              <a:buFont typeface="+mj-lt"/>
              <a:buAutoNum type="alphaUcPeriod"/>
            </a:pPr>
            <a:r>
              <a:rPr lang="en-US" sz="2000" b="1" dirty="0"/>
              <a:t>the higher the quality of the collateral.</a:t>
            </a:r>
          </a:p>
          <a:p>
            <a:pPr marL="457200" indent="-457200">
              <a:buFont typeface="+mj-lt"/>
              <a:buAutoNum type="alphaUcPeriod"/>
            </a:pPr>
            <a:r>
              <a:rPr lang="en-US" sz="2000" b="1" dirty="0"/>
              <a:t>the higher the credit quality of the counterparty.</a:t>
            </a:r>
          </a:p>
          <a:p>
            <a:pPr marL="457200" indent="-457200">
              <a:buFont typeface="+mj-lt"/>
              <a:buAutoNum type="alphaUcPeriod"/>
            </a:pPr>
            <a:r>
              <a:rPr lang="en-US" sz="2000" b="1" dirty="0"/>
              <a:t>the longer the length of the repurchase agreement.</a:t>
            </a:r>
          </a:p>
        </p:txBody>
      </p:sp>
      <p:pic>
        <p:nvPicPr>
          <p:cNvPr id="5" name="Picture 4" descr="Graph on document with pen">
            <a:extLst>
              <a:ext uri="{FF2B5EF4-FFF2-40B4-BE49-F238E27FC236}">
                <a16:creationId xmlns:a16="http://schemas.microsoft.com/office/drawing/2014/main" id="{482317AD-3CB0-DF1D-4999-97EA72B43E53}"/>
              </a:ext>
            </a:extLst>
          </p:cNvPr>
          <p:cNvPicPr>
            <a:picLocks noChangeAspect="1"/>
          </p:cNvPicPr>
          <p:nvPr/>
        </p:nvPicPr>
        <p:blipFill rotWithShape="1">
          <a:blip r:embed="rId2"/>
          <a:srcRect l="34281" r="20559" b="-1"/>
          <a:stretch/>
        </p:blipFill>
        <p:spPr>
          <a:xfrm>
            <a:off x="7552266" y="10"/>
            <a:ext cx="4639733" cy="6857990"/>
          </a:xfrm>
          <a:prstGeom prst="rect">
            <a:avLst/>
          </a:prstGeom>
        </p:spPr>
      </p:pic>
    </p:spTree>
    <p:extLst>
      <p:ext uri="{BB962C8B-B14F-4D97-AF65-F5344CB8AC3E}">
        <p14:creationId xmlns:p14="http://schemas.microsoft.com/office/powerpoint/2010/main" val="332609460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ACB230-6235-44A3-8BF8-394E8F576950}"/>
              </a:ext>
            </a:extLst>
          </p:cNvPr>
          <p:cNvSpPr>
            <a:spLocks noGrp="1"/>
          </p:cNvSpPr>
          <p:nvPr>
            <p:ph type="title"/>
          </p:nvPr>
        </p:nvSpPr>
        <p:spPr>
          <a:xfrm>
            <a:off x="1024128" y="585216"/>
            <a:ext cx="6066818" cy="1499616"/>
          </a:xfrm>
        </p:spPr>
        <p:txBody>
          <a:bodyPr>
            <a:normAutofit fontScale="90000"/>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sp>
        <p:nvSpPr>
          <p:cNvPr id="3" name="Content Placeholder 2">
            <a:extLst>
              <a:ext uri="{FF2B5EF4-FFF2-40B4-BE49-F238E27FC236}">
                <a16:creationId xmlns:a16="http://schemas.microsoft.com/office/drawing/2014/main" id="{F12E173B-99AE-4C68-9580-EC88EA476F92}"/>
              </a:ext>
            </a:extLst>
          </p:cNvPr>
          <p:cNvSpPr>
            <a:spLocks noGrp="1"/>
          </p:cNvSpPr>
          <p:nvPr>
            <p:ph idx="1"/>
          </p:nvPr>
        </p:nvSpPr>
        <p:spPr>
          <a:xfrm>
            <a:off x="1024128" y="2286000"/>
            <a:ext cx="6066818" cy="4023360"/>
          </a:xfrm>
        </p:spPr>
        <p:txBody>
          <a:bodyPr>
            <a:normAutofit/>
          </a:bodyPr>
          <a:lstStyle/>
          <a:p>
            <a:r>
              <a:rPr lang="en-US" altLang="zh-CN" sz="2800" b="1" dirty="0">
                <a:solidFill>
                  <a:srgbClr val="FF0000"/>
                </a:solidFill>
              </a:rPr>
              <a:t>Structured financial instruments</a:t>
            </a:r>
          </a:p>
          <a:p>
            <a:r>
              <a:rPr lang="en-US" dirty="0"/>
              <a:t>This sector includes asset-backed securities (ABS) and collateralized debt obligations (CDOs).</a:t>
            </a:r>
          </a:p>
          <a:p>
            <a:pPr>
              <a:buFont typeface="Wingdings" panose="05000000000000000000" pitchFamily="2" charset="2"/>
              <a:buChar char="§"/>
            </a:pPr>
            <a:r>
              <a:rPr lang="en-US" dirty="0"/>
              <a:t>Capital protected instruments(guarantee certificate)</a:t>
            </a:r>
          </a:p>
          <a:p>
            <a:pPr>
              <a:buFont typeface="Wingdings" panose="05000000000000000000" pitchFamily="2" charset="2"/>
              <a:buChar char="§"/>
            </a:pPr>
            <a:r>
              <a:rPr lang="en-US" dirty="0"/>
              <a:t>Yield enhancement instruments(credit linked note)</a:t>
            </a:r>
          </a:p>
          <a:p>
            <a:pPr>
              <a:buFont typeface="Wingdings" panose="05000000000000000000" pitchFamily="2" charset="2"/>
              <a:buChar char="§"/>
            </a:pPr>
            <a:r>
              <a:rPr lang="en-US" dirty="0"/>
              <a:t>Participation instruments(floating rate bond)</a:t>
            </a:r>
          </a:p>
          <a:p>
            <a:pPr>
              <a:buFont typeface="Wingdings" panose="05000000000000000000" pitchFamily="2" charset="2"/>
              <a:buChar char="§"/>
            </a:pPr>
            <a:r>
              <a:rPr lang="en-US" dirty="0"/>
              <a:t>Leveraged instruments(inverse floater bond)</a:t>
            </a:r>
          </a:p>
          <a:p>
            <a:endParaRPr lang="en-US" dirty="0"/>
          </a:p>
        </p:txBody>
      </p:sp>
      <p:pic>
        <p:nvPicPr>
          <p:cNvPr id="5" name="Picture 4" descr="Display stock market numbers">
            <a:extLst>
              <a:ext uri="{FF2B5EF4-FFF2-40B4-BE49-F238E27FC236}">
                <a16:creationId xmlns:a16="http://schemas.microsoft.com/office/drawing/2014/main" id="{461DFD4C-3AA9-7FB3-A1B0-00AE22DB90BA}"/>
              </a:ext>
            </a:extLst>
          </p:cNvPr>
          <p:cNvPicPr>
            <a:picLocks noChangeAspect="1"/>
          </p:cNvPicPr>
          <p:nvPr/>
        </p:nvPicPr>
        <p:blipFill rotWithShape="1">
          <a:blip r:embed="rId2"/>
          <a:srcRect l="28002" r="26839" b="-1"/>
          <a:stretch/>
        </p:blipFill>
        <p:spPr>
          <a:xfrm>
            <a:off x="7552266" y="10"/>
            <a:ext cx="4639733" cy="6857990"/>
          </a:xfrm>
          <a:prstGeom prst="rect">
            <a:avLst/>
          </a:prstGeom>
        </p:spPr>
      </p:pic>
    </p:spTree>
    <p:extLst>
      <p:ext uri="{BB962C8B-B14F-4D97-AF65-F5344CB8AC3E}">
        <p14:creationId xmlns:p14="http://schemas.microsoft.com/office/powerpoint/2010/main" val="28326272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Digital numbers and graphs">
            <a:extLst>
              <a:ext uri="{FF2B5EF4-FFF2-40B4-BE49-F238E27FC236}">
                <a16:creationId xmlns:a16="http://schemas.microsoft.com/office/drawing/2014/main" id="{BE653717-56F1-4013-3CE8-6E4A28D3015A}"/>
              </a:ext>
            </a:extLst>
          </p:cNvPr>
          <p:cNvPicPr>
            <a:picLocks noChangeAspect="1"/>
          </p:cNvPicPr>
          <p:nvPr/>
        </p:nvPicPr>
        <p:blipFill rotWithShape="1">
          <a:blip r:embed="rId2">
            <a:duotone>
              <a:schemeClr val="bg2">
                <a:shade val="45000"/>
                <a:satMod val="135000"/>
              </a:schemeClr>
              <a:prstClr val="white"/>
            </a:duotone>
            <a:alphaModFix amt="40000"/>
          </a:blip>
          <a:srcRect t="15730"/>
          <a:stretch/>
        </p:blipFill>
        <p:spPr>
          <a:xfrm>
            <a:off x="20" y="10"/>
            <a:ext cx="12191980" cy="6857989"/>
          </a:xfrm>
          <a:prstGeom prst="rect">
            <a:avLst/>
          </a:prstGeom>
        </p:spPr>
      </p:pic>
      <p:sp>
        <p:nvSpPr>
          <p:cNvPr id="2" name="标题 1">
            <a:extLst>
              <a:ext uri="{FF2B5EF4-FFF2-40B4-BE49-F238E27FC236}">
                <a16:creationId xmlns:a16="http://schemas.microsoft.com/office/drawing/2014/main" id="{5A5ACA59-A77D-054F-9B73-537202721DEF}"/>
              </a:ext>
            </a:extLst>
          </p:cNvPr>
          <p:cNvSpPr>
            <a:spLocks noGrp="1"/>
          </p:cNvSpPr>
          <p:nvPr>
            <p:ph type="title"/>
          </p:nvPr>
        </p:nvSpPr>
        <p:spPr>
          <a:xfrm>
            <a:off x="1024128" y="585216"/>
            <a:ext cx="9720072" cy="1499616"/>
          </a:xfrm>
        </p:spPr>
        <p:txBody>
          <a:bodyPr>
            <a:normAutofit/>
          </a:bodyPr>
          <a:lstStyle/>
          <a:p>
            <a:r>
              <a:rPr kumimoji="1" lang="en-US" altLang="zh-CN" dirty="0"/>
              <a:t>practices</a:t>
            </a:r>
            <a:endParaRPr kumimoji="1" lang="zh-CN" altLang="en-US" dirty="0"/>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内容占位符 2">
            <a:extLst>
              <a:ext uri="{FF2B5EF4-FFF2-40B4-BE49-F238E27FC236}">
                <a16:creationId xmlns:a16="http://schemas.microsoft.com/office/drawing/2014/main" id="{01E6EA75-6133-7A49-9C63-7496A766854D}"/>
              </a:ext>
            </a:extLst>
          </p:cNvPr>
          <p:cNvSpPr>
            <a:spLocks noGrp="1"/>
          </p:cNvSpPr>
          <p:nvPr>
            <p:ph idx="1"/>
          </p:nvPr>
        </p:nvSpPr>
        <p:spPr>
          <a:xfrm>
            <a:off x="1024128" y="2286000"/>
            <a:ext cx="9720073" cy="4023360"/>
          </a:xfrm>
        </p:spPr>
        <p:txBody>
          <a:bodyPr>
            <a:normAutofit lnSpcReduction="10000"/>
          </a:bodyPr>
          <a:lstStyle/>
          <a:p>
            <a:pPr marL="0" indent="0">
              <a:buNone/>
            </a:pPr>
            <a:r>
              <a:rPr lang="en" altLang="zh-CN" sz="2400" dirty="0">
                <a:effectLst/>
                <a:latin typeface="WarnockPro"/>
              </a:rPr>
              <a:t>1.The risk of loss resulting from the issuer failing to make full and timely payment of interest is called: </a:t>
            </a:r>
            <a:endParaRPr lang="en" altLang="zh-CN" sz="2400" dirty="0"/>
          </a:p>
          <a:p>
            <a:pPr marL="457200" indent="-457200">
              <a:buFont typeface="+mj-lt"/>
              <a:buAutoNum type="alphaUcPeriod"/>
            </a:pPr>
            <a:r>
              <a:rPr lang="en" altLang="zh-CN" sz="2400" b="1" dirty="0">
                <a:effectLst/>
                <a:latin typeface="WarnockPro"/>
              </a:rPr>
              <a:t>credit risk. </a:t>
            </a:r>
            <a:endParaRPr lang="en" altLang="zh-CN" sz="2400" b="1" dirty="0">
              <a:effectLst/>
              <a:latin typeface="MyriadPro"/>
            </a:endParaRPr>
          </a:p>
          <a:p>
            <a:pPr marL="457200" indent="-457200">
              <a:buFont typeface="+mj-lt"/>
              <a:buAutoNum type="alphaUcPeriod"/>
            </a:pPr>
            <a:r>
              <a:rPr lang="en" altLang="zh-CN" sz="2400" b="1" dirty="0">
                <a:effectLst/>
                <a:latin typeface="WarnockPro"/>
              </a:rPr>
              <a:t>systemic risk. </a:t>
            </a:r>
            <a:endParaRPr lang="en" altLang="zh-CN" sz="2400" b="1" dirty="0">
              <a:effectLst/>
              <a:latin typeface="MyriadPro"/>
            </a:endParaRPr>
          </a:p>
          <a:p>
            <a:pPr marL="457200" indent="-457200">
              <a:buFont typeface="+mj-lt"/>
              <a:buAutoNum type="alphaUcPeriod"/>
            </a:pPr>
            <a:r>
              <a:rPr lang="en" altLang="zh-CN" sz="2400" b="1" dirty="0">
                <a:effectLst/>
                <a:latin typeface="WarnockPro"/>
              </a:rPr>
              <a:t>interest rate risk. </a:t>
            </a:r>
          </a:p>
          <a:p>
            <a:pPr marL="0" indent="0">
              <a:buNone/>
            </a:pPr>
            <a:r>
              <a:rPr lang="en" altLang="zh-CN" sz="2400" dirty="0">
                <a:effectLst/>
                <a:latin typeface="WarnockPro"/>
              </a:rPr>
              <a:t>2.If the bond’s price is higher than its par value, the bond is trading at: </a:t>
            </a:r>
            <a:endParaRPr lang="en" altLang="zh-CN" sz="2400" dirty="0">
              <a:effectLst/>
            </a:endParaRPr>
          </a:p>
          <a:p>
            <a:pPr marL="342900" indent="-342900">
              <a:buFont typeface="+mj-lt"/>
              <a:buAutoNum type="alphaUcPeriod"/>
            </a:pPr>
            <a:r>
              <a:rPr lang="en" altLang="zh-CN" sz="2400" b="1" dirty="0">
                <a:latin typeface="WarnockPro"/>
              </a:rPr>
              <a:t>par. </a:t>
            </a:r>
          </a:p>
          <a:p>
            <a:pPr marL="342900" indent="-342900">
              <a:buFont typeface="+mj-lt"/>
              <a:buAutoNum type="alphaUcPeriod"/>
            </a:pPr>
            <a:r>
              <a:rPr lang="en" altLang="zh-CN" sz="2400" b="1" dirty="0">
                <a:effectLst/>
                <a:latin typeface="WarnockPro"/>
              </a:rPr>
              <a:t>a discount. </a:t>
            </a:r>
            <a:endParaRPr lang="en" altLang="zh-CN" sz="2400" b="1" dirty="0">
              <a:effectLst/>
              <a:latin typeface="MyriadPro"/>
            </a:endParaRPr>
          </a:p>
          <a:p>
            <a:pPr marL="342900" indent="-342900">
              <a:buFont typeface="+mj-lt"/>
              <a:buAutoNum type="alphaUcPeriod"/>
            </a:pPr>
            <a:r>
              <a:rPr lang="en" altLang="zh-CN" sz="2400" b="1" dirty="0">
                <a:effectLst/>
                <a:latin typeface="WarnockPro"/>
              </a:rPr>
              <a:t>a premium. </a:t>
            </a:r>
            <a:endParaRPr lang="en" altLang="zh-CN" sz="2400" b="1" dirty="0">
              <a:effectLst/>
              <a:latin typeface="MyriadPro"/>
            </a:endParaRPr>
          </a:p>
          <a:p>
            <a:pPr marL="0" indent="0">
              <a:buNone/>
            </a:pPr>
            <a:endParaRPr lang="en" altLang="zh-CN" sz="2000" b="1" dirty="0">
              <a:effectLst/>
              <a:latin typeface="MyriadPro"/>
            </a:endParaRPr>
          </a:p>
          <a:p>
            <a:endParaRPr kumimoji="1" lang="zh-CN" altLang="en-US" sz="2000" dirty="0"/>
          </a:p>
        </p:txBody>
      </p:sp>
    </p:spTree>
    <p:extLst>
      <p:ext uri="{BB962C8B-B14F-4D97-AF65-F5344CB8AC3E}">
        <p14:creationId xmlns:p14="http://schemas.microsoft.com/office/powerpoint/2010/main" val="380230438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056C2A-E1A9-4DF1-B3D2-79C8D6725679}"/>
              </a:ext>
            </a:extLst>
          </p:cNvPr>
          <p:cNvSpPr>
            <a:spLocks noGrp="1"/>
          </p:cNvSpPr>
          <p:nvPr>
            <p:ph type="title"/>
          </p:nvPr>
        </p:nvSpPr>
        <p:spPr>
          <a:xfrm>
            <a:off x="1024128" y="585216"/>
            <a:ext cx="6066818" cy="1499616"/>
          </a:xfrm>
        </p:spPr>
        <p:txBody>
          <a:bodyPr>
            <a:normAutofit/>
          </a:bodyPr>
          <a:lstStyle/>
          <a:p>
            <a:r>
              <a:rPr lang="en-US" dirty="0"/>
              <a:t>practices</a:t>
            </a:r>
          </a:p>
        </p:txBody>
      </p:sp>
      <p:sp>
        <p:nvSpPr>
          <p:cNvPr id="3" name="Content Placeholder 2">
            <a:extLst>
              <a:ext uri="{FF2B5EF4-FFF2-40B4-BE49-F238E27FC236}">
                <a16:creationId xmlns:a16="http://schemas.microsoft.com/office/drawing/2014/main" id="{8E420785-2D56-4052-B198-F09892FBF34F}"/>
              </a:ext>
            </a:extLst>
          </p:cNvPr>
          <p:cNvSpPr>
            <a:spLocks noGrp="1"/>
          </p:cNvSpPr>
          <p:nvPr>
            <p:ph idx="1"/>
          </p:nvPr>
        </p:nvSpPr>
        <p:spPr>
          <a:xfrm>
            <a:off x="1024128" y="2286000"/>
            <a:ext cx="6066818" cy="4023360"/>
          </a:xfrm>
        </p:spPr>
        <p:txBody>
          <a:bodyPr>
            <a:normAutofit/>
          </a:bodyPr>
          <a:lstStyle/>
          <a:p>
            <a:pPr marL="0" indent="0">
              <a:buNone/>
            </a:pPr>
            <a:r>
              <a:rPr lang="en-US" sz="1500" dirty="0"/>
              <a:t>1.If an investor holds a credit-linked note and the credit event does not occur, the investor receives:</a:t>
            </a:r>
          </a:p>
          <a:p>
            <a:pPr marL="457200" indent="-457200">
              <a:buFont typeface="+mj-lt"/>
              <a:buAutoNum type="alphaUcPeriod"/>
            </a:pPr>
            <a:r>
              <a:rPr lang="en-US" sz="1500" b="1" dirty="0"/>
              <a:t>all promised cash flows as scheduled.</a:t>
            </a:r>
          </a:p>
          <a:p>
            <a:pPr marL="457200" indent="-457200">
              <a:buFont typeface="+mj-lt"/>
              <a:buAutoNum type="alphaUcPeriod"/>
            </a:pPr>
            <a:r>
              <a:rPr lang="en-US" sz="1500" b="1" dirty="0"/>
              <a:t>all coupon payments as scheduled but not the par value at maturity.</a:t>
            </a:r>
          </a:p>
          <a:p>
            <a:pPr marL="457200" indent="-457200">
              <a:buFont typeface="+mj-lt"/>
              <a:buAutoNum type="alphaUcPeriod"/>
            </a:pPr>
            <a:r>
              <a:rPr lang="en-US" sz="1500" b="1" dirty="0"/>
              <a:t>all coupon payments as scheduled and the par value minus the nominal value of the reference asset to which the credit-linked note is linked at maturity.</a:t>
            </a:r>
          </a:p>
          <a:p>
            <a:pPr marL="0" indent="0">
              <a:buNone/>
            </a:pPr>
            <a:r>
              <a:rPr lang="en-US" sz="1500" dirty="0"/>
              <a:t>2.A structured financial instrument whose coupon rate is determined by the formula 5% – (0.5 × Libor) is most likely:</a:t>
            </a:r>
          </a:p>
          <a:p>
            <a:pPr marL="457200" indent="-457200">
              <a:buFont typeface="+mj-lt"/>
              <a:buAutoNum type="alphaUcPeriod"/>
            </a:pPr>
            <a:r>
              <a:rPr lang="en-US" sz="1500" b="1" dirty="0"/>
              <a:t>a leveraged inverse floater.</a:t>
            </a:r>
          </a:p>
          <a:p>
            <a:pPr marL="457200" indent="-457200">
              <a:buFont typeface="+mj-lt"/>
              <a:buAutoNum type="alphaUcPeriod"/>
            </a:pPr>
            <a:r>
              <a:rPr lang="en-US" sz="1500" b="1" dirty="0"/>
              <a:t>a participation instrument.</a:t>
            </a:r>
          </a:p>
          <a:p>
            <a:pPr marL="457200" indent="-457200">
              <a:buFont typeface="+mj-lt"/>
              <a:buAutoNum type="alphaUcPeriod"/>
            </a:pPr>
            <a:r>
              <a:rPr lang="en-US" sz="1500" b="1" dirty="0"/>
              <a:t>a deleveraged inverse floater.</a:t>
            </a:r>
          </a:p>
          <a:p>
            <a:endParaRPr lang="en-US" sz="1500" dirty="0"/>
          </a:p>
        </p:txBody>
      </p:sp>
      <p:pic>
        <p:nvPicPr>
          <p:cNvPr id="5" name="Picture 4" descr="Graph on document with pen">
            <a:extLst>
              <a:ext uri="{FF2B5EF4-FFF2-40B4-BE49-F238E27FC236}">
                <a16:creationId xmlns:a16="http://schemas.microsoft.com/office/drawing/2014/main" id="{19F5203C-A96E-520F-604E-563F3A23FB0C}"/>
              </a:ext>
            </a:extLst>
          </p:cNvPr>
          <p:cNvPicPr>
            <a:picLocks noChangeAspect="1"/>
          </p:cNvPicPr>
          <p:nvPr/>
        </p:nvPicPr>
        <p:blipFill rotWithShape="1">
          <a:blip r:embed="rId2"/>
          <a:srcRect l="34281" r="20559" b="-1"/>
          <a:stretch/>
        </p:blipFill>
        <p:spPr>
          <a:xfrm>
            <a:off x="7552266" y="10"/>
            <a:ext cx="4639733" cy="6857990"/>
          </a:xfrm>
          <a:prstGeom prst="rect">
            <a:avLst/>
          </a:prstGeom>
        </p:spPr>
      </p:pic>
    </p:spTree>
    <p:extLst>
      <p:ext uri="{BB962C8B-B14F-4D97-AF65-F5344CB8AC3E}">
        <p14:creationId xmlns:p14="http://schemas.microsoft.com/office/powerpoint/2010/main" val="219024760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3A69C3-5E32-47DA-8A19-34807962269E}"/>
              </a:ext>
            </a:extLst>
          </p:cNvPr>
          <p:cNvSpPr>
            <a:spLocks noGrp="1"/>
          </p:cNvSpPr>
          <p:nvPr>
            <p:ph type="title"/>
          </p:nvPr>
        </p:nvSpPr>
        <p:spPr>
          <a:xfrm>
            <a:off x="1024128" y="585216"/>
            <a:ext cx="9720072" cy="1499616"/>
          </a:xfrm>
        </p:spPr>
        <p:txBody>
          <a:bodyPr>
            <a:normAutofit/>
          </a:bodyPr>
          <a:lstStyle/>
          <a:p>
            <a:r>
              <a:rPr lang="en-US" dirty="0"/>
              <a:t>Fixed income</a:t>
            </a:r>
          </a:p>
        </p:txBody>
      </p:sp>
      <p:graphicFrame>
        <p:nvGraphicFramePr>
          <p:cNvPr id="5" name="Content Placeholder 2">
            <a:extLst>
              <a:ext uri="{FF2B5EF4-FFF2-40B4-BE49-F238E27FC236}">
                <a16:creationId xmlns:a16="http://schemas.microsoft.com/office/drawing/2014/main" id="{5DA5F04F-F762-5B91-6136-506B5A69AC3A}"/>
              </a:ext>
            </a:extLst>
          </p:cNvPr>
          <p:cNvGraphicFramePr>
            <a:graphicFrameLocks noGrp="1"/>
          </p:cNvGraphicFramePr>
          <p:nvPr>
            <p:ph idx="1"/>
            <p:extLst>
              <p:ext uri="{D42A27DB-BD31-4B8C-83A1-F6EECF244321}">
                <p14:modId xmlns:p14="http://schemas.microsoft.com/office/powerpoint/2010/main" val="1899137399"/>
              </p:ext>
            </p:extLst>
          </p:nvPr>
        </p:nvGraphicFramePr>
        <p:xfrm>
          <a:off x="1023938" y="2286000"/>
          <a:ext cx="9720262" cy="40227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4844715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B2DFDD-EA26-1141-A71A-B63561AD8A6B}"/>
              </a:ext>
            </a:extLst>
          </p:cNvPr>
          <p:cNvSpPr>
            <a:spLocks noGrp="1"/>
          </p:cNvSpPr>
          <p:nvPr>
            <p:ph type="title"/>
          </p:nvPr>
        </p:nvSpPr>
        <p:spPr>
          <a:xfrm>
            <a:off x="1024128" y="585216"/>
            <a:ext cx="6066818" cy="1499616"/>
          </a:xfrm>
        </p:spPr>
        <p:txBody>
          <a:bodyPr>
            <a:normAutofit/>
          </a:bodyPr>
          <a:lstStyle/>
          <a:p>
            <a:r>
              <a:rPr kumimoji="1" lang="en-US" altLang="zh-CN" sz="3500"/>
              <a:t>Module3</a:t>
            </a:r>
            <a:br>
              <a:rPr kumimoji="1" lang="en-US" altLang="zh-CN" sz="3500"/>
            </a:br>
            <a:r>
              <a:rPr kumimoji="1" lang="en-US" altLang="zh-CN" sz="3500"/>
              <a:t>Introduction to fixed-income valuation</a:t>
            </a:r>
            <a:endParaRPr kumimoji="1" lang="zh-CN" altLang="en-US" sz="350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5DCADDEE-4853-E348-A64D-587DCA7AB5E2}"/>
                  </a:ext>
                </a:extLst>
              </p:cNvPr>
              <p:cNvSpPr>
                <a:spLocks noGrp="1"/>
              </p:cNvSpPr>
              <p:nvPr>
                <p:ph idx="1"/>
              </p:nvPr>
            </p:nvSpPr>
            <p:spPr>
              <a:xfrm>
                <a:off x="1024128" y="2286000"/>
                <a:ext cx="6066818" cy="4023360"/>
              </a:xfrm>
            </p:spPr>
            <p:txBody>
              <a:bodyPr>
                <a:normAutofit/>
              </a:bodyPr>
              <a:lstStyle/>
              <a:p>
                <a:r>
                  <a:rPr lang="en" altLang="zh-CN" sz="2000" b="1" dirty="0">
                    <a:solidFill>
                      <a:srgbClr val="FF0000"/>
                    </a:solidFill>
                  </a:rPr>
                  <a:t>Bond Pricing with a Market Discount Rate </a:t>
                </a:r>
              </a:p>
              <a:p>
                <a:r>
                  <a:rPr lang="en" altLang="zh-CN" sz="1500" dirty="0">
                    <a:effectLst/>
                    <a:latin typeface="WarnockPro"/>
                  </a:rPr>
                  <a:t>The </a:t>
                </a:r>
                <a:r>
                  <a:rPr lang="en" altLang="zh-CN" sz="1500" b="1" dirty="0">
                    <a:solidFill>
                      <a:srgbClr val="FF0000"/>
                    </a:solidFill>
                    <a:effectLst/>
                    <a:latin typeface="WarnockPro"/>
                  </a:rPr>
                  <a:t>market discount rate </a:t>
                </a:r>
                <a:r>
                  <a:rPr lang="en" altLang="zh-CN" sz="1500" dirty="0">
                    <a:effectLst/>
                    <a:latin typeface="WarnockPro"/>
                  </a:rPr>
                  <a:t>is the rate of return required by investors given the risk of the investment in the bond. It is also called the </a:t>
                </a:r>
                <a:r>
                  <a:rPr lang="en" altLang="zh-CN" sz="1500" b="1" dirty="0">
                    <a:solidFill>
                      <a:srgbClr val="FF0000"/>
                    </a:solidFill>
                    <a:effectLst/>
                    <a:latin typeface="MyriadPro"/>
                  </a:rPr>
                  <a:t>required yield</a:t>
                </a:r>
                <a:r>
                  <a:rPr lang="en" altLang="zh-CN" sz="1500" dirty="0">
                    <a:effectLst/>
                    <a:latin typeface="WarnockPro"/>
                  </a:rPr>
                  <a:t>, or the </a:t>
                </a:r>
                <a:r>
                  <a:rPr lang="en" altLang="zh-CN" sz="1500" b="1" dirty="0">
                    <a:solidFill>
                      <a:srgbClr val="FF0000"/>
                    </a:solidFill>
                    <a:effectLst/>
                    <a:latin typeface="MyriadPro"/>
                  </a:rPr>
                  <a:t>required rate of return</a:t>
                </a:r>
                <a:r>
                  <a:rPr lang="en" altLang="zh-CN" sz="1500" dirty="0">
                    <a:effectLst/>
                    <a:latin typeface="WarnockPro"/>
                  </a:rPr>
                  <a:t>. </a:t>
                </a:r>
              </a:p>
              <a:p>
                <a:r>
                  <a:rPr lang="en" altLang="zh-CN" sz="1500" dirty="0">
                    <a:latin typeface="WarnockPro"/>
                  </a:rPr>
                  <a:t>PV=</a:t>
                </a:r>
                <a14:m>
                  <m:oMath xmlns:m="http://schemas.openxmlformats.org/officeDocument/2006/math">
                    <m:f>
                      <m:fPr>
                        <m:ctrlPr>
                          <a:rPr lang="en" altLang="zh-CN" sz="1500" i="1" smtClean="0">
                            <a:latin typeface="Cambria Math" panose="02040503050406030204" pitchFamily="18" charset="0"/>
                          </a:rPr>
                        </m:ctrlPr>
                      </m:fPr>
                      <m:num>
                        <m:r>
                          <a:rPr lang="en-US" altLang="zh-CN" sz="1500" b="0" i="1" smtClean="0">
                            <a:latin typeface="Cambria Math" panose="02040503050406030204" pitchFamily="18" charset="0"/>
                          </a:rPr>
                          <m:t>𝑃𝑀𝑇</m:t>
                        </m:r>
                      </m:num>
                      <m:den>
                        <m:d>
                          <m:dPr>
                            <m:ctrlPr>
                              <a:rPr lang="en-US" altLang="zh-CN" sz="1500" b="0" i="1" smtClean="0">
                                <a:latin typeface="Cambria Math" panose="02040503050406030204" pitchFamily="18" charset="0"/>
                              </a:rPr>
                            </m:ctrlPr>
                          </m:dPr>
                          <m:e>
                            <m:r>
                              <a:rPr lang="en-US" altLang="zh-CN" sz="1500" b="0" i="1" smtClean="0">
                                <a:latin typeface="Cambria Math" panose="02040503050406030204" pitchFamily="18" charset="0"/>
                              </a:rPr>
                              <m:t>1+</m:t>
                            </m:r>
                            <m:r>
                              <a:rPr lang="en-US" altLang="zh-CN" sz="1500" b="0" i="1" smtClean="0">
                                <a:latin typeface="Cambria Math" panose="02040503050406030204" pitchFamily="18" charset="0"/>
                              </a:rPr>
                              <m:t>𝑟</m:t>
                            </m:r>
                          </m:e>
                        </m:d>
                        <m:r>
                          <a:rPr lang="en-US" altLang="zh-CN" sz="1500" b="0" i="1" baseline="30000" smtClean="0">
                            <a:latin typeface="Cambria Math" panose="02040503050406030204" pitchFamily="18" charset="0"/>
                          </a:rPr>
                          <m:t>1</m:t>
                        </m:r>
                      </m:den>
                    </m:f>
                  </m:oMath>
                </a14:m>
                <a:r>
                  <a:rPr lang="en" altLang="zh-CN" sz="1500" dirty="0">
                    <a:effectLst/>
                    <a:latin typeface="WarnockPro"/>
                  </a:rPr>
                  <a:t>+</a:t>
                </a:r>
                <a:r>
                  <a:rPr lang="en" altLang="zh-CN" sz="1500" dirty="0"/>
                  <a:t> </a:t>
                </a:r>
                <a14:m>
                  <m:oMath xmlns:m="http://schemas.openxmlformats.org/officeDocument/2006/math">
                    <m:f>
                      <m:fPr>
                        <m:ctrlPr>
                          <a:rPr lang="en" altLang="zh-CN" sz="1500" i="1">
                            <a:latin typeface="Cambria Math" panose="02040503050406030204" pitchFamily="18" charset="0"/>
                          </a:rPr>
                        </m:ctrlPr>
                      </m:fPr>
                      <m:num>
                        <m:r>
                          <a:rPr lang="en-US" altLang="zh-CN" sz="1500" i="1">
                            <a:latin typeface="Cambria Math" panose="02040503050406030204" pitchFamily="18" charset="0"/>
                          </a:rPr>
                          <m:t>𝑃𝑀𝑇</m:t>
                        </m:r>
                      </m:num>
                      <m:den>
                        <m:d>
                          <m:dPr>
                            <m:ctrlPr>
                              <a:rPr lang="en-US" altLang="zh-CN" sz="1500" i="1">
                                <a:latin typeface="Cambria Math" panose="02040503050406030204" pitchFamily="18" charset="0"/>
                              </a:rPr>
                            </m:ctrlPr>
                          </m:dPr>
                          <m:e>
                            <m:r>
                              <a:rPr lang="en-US" altLang="zh-CN" sz="1500" i="1">
                                <a:latin typeface="Cambria Math" panose="02040503050406030204" pitchFamily="18" charset="0"/>
                              </a:rPr>
                              <m:t>1+</m:t>
                            </m:r>
                            <m:r>
                              <a:rPr lang="en-US" altLang="zh-CN" sz="1500" i="1">
                                <a:latin typeface="Cambria Math" panose="02040503050406030204" pitchFamily="18" charset="0"/>
                              </a:rPr>
                              <m:t>𝑟</m:t>
                            </m:r>
                          </m:e>
                        </m:d>
                        <m:r>
                          <a:rPr lang="en-US" altLang="zh-CN" sz="1500" b="0" i="1" baseline="30000" smtClean="0">
                            <a:latin typeface="Cambria Math" panose="02040503050406030204" pitchFamily="18" charset="0"/>
                          </a:rPr>
                          <m:t>2</m:t>
                        </m:r>
                      </m:den>
                    </m:f>
                  </m:oMath>
                </a14:m>
                <a:r>
                  <a:rPr lang="en" altLang="zh-CN" sz="1500" dirty="0"/>
                  <a:t>+…+ </a:t>
                </a:r>
                <a14:m>
                  <m:oMath xmlns:m="http://schemas.openxmlformats.org/officeDocument/2006/math">
                    <m:f>
                      <m:fPr>
                        <m:ctrlPr>
                          <a:rPr lang="en" altLang="zh-CN" sz="1500" i="1">
                            <a:latin typeface="Cambria Math" panose="02040503050406030204" pitchFamily="18" charset="0"/>
                          </a:rPr>
                        </m:ctrlPr>
                      </m:fPr>
                      <m:num>
                        <m:r>
                          <a:rPr lang="en-US" altLang="zh-CN" sz="1500" i="1">
                            <a:latin typeface="Cambria Math" panose="02040503050406030204" pitchFamily="18" charset="0"/>
                          </a:rPr>
                          <m:t>𝑃𝑀𝑇</m:t>
                        </m:r>
                        <m:r>
                          <a:rPr lang="en-US" altLang="zh-CN" sz="1500" b="0" i="1" smtClean="0">
                            <a:latin typeface="Cambria Math" panose="02040503050406030204" pitchFamily="18" charset="0"/>
                          </a:rPr>
                          <m:t>+</m:t>
                        </m:r>
                        <m:r>
                          <a:rPr lang="en-US" altLang="zh-CN" sz="1500" b="0" i="1" smtClean="0">
                            <a:latin typeface="Cambria Math" panose="02040503050406030204" pitchFamily="18" charset="0"/>
                          </a:rPr>
                          <m:t>𝐹𝑉</m:t>
                        </m:r>
                      </m:num>
                      <m:den>
                        <m:d>
                          <m:dPr>
                            <m:ctrlPr>
                              <a:rPr lang="en-US" altLang="zh-CN" sz="1500" i="1">
                                <a:latin typeface="Cambria Math" panose="02040503050406030204" pitchFamily="18" charset="0"/>
                              </a:rPr>
                            </m:ctrlPr>
                          </m:dPr>
                          <m:e>
                            <m:r>
                              <a:rPr lang="en-US" altLang="zh-CN" sz="1500" i="1">
                                <a:latin typeface="Cambria Math" panose="02040503050406030204" pitchFamily="18" charset="0"/>
                              </a:rPr>
                              <m:t>1+</m:t>
                            </m:r>
                            <m:r>
                              <a:rPr lang="en-US" altLang="zh-CN" sz="1500" i="1">
                                <a:latin typeface="Cambria Math" panose="02040503050406030204" pitchFamily="18" charset="0"/>
                              </a:rPr>
                              <m:t>𝑟</m:t>
                            </m:r>
                          </m:e>
                        </m:d>
                        <m:r>
                          <a:rPr lang="en-US" altLang="zh-CN" sz="1500" b="0" i="1" baseline="30000" smtClean="0">
                            <a:latin typeface="Cambria Math" panose="02040503050406030204" pitchFamily="18" charset="0"/>
                          </a:rPr>
                          <m:t>𝑁</m:t>
                        </m:r>
                      </m:den>
                    </m:f>
                  </m:oMath>
                </a14:m>
                <a:endParaRPr lang="en" altLang="zh-CN" sz="1500" i="1" dirty="0">
                  <a:latin typeface="Cambria Math" panose="02040503050406030204" pitchFamily="18" charset="0"/>
                </a:endParaRPr>
              </a:p>
              <a:p>
                <a:pPr fontAlgn="auto">
                  <a:buFont typeface="Arial" panose="020B0604020202020204" pitchFamily="34" charset="0"/>
                  <a:buChar char="•"/>
                </a:pPr>
                <a:r>
                  <a:rPr lang="en" altLang="zh-CN" sz="1500" dirty="0">
                    <a:effectLst/>
                    <a:latin typeface="WarnockPro"/>
                  </a:rPr>
                  <a:t>When the coupon rate is less than the market discount rate, the bond is priced at a </a:t>
                </a:r>
                <a:r>
                  <a:rPr lang="en" altLang="zh-CN" sz="1500" dirty="0">
                    <a:solidFill>
                      <a:srgbClr val="FF0000"/>
                    </a:solidFill>
                    <a:effectLst/>
                    <a:latin typeface="WarnockPro"/>
                  </a:rPr>
                  <a:t>discount</a:t>
                </a:r>
                <a:r>
                  <a:rPr lang="en" altLang="zh-CN" sz="1500" dirty="0">
                    <a:effectLst/>
                    <a:latin typeface="WarnockPro"/>
                  </a:rPr>
                  <a:t> below par value. The bond offers a </a:t>
                </a:r>
                <a:r>
                  <a:rPr lang="en" altLang="zh-CN" sz="1500" dirty="0">
                    <a:solidFill>
                      <a:srgbClr val="FF0000"/>
                    </a:solidFill>
                    <a:effectLst/>
                    <a:latin typeface="WarnockPro"/>
                  </a:rPr>
                  <a:t>deficient</a:t>
                </a:r>
                <a:r>
                  <a:rPr lang="en" altLang="zh-CN" sz="1500" dirty="0">
                    <a:effectLst/>
                    <a:latin typeface="WarnockPro"/>
                  </a:rPr>
                  <a:t> coupon rate.</a:t>
                </a:r>
                <a:endParaRPr lang="en" altLang="zh-CN" sz="1500" dirty="0">
                  <a:effectLst/>
                  <a:latin typeface="TimesNewRomanPSMT"/>
                </a:endParaRPr>
              </a:p>
              <a:p>
                <a:pPr fontAlgn="auto">
                  <a:buFont typeface="Arial" panose="020B0604020202020204" pitchFamily="34" charset="0"/>
                  <a:buChar char="•"/>
                </a:pPr>
                <a:r>
                  <a:rPr lang="en" altLang="zh-CN" sz="1500" dirty="0">
                    <a:effectLst/>
                    <a:latin typeface="WarnockPro"/>
                  </a:rPr>
                  <a:t>When the coupon rate is greater than the market discount rate, the bond is priced at a </a:t>
                </a:r>
                <a:r>
                  <a:rPr lang="en" altLang="zh-CN" sz="1500" dirty="0">
                    <a:solidFill>
                      <a:srgbClr val="FF0000"/>
                    </a:solidFill>
                    <a:effectLst/>
                    <a:latin typeface="WarnockPro"/>
                  </a:rPr>
                  <a:t>premium</a:t>
                </a:r>
                <a:r>
                  <a:rPr lang="en" altLang="zh-CN" sz="1500" dirty="0">
                    <a:effectLst/>
                    <a:latin typeface="WarnockPro"/>
                  </a:rPr>
                  <a:t> above par value. The bond offers an </a:t>
                </a:r>
                <a:r>
                  <a:rPr lang="en" altLang="zh-CN" sz="1500" dirty="0">
                    <a:solidFill>
                      <a:srgbClr val="FF0000"/>
                    </a:solidFill>
                    <a:effectLst/>
                    <a:latin typeface="WarnockPro"/>
                  </a:rPr>
                  <a:t>excessive</a:t>
                </a:r>
                <a:r>
                  <a:rPr lang="en" altLang="zh-CN" sz="1500" dirty="0">
                    <a:effectLst/>
                    <a:latin typeface="WarnockPro"/>
                  </a:rPr>
                  <a:t> coupon rate.</a:t>
                </a:r>
                <a:endParaRPr lang="en" altLang="zh-CN" sz="1500" dirty="0">
                  <a:effectLst/>
                  <a:latin typeface="TimesNewRomanPSMT"/>
                </a:endParaRPr>
              </a:p>
              <a:p>
                <a:pPr fontAlgn="auto">
                  <a:buFont typeface="Arial" panose="020B0604020202020204" pitchFamily="34" charset="0"/>
                  <a:buChar char="•"/>
                </a:pPr>
                <a:r>
                  <a:rPr lang="en" altLang="zh-CN" sz="1500" dirty="0">
                    <a:effectLst/>
                    <a:latin typeface="WarnockPro"/>
                  </a:rPr>
                  <a:t>When the coupon rate is equal to the market discount rate, the bond is priced at par value. </a:t>
                </a:r>
                <a:endParaRPr lang="en" altLang="zh-CN" sz="1500" dirty="0">
                  <a:effectLst/>
                  <a:latin typeface="TimesNewRomanPSMT"/>
                </a:endParaRPr>
              </a:p>
              <a:p>
                <a:endParaRPr lang="en" altLang="zh-CN" sz="1500" i="1" dirty="0">
                  <a:latin typeface="Cambria Math" panose="02040503050406030204" pitchFamily="18" charset="0"/>
                </a:endParaRPr>
              </a:p>
              <a:p>
                <a:endParaRPr lang="en" altLang="zh-CN" sz="1500" dirty="0"/>
              </a:p>
              <a:p>
                <a:endParaRPr lang="en" altLang="zh-CN" sz="1500" dirty="0"/>
              </a:p>
              <a:p>
                <a:endParaRPr kumimoji="1" lang="zh-CN" altLang="en-US" sz="1500" dirty="0"/>
              </a:p>
            </p:txBody>
          </p:sp>
        </mc:Choice>
        <mc:Fallback xmlns="">
          <p:sp>
            <p:nvSpPr>
              <p:cNvPr id="3" name="内容占位符 2">
                <a:extLst>
                  <a:ext uri="{FF2B5EF4-FFF2-40B4-BE49-F238E27FC236}">
                    <a16:creationId xmlns:a16="http://schemas.microsoft.com/office/drawing/2014/main" id="{5DCADDEE-4853-E348-A64D-587DCA7AB5E2}"/>
                  </a:ext>
                </a:extLst>
              </p:cNvPr>
              <p:cNvSpPr>
                <a:spLocks noGrp="1" noRot="1" noChangeAspect="1" noMove="1" noResize="1" noEditPoints="1" noAdjustHandles="1" noChangeArrowheads="1" noChangeShapeType="1" noTextEdit="1"/>
              </p:cNvSpPr>
              <p:nvPr>
                <p:ph idx="1"/>
              </p:nvPr>
            </p:nvSpPr>
            <p:spPr>
              <a:xfrm>
                <a:off x="1024128" y="2286000"/>
                <a:ext cx="6066818" cy="4023360"/>
              </a:xfrm>
              <a:blipFill>
                <a:blip r:embed="rId3"/>
                <a:stretch>
                  <a:fillRect l="-1044" t="-1893" r="-1044"/>
                </a:stretch>
              </a:blipFill>
            </p:spPr>
            <p:txBody>
              <a:bodyPr/>
              <a:lstStyle/>
              <a:p>
                <a:r>
                  <a:rPr lang="zh-CN" altLang="en-US">
                    <a:noFill/>
                  </a:rPr>
                  <a:t> </a:t>
                </a:r>
              </a:p>
            </p:txBody>
          </p:sp>
        </mc:Fallback>
      </mc:AlternateContent>
      <p:pic>
        <p:nvPicPr>
          <p:cNvPr id="5" name="Picture 4" descr="Magnifying glass showing decling performance">
            <a:extLst>
              <a:ext uri="{FF2B5EF4-FFF2-40B4-BE49-F238E27FC236}">
                <a16:creationId xmlns:a16="http://schemas.microsoft.com/office/drawing/2014/main" id="{F3A79291-639A-0DCC-B36C-9DF75A93BE61}"/>
              </a:ext>
            </a:extLst>
          </p:cNvPr>
          <p:cNvPicPr>
            <a:picLocks noChangeAspect="1"/>
          </p:cNvPicPr>
          <p:nvPr/>
        </p:nvPicPr>
        <p:blipFill rotWithShape="1">
          <a:blip r:embed="rId4"/>
          <a:srcRect l="12138" r="42702" b="-1"/>
          <a:stretch/>
        </p:blipFill>
        <p:spPr>
          <a:xfrm>
            <a:off x="7552266" y="10"/>
            <a:ext cx="4639733" cy="6857990"/>
          </a:xfrm>
          <a:prstGeom prst="rect">
            <a:avLst/>
          </a:prstGeom>
        </p:spPr>
      </p:pic>
    </p:spTree>
    <p:extLst>
      <p:ext uri="{BB962C8B-B14F-4D97-AF65-F5344CB8AC3E}">
        <p14:creationId xmlns:p14="http://schemas.microsoft.com/office/powerpoint/2010/main" val="360829730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2C31F4-AF16-5143-AD5A-455EFA4A2B16}"/>
              </a:ext>
            </a:extLst>
          </p:cNvPr>
          <p:cNvSpPr>
            <a:spLocks noGrp="1"/>
          </p:cNvSpPr>
          <p:nvPr>
            <p:ph type="title"/>
          </p:nvPr>
        </p:nvSpPr>
        <p:spPr>
          <a:xfrm>
            <a:off x="1024128" y="585216"/>
            <a:ext cx="6066818" cy="1499616"/>
          </a:xfrm>
        </p:spPr>
        <p:txBody>
          <a:bodyPr>
            <a:normAutofit/>
          </a:bodyPr>
          <a:lstStyle/>
          <a:p>
            <a:r>
              <a:rPr kumimoji="1" lang="en-US" altLang="zh-CN" sz="3500" dirty="0"/>
              <a:t>Module3</a:t>
            </a:r>
            <a:br>
              <a:rPr kumimoji="1" lang="en-US" altLang="zh-CN" sz="3500" dirty="0"/>
            </a:br>
            <a:r>
              <a:rPr kumimoji="1" lang="en-US" altLang="zh-CN" sz="3500" dirty="0"/>
              <a:t>Introduction to fixed-income valuation</a:t>
            </a:r>
            <a:endParaRPr kumimoji="1" lang="zh-CN" altLang="en-US" sz="3500" dirty="0"/>
          </a:p>
        </p:txBody>
      </p:sp>
      <p:sp>
        <p:nvSpPr>
          <p:cNvPr id="3" name="内容占位符 2">
            <a:extLst>
              <a:ext uri="{FF2B5EF4-FFF2-40B4-BE49-F238E27FC236}">
                <a16:creationId xmlns:a16="http://schemas.microsoft.com/office/drawing/2014/main" id="{B51056FA-95A4-F04E-9A24-C382CCE28AA1}"/>
              </a:ext>
            </a:extLst>
          </p:cNvPr>
          <p:cNvSpPr>
            <a:spLocks noGrp="1"/>
          </p:cNvSpPr>
          <p:nvPr>
            <p:ph idx="1"/>
          </p:nvPr>
        </p:nvSpPr>
        <p:spPr>
          <a:xfrm>
            <a:off x="1024128" y="2286000"/>
            <a:ext cx="6066818" cy="4023360"/>
          </a:xfrm>
        </p:spPr>
        <p:txBody>
          <a:bodyPr>
            <a:normAutofit/>
          </a:bodyPr>
          <a:lstStyle/>
          <a:p>
            <a:r>
              <a:rPr lang="en" altLang="zh-CN" sz="2000" b="1" dirty="0">
                <a:solidFill>
                  <a:srgbClr val="FF0000"/>
                </a:solidFill>
              </a:rPr>
              <a:t>Yield-to-Maturity </a:t>
            </a:r>
          </a:p>
          <a:p>
            <a:r>
              <a:rPr lang="en" altLang="zh-CN" sz="1700" dirty="0">
                <a:latin typeface="WarnockPro"/>
              </a:rPr>
              <a:t>The yield-to-maturity is the </a:t>
            </a:r>
            <a:r>
              <a:rPr lang="en" altLang="zh-CN" sz="1700" dirty="0">
                <a:solidFill>
                  <a:srgbClr val="FF0000"/>
                </a:solidFill>
                <a:latin typeface="WarnockPro"/>
              </a:rPr>
              <a:t>internal rate of return </a:t>
            </a:r>
            <a:r>
              <a:rPr lang="en" altLang="zh-CN" sz="1700" dirty="0">
                <a:latin typeface="WarnockPro"/>
              </a:rPr>
              <a:t>on the cash flows—the uniform interest rate such that when the future cash flows are discounted at that rate, the sum of the present values equals the price of the bond. It is the </a:t>
            </a:r>
            <a:r>
              <a:rPr lang="en" altLang="zh-CN" sz="1700" dirty="0">
                <a:solidFill>
                  <a:srgbClr val="FF0000"/>
                </a:solidFill>
                <a:latin typeface="WarnockPro"/>
              </a:rPr>
              <a:t>implied market discount rate</a:t>
            </a:r>
            <a:r>
              <a:rPr lang="en" altLang="zh-CN" sz="1700" dirty="0">
                <a:latin typeface="WarnockPro"/>
              </a:rPr>
              <a:t>. </a:t>
            </a:r>
          </a:p>
          <a:p>
            <a:r>
              <a:rPr lang="en-US" altLang="zh-CN" sz="1700" dirty="0">
                <a:latin typeface="WarnockPro"/>
              </a:rPr>
              <a:t>Three critical assumption:</a:t>
            </a:r>
          </a:p>
          <a:p>
            <a:pPr>
              <a:buFont typeface="+mj-lt"/>
              <a:buAutoNum type="arabicPeriod"/>
            </a:pPr>
            <a:r>
              <a:rPr lang="en" altLang="zh-CN" sz="1700" b="1" dirty="0">
                <a:effectLst/>
                <a:latin typeface="WarnockPro"/>
              </a:rPr>
              <a:t>The investor holds the bond to maturity. </a:t>
            </a:r>
            <a:endParaRPr lang="en" altLang="zh-CN" sz="1700" b="1" dirty="0">
              <a:effectLst/>
              <a:latin typeface="MyriadPro"/>
            </a:endParaRPr>
          </a:p>
          <a:p>
            <a:pPr>
              <a:buFont typeface="+mj-lt"/>
              <a:buAutoNum type="arabicPeriod"/>
            </a:pPr>
            <a:r>
              <a:rPr lang="en" altLang="zh-CN" sz="1700" b="1" dirty="0">
                <a:effectLst/>
                <a:latin typeface="WarnockPro"/>
              </a:rPr>
              <a:t>The issuer makes all the coupon and principal payments in the full amount on the scheduled dates. </a:t>
            </a:r>
            <a:endParaRPr lang="en" altLang="zh-CN" sz="1700" b="1" dirty="0">
              <a:effectLst/>
              <a:latin typeface="MyriadPro"/>
            </a:endParaRPr>
          </a:p>
          <a:p>
            <a:pPr>
              <a:buFont typeface="+mj-lt"/>
              <a:buAutoNum type="arabicPeriod"/>
            </a:pPr>
            <a:r>
              <a:rPr lang="en" altLang="zh-CN" sz="1700" b="1" dirty="0">
                <a:effectLst/>
                <a:latin typeface="WarnockPro"/>
              </a:rPr>
              <a:t>The investor is able to reinvest coupon payments at that same yield. </a:t>
            </a:r>
            <a:endParaRPr lang="en" altLang="zh-CN" sz="1700" b="1" dirty="0">
              <a:effectLst/>
              <a:latin typeface="MyriadPro"/>
            </a:endParaRPr>
          </a:p>
          <a:p>
            <a:endParaRPr kumimoji="1" lang="en-US" altLang="zh-CN" sz="1700" dirty="0"/>
          </a:p>
          <a:p>
            <a:endParaRPr kumimoji="1" lang="zh-CN" altLang="en-US" sz="1700" dirty="0"/>
          </a:p>
        </p:txBody>
      </p:sp>
      <p:pic>
        <p:nvPicPr>
          <p:cNvPr id="5" name="Picture 4" descr="Calculator, pen, compass, money and a paper with graphs printed on it">
            <a:extLst>
              <a:ext uri="{FF2B5EF4-FFF2-40B4-BE49-F238E27FC236}">
                <a16:creationId xmlns:a16="http://schemas.microsoft.com/office/drawing/2014/main" id="{32F0A9A7-CD34-CF64-48A7-0FFD55975C07}"/>
              </a:ext>
            </a:extLst>
          </p:cNvPr>
          <p:cNvPicPr>
            <a:picLocks noChangeAspect="1"/>
          </p:cNvPicPr>
          <p:nvPr/>
        </p:nvPicPr>
        <p:blipFill rotWithShape="1">
          <a:blip r:embed="rId2"/>
          <a:srcRect l="30337" r="28900" b="-1"/>
          <a:stretch/>
        </p:blipFill>
        <p:spPr>
          <a:xfrm>
            <a:off x="7552266" y="10"/>
            <a:ext cx="4639733" cy="6857990"/>
          </a:xfrm>
          <a:prstGeom prst="rect">
            <a:avLst/>
          </a:prstGeom>
        </p:spPr>
      </p:pic>
    </p:spTree>
    <p:extLst>
      <p:ext uri="{BB962C8B-B14F-4D97-AF65-F5344CB8AC3E}">
        <p14:creationId xmlns:p14="http://schemas.microsoft.com/office/powerpoint/2010/main" val="99607102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BE78AC-5B33-0745-A495-FACF558FD33A}"/>
              </a:ext>
            </a:extLst>
          </p:cNvPr>
          <p:cNvSpPr>
            <a:spLocks noGrp="1"/>
          </p:cNvSpPr>
          <p:nvPr>
            <p:ph type="title"/>
          </p:nvPr>
        </p:nvSpPr>
        <p:spPr>
          <a:xfrm>
            <a:off x="1024128" y="585216"/>
            <a:ext cx="6066818" cy="1499616"/>
          </a:xfrm>
        </p:spPr>
        <p:txBody>
          <a:bodyPr>
            <a:normAutofit/>
          </a:bodyPr>
          <a:lstStyle/>
          <a:p>
            <a:r>
              <a:rPr kumimoji="1" lang="en-US" altLang="zh-CN" sz="3500"/>
              <a:t>Module3</a:t>
            </a:r>
            <a:br>
              <a:rPr kumimoji="1" lang="en-US" altLang="zh-CN" sz="3500"/>
            </a:br>
            <a:r>
              <a:rPr kumimoji="1" lang="en-US" altLang="zh-CN" sz="3500"/>
              <a:t>Introduction to fixed-income valuation</a:t>
            </a:r>
            <a:endParaRPr kumimoji="1" lang="zh-CN" altLang="en-US" sz="350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49BD49D8-0523-A54A-AE8C-87987D85B259}"/>
                  </a:ext>
                </a:extLst>
              </p:cNvPr>
              <p:cNvSpPr>
                <a:spLocks noGrp="1"/>
              </p:cNvSpPr>
              <p:nvPr>
                <p:ph idx="1"/>
              </p:nvPr>
            </p:nvSpPr>
            <p:spPr>
              <a:xfrm>
                <a:off x="1024128" y="2286000"/>
                <a:ext cx="6066818" cy="4023360"/>
              </a:xfrm>
            </p:spPr>
            <p:txBody>
              <a:bodyPr>
                <a:normAutofit/>
              </a:bodyPr>
              <a:lstStyle/>
              <a:p>
                <a:r>
                  <a:rPr lang="en-US" altLang="zh-CN" sz="2800" b="1" dirty="0">
                    <a:solidFill>
                      <a:srgbClr val="FF0000"/>
                    </a:solidFill>
                  </a:rPr>
                  <a:t>Pricing bonds using spot rates</a:t>
                </a:r>
              </a:p>
              <a:p>
                <a:r>
                  <a:rPr lang="en" altLang="zh-CN" dirty="0">
                    <a:effectLst/>
                    <a:latin typeface="WarnockPro"/>
                  </a:rPr>
                  <a:t>A more fundamental approach to calculate the price of a bond is to use a sequence of market discount rates that correspond to the cash flow dates. These market discount rates are called </a:t>
                </a:r>
                <a:r>
                  <a:rPr lang="en" altLang="zh-CN" dirty="0">
                    <a:solidFill>
                      <a:srgbClr val="FF0000"/>
                    </a:solidFill>
                    <a:effectLst/>
                    <a:latin typeface="MyriadPro"/>
                  </a:rPr>
                  <a:t>spot rates</a:t>
                </a:r>
                <a:r>
                  <a:rPr lang="en" altLang="zh-CN" dirty="0">
                    <a:solidFill>
                      <a:srgbClr val="FF0000"/>
                    </a:solidFill>
                    <a:effectLst/>
                    <a:latin typeface="WarnockPro"/>
                  </a:rPr>
                  <a:t>.</a:t>
                </a:r>
                <a:r>
                  <a:rPr lang="en" altLang="zh-CN" dirty="0">
                    <a:effectLst/>
                    <a:latin typeface="WarnockPro"/>
                  </a:rPr>
                  <a:t> Spot rates are yields-to-maturity on zero-coupon bonds maturing at the date of each cash flow. Sometimes these are called “</a:t>
                </a:r>
                <a:r>
                  <a:rPr lang="en" altLang="zh-CN" dirty="0">
                    <a:solidFill>
                      <a:srgbClr val="FF0000"/>
                    </a:solidFill>
                    <a:effectLst/>
                    <a:latin typeface="WarnockPro"/>
                  </a:rPr>
                  <a:t>zero rates</a:t>
                </a:r>
                <a:r>
                  <a:rPr lang="en" altLang="zh-CN" dirty="0">
                    <a:effectLst/>
                    <a:latin typeface="WarnockPro"/>
                  </a:rPr>
                  <a:t>.” </a:t>
                </a:r>
              </a:p>
              <a:p>
                <a:r>
                  <a:rPr lang="en" altLang="zh-CN" dirty="0"/>
                  <a:t>PV=</a:t>
                </a:r>
                <a14:m>
                  <m:oMath xmlns:m="http://schemas.openxmlformats.org/officeDocument/2006/math">
                    <m:f>
                      <m:fPr>
                        <m:ctrlPr>
                          <a:rPr lang="en" altLang="zh-CN" i="1" smtClean="0">
                            <a:latin typeface="Cambria Math" panose="02040503050406030204" pitchFamily="18" charset="0"/>
                          </a:rPr>
                        </m:ctrlPr>
                      </m:fPr>
                      <m:num>
                        <m:r>
                          <a:rPr lang="en-US" altLang="zh-CN" b="0" i="1" smtClean="0">
                            <a:latin typeface="Cambria Math" panose="02040503050406030204" pitchFamily="18" charset="0"/>
                          </a:rPr>
                          <m:t>𝑃𝑀𝑇</m:t>
                        </m:r>
                      </m:num>
                      <m:den>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1+</m:t>
                            </m:r>
                            <m:r>
                              <a:rPr lang="en-US" altLang="zh-CN" b="0" i="1" smtClean="0">
                                <a:latin typeface="Cambria Math" panose="02040503050406030204" pitchFamily="18" charset="0"/>
                              </a:rPr>
                              <m:t>𝑍</m:t>
                            </m:r>
                            <m:r>
                              <a:rPr lang="en-US" altLang="zh-CN" b="0" i="1" baseline="-25000" smtClean="0">
                                <a:latin typeface="Cambria Math" panose="02040503050406030204" pitchFamily="18" charset="0"/>
                              </a:rPr>
                              <m:t>1</m:t>
                            </m:r>
                          </m:e>
                        </m:d>
                        <m:r>
                          <a:rPr lang="en-US" altLang="zh-CN" b="0" i="1" baseline="30000" smtClean="0">
                            <a:latin typeface="Cambria Math" panose="02040503050406030204" pitchFamily="18" charset="0"/>
                          </a:rPr>
                          <m:t>1</m:t>
                        </m:r>
                      </m:den>
                    </m:f>
                  </m:oMath>
                </a14:m>
                <a:r>
                  <a:rPr lang="en" altLang="zh-CN" dirty="0"/>
                  <a:t>+ </a:t>
                </a:r>
                <a14:m>
                  <m:oMath xmlns:m="http://schemas.openxmlformats.org/officeDocument/2006/math">
                    <m:f>
                      <m:fPr>
                        <m:ctrlPr>
                          <a:rPr lang="en" altLang="zh-CN" i="1">
                            <a:latin typeface="Cambria Math" panose="02040503050406030204" pitchFamily="18" charset="0"/>
                          </a:rPr>
                        </m:ctrlPr>
                      </m:fPr>
                      <m:num>
                        <m:r>
                          <a:rPr lang="en-US" altLang="zh-CN" i="1">
                            <a:latin typeface="Cambria Math" panose="02040503050406030204" pitchFamily="18" charset="0"/>
                          </a:rPr>
                          <m:t>𝑃𝑀𝑇</m:t>
                        </m:r>
                      </m:num>
                      <m:den>
                        <m:d>
                          <m:dPr>
                            <m:ctrlPr>
                              <a:rPr lang="en-US" altLang="zh-CN" i="1">
                                <a:latin typeface="Cambria Math" panose="02040503050406030204" pitchFamily="18" charset="0"/>
                              </a:rPr>
                            </m:ctrlPr>
                          </m:dPr>
                          <m:e>
                            <m:r>
                              <a:rPr lang="en-US" altLang="zh-CN" i="1">
                                <a:latin typeface="Cambria Math" panose="02040503050406030204" pitchFamily="18" charset="0"/>
                              </a:rPr>
                              <m:t>1+</m:t>
                            </m:r>
                            <m:r>
                              <a:rPr lang="en-US" altLang="zh-CN" i="1">
                                <a:latin typeface="Cambria Math" panose="02040503050406030204" pitchFamily="18" charset="0"/>
                              </a:rPr>
                              <m:t>𝑍</m:t>
                            </m:r>
                            <m:r>
                              <a:rPr lang="en-US" altLang="zh-CN" b="0" i="1" baseline="-25000" smtClean="0">
                                <a:latin typeface="Cambria Math" panose="02040503050406030204" pitchFamily="18" charset="0"/>
                              </a:rPr>
                              <m:t>2</m:t>
                            </m:r>
                          </m:e>
                        </m:d>
                        <m:r>
                          <a:rPr lang="en-US" altLang="zh-CN" b="0" i="1" baseline="30000" smtClean="0">
                            <a:latin typeface="Cambria Math" panose="02040503050406030204" pitchFamily="18" charset="0"/>
                          </a:rPr>
                          <m:t>2</m:t>
                        </m:r>
                      </m:den>
                    </m:f>
                  </m:oMath>
                </a14:m>
                <a:r>
                  <a:rPr lang="en" altLang="zh-CN" dirty="0"/>
                  <a:t>+…+ </a:t>
                </a:r>
                <a14:m>
                  <m:oMath xmlns:m="http://schemas.openxmlformats.org/officeDocument/2006/math">
                    <m:f>
                      <m:fPr>
                        <m:ctrlPr>
                          <a:rPr lang="en" altLang="zh-CN" i="1" smtClean="0">
                            <a:latin typeface="Cambria Math" panose="02040503050406030204" pitchFamily="18" charset="0"/>
                          </a:rPr>
                        </m:ctrlPr>
                      </m:fPr>
                      <m:num>
                        <m:r>
                          <a:rPr lang="en-US" altLang="zh-CN" i="1">
                            <a:latin typeface="Cambria Math" panose="02040503050406030204" pitchFamily="18" charset="0"/>
                          </a:rPr>
                          <m:t>𝑃𝑀𝑇</m:t>
                        </m:r>
                        <m:r>
                          <a:rPr lang="en-US" altLang="zh-CN" b="0" i="1" smtClean="0">
                            <a:latin typeface="Cambria Math" panose="02040503050406030204" pitchFamily="18" charset="0"/>
                          </a:rPr>
                          <m:t>+</m:t>
                        </m:r>
                        <m:r>
                          <a:rPr lang="en-US" altLang="zh-CN" b="0" i="1" smtClean="0">
                            <a:latin typeface="Cambria Math" panose="02040503050406030204" pitchFamily="18" charset="0"/>
                          </a:rPr>
                          <m:t>𝐹𝑉</m:t>
                        </m:r>
                      </m:num>
                      <m:den>
                        <m:d>
                          <m:dPr>
                            <m:ctrlPr>
                              <a:rPr lang="en-US" altLang="zh-CN" i="1">
                                <a:latin typeface="Cambria Math" panose="02040503050406030204" pitchFamily="18" charset="0"/>
                              </a:rPr>
                            </m:ctrlPr>
                          </m:dPr>
                          <m:e>
                            <m:r>
                              <a:rPr lang="en-US" altLang="zh-CN" i="1">
                                <a:latin typeface="Cambria Math" panose="02040503050406030204" pitchFamily="18" charset="0"/>
                              </a:rPr>
                              <m:t>1+</m:t>
                            </m:r>
                            <m:r>
                              <a:rPr lang="en-US" altLang="zh-CN" i="1">
                                <a:latin typeface="Cambria Math" panose="02040503050406030204" pitchFamily="18" charset="0"/>
                              </a:rPr>
                              <m:t>𝑍𝑁</m:t>
                            </m:r>
                          </m:e>
                        </m:d>
                        <m:r>
                          <a:rPr lang="en-US" altLang="zh-CN" b="0" i="1" baseline="30000" smtClean="0">
                            <a:latin typeface="Cambria Math" panose="02040503050406030204" pitchFamily="18" charset="0"/>
                          </a:rPr>
                          <m:t>𝑁</m:t>
                        </m:r>
                      </m:den>
                    </m:f>
                  </m:oMath>
                </a14:m>
                <a:endParaRPr kumimoji="1" lang="en-US" altLang="zh-CN" baseline="-25000" dirty="0"/>
              </a:p>
              <a:p>
                <a:endParaRPr kumimoji="1" lang="zh-CN" altLang="en-US" baseline="-25000" dirty="0"/>
              </a:p>
            </p:txBody>
          </p:sp>
        </mc:Choice>
        <mc:Fallback xmlns="">
          <p:sp>
            <p:nvSpPr>
              <p:cNvPr id="3" name="内容占位符 2">
                <a:extLst>
                  <a:ext uri="{FF2B5EF4-FFF2-40B4-BE49-F238E27FC236}">
                    <a16:creationId xmlns:a16="http://schemas.microsoft.com/office/drawing/2014/main" id="{49BD49D8-0523-A54A-AE8C-87987D85B259}"/>
                  </a:ext>
                </a:extLst>
              </p:cNvPr>
              <p:cNvSpPr>
                <a:spLocks noGrp="1" noRot="1" noChangeAspect="1" noMove="1" noResize="1" noEditPoints="1" noAdjustHandles="1" noChangeArrowheads="1" noChangeShapeType="1" noTextEdit="1"/>
              </p:cNvSpPr>
              <p:nvPr>
                <p:ph idx="1"/>
              </p:nvPr>
            </p:nvSpPr>
            <p:spPr>
              <a:xfrm>
                <a:off x="1024128" y="2286000"/>
                <a:ext cx="6066818" cy="4023360"/>
              </a:xfrm>
              <a:blipFill>
                <a:blip r:embed="rId2"/>
                <a:stretch>
                  <a:fillRect l="-1253" t="-2839"/>
                </a:stretch>
              </a:blipFill>
            </p:spPr>
            <p:txBody>
              <a:bodyPr/>
              <a:lstStyle/>
              <a:p>
                <a:r>
                  <a:rPr lang="zh-CN" altLang="en-US">
                    <a:noFill/>
                  </a:rPr>
                  <a:t> </a:t>
                </a:r>
              </a:p>
            </p:txBody>
          </p:sp>
        </mc:Fallback>
      </mc:AlternateContent>
      <p:pic>
        <p:nvPicPr>
          <p:cNvPr id="5" name="Picture 4" descr="Magnifying glass showing decling performance">
            <a:extLst>
              <a:ext uri="{FF2B5EF4-FFF2-40B4-BE49-F238E27FC236}">
                <a16:creationId xmlns:a16="http://schemas.microsoft.com/office/drawing/2014/main" id="{B8FD47E5-FB16-5270-73BC-C56E490D69A1}"/>
              </a:ext>
            </a:extLst>
          </p:cNvPr>
          <p:cNvPicPr>
            <a:picLocks noChangeAspect="1"/>
          </p:cNvPicPr>
          <p:nvPr/>
        </p:nvPicPr>
        <p:blipFill rotWithShape="1">
          <a:blip r:embed="rId3"/>
          <a:srcRect l="12138" r="42702" b="-1"/>
          <a:stretch/>
        </p:blipFill>
        <p:spPr>
          <a:xfrm>
            <a:off x="7552266" y="10"/>
            <a:ext cx="4639733" cy="6857990"/>
          </a:xfrm>
          <a:prstGeom prst="rect">
            <a:avLst/>
          </a:prstGeom>
        </p:spPr>
      </p:pic>
    </p:spTree>
    <p:extLst>
      <p:ext uri="{BB962C8B-B14F-4D97-AF65-F5344CB8AC3E}">
        <p14:creationId xmlns:p14="http://schemas.microsoft.com/office/powerpoint/2010/main" val="283136406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84302F-F5BD-D345-8A8D-2A3A8EA4621A}"/>
              </a:ext>
            </a:extLst>
          </p:cNvPr>
          <p:cNvSpPr>
            <a:spLocks noGrp="1"/>
          </p:cNvSpPr>
          <p:nvPr>
            <p:ph type="title"/>
          </p:nvPr>
        </p:nvSpPr>
        <p:spPr/>
        <p:txBody>
          <a:bodyPr>
            <a:noAutofit/>
          </a:bodyPr>
          <a:lstStyle/>
          <a:p>
            <a:r>
              <a:rPr kumimoji="1" lang="en-US" altLang="zh-CN" sz="4000" dirty="0"/>
              <a:t>Module3</a:t>
            </a:r>
            <a:br>
              <a:rPr kumimoji="1" lang="en-US" altLang="zh-CN" sz="4000" dirty="0"/>
            </a:br>
            <a:r>
              <a:rPr kumimoji="1" lang="en-US" altLang="zh-CN" sz="4000" dirty="0"/>
              <a:t>Introduction to fixed-income valuation</a:t>
            </a:r>
            <a:endParaRPr kumimoji="1" lang="zh-CN" altLang="en-US" sz="4000" dirty="0"/>
          </a:p>
        </p:txBody>
      </p:sp>
      <p:sp>
        <p:nvSpPr>
          <p:cNvPr id="3" name="内容占位符 2">
            <a:extLst>
              <a:ext uri="{FF2B5EF4-FFF2-40B4-BE49-F238E27FC236}">
                <a16:creationId xmlns:a16="http://schemas.microsoft.com/office/drawing/2014/main" id="{90271B08-61BD-0749-B989-11DEC35FFFD7}"/>
              </a:ext>
            </a:extLst>
          </p:cNvPr>
          <p:cNvSpPr>
            <a:spLocks noGrp="1"/>
          </p:cNvSpPr>
          <p:nvPr>
            <p:ph idx="1"/>
          </p:nvPr>
        </p:nvSpPr>
        <p:spPr/>
        <p:txBody>
          <a:bodyPr/>
          <a:lstStyle/>
          <a:p>
            <a:r>
              <a:rPr lang="en" altLang="zh-CN" sz="2400" b="1" dirty="0">
                <a:solidFill>
                  <a:srgbClr val="FF0000"/>
                </a:solidFill>
                <a:effectLst/>
              </a:rPr>
              <a:t>Relationships between the Bond Price and Bond Characteristics </a:t>
            </a:r>
            <a:endParaRPr lang="en" altLang="zh-CN" sz="2400" dirty="0">
              <a:solidFill>
                <a:srgbClr val="FF0000"/>
              </a:solidFill>
            </a:endParaRPr>
          </a:p>
          <a:p>
            <a:endParaRPr kumimoji="1" lang="zh-CN" altLang="en-US" dirty="0"/>
          </a:p>
        </p:txBody>
      </p:sp>
      <p:graphicFrame>
        <p:nvGraphicFramePr>
          <p:cNvPr id="4" name="表格 4">
            <a:extLst>
              <a:ext uri="{FF2B5EF4-FFF2-40B4-BE49-F238E27FC236}">
                <a16:creationId xmlns:a16="http://schemas.microsoft.com/office/drawing/2014/main" id="{402DF6EF-4A5B-EB47-AA56-126FBB3190F3}"/>
              </a:ext>
            </a:extLst>
          </p:cNvPr>
          <p:cNvGraphicFramePr>
            <a:graphicFrameLocks noGrp="1"/>
          </p:cNvGraphicFramePr>
          <p:nvPr>
            <p:extLst>
              <p:ext uri="{D42A27DB-BD31-4B8C-83A1-F6EECF244321}">
                <p14:modId xmlns:p14="http://schemas.microsoft.com/office/powerpoint/2010/main" val="1009876457"/>
              </p:ext>
            </p:extLst>
          </p:nvPr>
        </p:nvGraphicFramePr>
        <p:xfrm>
          <a:off x="1024128" y="2741897"/>
          <a:ext cx="8190209" cy="3977640"/>
        </p:xfrm>
        <a:graphic>
          <a:graphicData uri="http://schemas.openxmlformats.org/drawingml/2006/table">
            <a:tbl>
              <a:tblPr firstRow="1" bandRow="1">
                <a:tableStyleId>{5C22544A-7EE6-4342-B048-85BDC9FD1C3A}</a:tableStyleId>
              </a:tblPr>
              <a:tblGrid>
                <a:gridCol w="725503">
                  <a:extLst>
                    <a:ext uri="{9D8B030D-6E8A-4147-A177-3AD203B41FA5}">
                      <a16:colId xmlns:a16="http://schemas.microsoft.com/office/drawing/2014/main" val="692717740"/>
                    </a:ext>
                  </a:extLst>
                </a:gridCol>
                <a:gridCol w="947977">
                  <a:extLst>
                    <a:ext uri="{9D8B030D-6E8A-4147-A177-3AD203B41FA5}">
                      <a16:colId xmlns:a16="http://schemas.microsoft.com/office/drawing/2014/main" val="478757426"/>
                    </a:ext>
                  </a:extLst>
                </a:gridCol>
                <a:gridCol w="992276">
                  <a:extLst>
                    <a:ext uri="{9D8B030D-6E8A-4147-A177-3AD203B41FA5}">
                      <a16:colId xmlns:a16="http://schemas.microsoft.com/office/drawing/2014/main" val="2520403541"/>
                    </a:ext>
                  </a:extLst>
                </a:gridCol>
                <a:gridCol w="1063152">
                  <a:extLst>
                    <a:ext uri="{9D8B030D-6E8A-4147-A177-3AD203B41FA5}">
                      <a16:colId xmlns:a16="http://schemas.microsoft.com/office/drawing/2014/main" val="840758802"/>
                    </a:ext>
                  </a:extLst>
                </a:gridCol>
                <a:gridCol w="1072013">
                  <a:extLst>
                    <a:ext uri="{9D8B030D-6E8A-4147-A177-3AD203B41FA5}">
                      <a16:colId xmlns:a16="http://schemas.microsoft.com/office/drawing/2014/main" val="564826610"/>
                    </a:ext>
                  </a:extLst>
                </a:gridCol>
                <a:gridCol w="1001135">
                  <a:extLst>
                    <a:ext uri="{9D8B030D-6E8A-4147-A177-3AD203B41FA5}">
                      <a16:colId xmlns:a16="http://schemas.microsoft.com/office/drawing/2014/main" val="2051006475"/>
                    </a:ext>
                  </a:extLst>
                </a:gridCol>
                <a:gridCol w="1036573">
                  <a:extLst>
                    <a:ext uri="{9D8B030D-6E8A-4147-A177-3AD203B41FA5}">
                      <a16:colId xmlns:a16="http://schemas.microsoft.com/office/drawing/2014/main" val="1141832363"/>
                    </a:ext>
                  </a:extLst>
                </a:gridCol>
                <a:gridCol w="1351580">
                  <a:extLst>
                    <a:ext uri="{9D8B030D-6E8A-4147-A177-3AD203B41FA5}">
                      <a16:colId xmlns:a16="http://schemas.microsoft.com/office/drawing/2014/main" val="1297649098"/>
                    </a:ext>
                  </a:extLst>
                </a:gridCol>
              </a:tblGrid>
              <a:tr h="370840">
                <a:tc>
                  <a:txBody>
                    <a:bodyPr/>
                    <a:lstStyle/>
                    <a:p>
                      <a:r>
                        <a:rPr lang="en-US" altLang="zh-CN" dirty="0"/>
                        <a:t>Bond</a:t>
                      </a:r>
                      <a:endParaRPr lang="zh-CN" altLang="en-US" dirty="0"/>
                    </a:p>
                  </a:txBody>
                  <a:tcPr/>
                </a:tc>
                <a:tc>
                  <a:txBody>
                    <a:bodyPr/>
                    <a:lstStyle/>
                    <a:p>
                      <a:r>
                        <a:rPr lang="en-US" altLang="zh-CN" dirty="0"/>
                        <a:t>Coupon</a:t>
                      </a:r>
                    </a:p>
                    <a:p>
                      <a:r>
                        <a:rPr lang="en-US" altLang="zh-CN" dirty="0"/>
                        <a:t>Rate</a:t>
                      </a:r>
                      <a:endParaRPr lang="zh-CN" altLang="en-US" dirty="0"/>
                    </a:p>
                  </a:txBody>
                  <a:tcPr/>
                </a:tc>
                <a:tc>
                  <a:txBody>
                    <a:bodyPr/>
                    <a:lstStyle/>
                    <a:p>
                      <a:r>
                        <a:rPr lang="en-US" altLang="zh-CN" dirty="0"/>
                        <a:t>Maturity</a:t>
                      </a:r>
                      <a:endParaRPr lang="zh-CN" altLang="en-US" dirty="0"/>
                    </a:p>
                  </a:txBody>
                  <a:tcPr/>
                </a:tc>
                <a:tc>
                  <a:txBody>
                    <a:bodyPr/>
                    <a:lstStyle/>
                    <a:p>
                      <a:r>
                        <a:rPr lang="en-US" altLang="zh-CN" dirty="0"/>
                        <a:t>Price at</a:t>
                      </a:r>
                    </a:p>
                    <a:p>
                      <a:r>
                        <a:rPr lang="en-US" altLang="zh-CN" dirty="0"/>
                        <a:t>20%</a:t>
                      </a:r>
                      <a:endParaRPr lang="zh-CN" altLang="en-US" dirty="0"/>
                    </a:p>
                  </a:txBody>
                  <a:tcPr/>
                </a:tc>
                <a:tc>
                  <a:txBody>
                    <a:bodyPr/>
                    <a:lstStyle/>
                    <a:p>
                      <a:r>
                        <a:rPr lang="en-US" altLang="zh-CN" dirty="0"/>
                        <a:t>Price at</a:t>
                      </a:r>
                    </a:p>
                    <a:p>
                      <a:r>
                        <a:rPr lang="en-US" altLang="zh-CN" dirty="0"/>
                        <a:t>19%</a:t>
                      </a:r>
                      <a:endParaRPr lang="zh-CN" altLang="en-US" dirty="0"/>
                    </a:p>
                  </a:txBody>
                  <a:tcPr/>
                </a:tc>
                <a:tc>
                  <a:txBody>
                    <a:bodyPr/>
                    <a:lstStyle/>
                    <a:p>
                      <a:r>
                        <a:rPr lang="en-US" altLang="zh-CN" dirty="0"/>
                        <a:t>%</a:t>
                      </a:r>
                    </a:p>
                    <a:p>
                      <a:r>
                        <a:rPr lang="en-US" altLang="zh-CN" dirty="0"/>
                        <a:t>Change</a:t>
                      </a:r>
                      <a:endParaRPr lang="zh-CN" altLang="en-US" dirty="0"/>
                    </a:p>
                  </a:txBody>
                  <a:tcPr/>
                </a:tc>
                <a:tc>
                  <a:txBody>
                    <a:bodyPr/>
                    <a:lstStyle/>
                    <a:p>
                      <a:r>
                        <a:rPr lang="en-US" altLang="zh-CN" dirty="0"/>
                        <a:t>Price at</a:t>
                      </a:r>
                    </a:p>
                    <a:p>
                      <a:r>
                        <a:rPr lang="en-US" altLang="zh-CN" dirty="0"/>
                        <a:t>21%</a:t>
                      </a:r>
                      <a:endParaRPr lang="zh-CN" altLang="en-US" dirty="0"/>
                    </a:p>
                  </a:txBody>
                  <a:tcPr/>
                </a:tc>
                <a:tc>
                  <a:txBody>
                    <a:bodyPr/>
                    <a:lstStyle/>
                    <a:p>
                      <a:r>
                        <a:rPr lang="en-US" altLang="zh-CN" dirty="0"/>
                        <a:t>%</a:t>
                      </a:r>
                    </a:p>
                    <a:p>
                      <a:r>
                        <a:rPr lang="en-US" altLang="zh-CN" dirty="0"/>
                        <a:t>Change</a:t>
                      </a:r>
                      <a:endParaRPr lang="zh-CN" altLang="en-US" dirty="0"/>
                    </a:p>
                  </a:txBody>
                  <a:tcPr/>
                </a:tc>
                <a:extLst>
                  <a:ext uri="{0D108BD9-81ED-4DB2-BD59-A6C34878D82A}">
                    <a16:rowId xmlns:a16="http://schemas.microsoft.com/office/drawing/2014/main" val="4044261561"/>
                  </a:ext>
                </a:extLst>
              </a:tr>
              <a:tr h="370840">
                <a:tc>
                  <a:txBody>
                    <a:bodyPr/>
                    <a:lstStyle/>
                    <a:p>
                      <a:r>
                        <a:rPr lang="en-US" altLang="zh-CN" dirty="0"/>
                        <a:t>A</a:t>
                      </a:r>
                      <a:endParaRPr lang="zh-CN" altLang="en-US" dirty="0"/>
                    </a:p>
                  </a:txBody>
                  <a:tcPr/>
                </a:tc>
                <a:tc>
                  <a:txBody>
                    <a:bodyPr/>
                    <a:lstStyle/>
                    <a:p>
                      <a:r>
                        <a:rPr lang="en-US" altLang="zh-CN" dirty="0"/>
                        <a:t>10%</a:t>
                      </a:r>
                      <a:endParaRPr lang="zh-CN" altLang="en-US" dirty="0"/>
                    </a:p>
                  </a:txBody>
                  <a:tcPr/>
                </a:tc>
                <a:tc>
                  <a:txBody>
                    <a:bodyPr/>
                    <a:lstStyle/>
                    <a:p>
                      <a:r>
                        <a:rPr lang="en-US" altLang="zh-CN" dirty="0"/>
                        <a:t>10</a:t>
                      </a:r>
                      <a:endParaRPr lang="zh-CN" altLang="en-US" dirty="0"/>
                    </a:p>
                  </a:txBody>
                  <a:tcPr/>
                </a:tc>
                <a:tc>
                  <a:txBody>
                    <a:bodyPr/>
                    <a:lstStyle/>
                    <a:p>
                      <a:r>
                        <a:rPr lang="en-US" altLang="zh-CN" dirty="0"/>
                        <a:t>58.075</a:t>
                      </a:r>
                      <a:endParaRPr lang="zh-CN" altLang="en-US" dirty="0"/>
                    </a:p>
                  </a:txBody>
                  <a:tcPr/>
                </a:tc>
                <a:tc>
                  <a:txBody>
                    <a:bodyPr/>
                    <a:lstStyle/>
                    <a:p>
                      <a:r>
                        <a:rPr lang="en-US" altLang="zh-CN" dirty="0"/>
                        <a:t>60.950</a:t>
                      </a:r>
                      <a:endParaRPr lang="zh-CN" altLang="en-US" dirty="0"/>
                    </a:p>
                  </a:txBody>
                  <a:tcPr/>
                </a:tc>
                <a:tc>
                  <a:txBody>
                    <a:bodyPr/>
                    <a:lstStyle/>
                    <a:p>
                      <a:r>
                        <a:rPr lang="en-US" altLang="zh-CN" dirty="0"/>
                        <a:t>4.95%</a:t>
                      </a:r>
                      <a:endParaRPr lang="zh-CN" altLang="en-US" dirty="0"/>
                    </a:p>
                  </a:txBody>
                  <a:tcPr/>
                </a:tc>
                <a:tc>
                  <a:txBody>
                    <a:bodyPr/>
                    <a:lstStyle/>
                    <a:p>
                      <a:r>
                        <a:rPr lang="en-US" altLang="zh-CN" dirty="0"/>
                        <a:t>55.405</a:t>
                      </a:r>
                      <a:endParaRPr lang="zh-CN" altLang="en-US" dirty="0"/>
                    </a:p>
                  </a:txBody>
                  <a:tcPr/>
                </a:tc>
                <a:tc>
                  <a:txBody>
                    <a:bodyPr/>
                    <a:lstStyle/>
                    <a:p>
                      <a:r>
                        <a:rPr lang="en-US" altLang="zh-CN" dirty="0"/>
                        <a:t>-4.6%</a:t>
                      </a:r>
                    </a:p>
                  </a:txBody>
                  <a:tcPr/>
                </a:tc>
                <a:extLst>
                  <a:ext uri="{0D108BD9-81ED-4DB2-BD59-A6C34878D82A}">
                    <a16:rowId xmlns:a16="http://schemas.microsoft.com/office/drawing/2014/main" val="3587157397"/>
                  </a:ext>
                </a:extLst>
              </a:tr>
              <a:tr h="370840">
                <a:tc>
                  <a:txBody>
                    <a:bodyPr/>
                    <a:lstStyle/>
                    <a:p>
                      <a:r>
                        <a:rPr lang="en-US" altLang="zh-CN" dirty="0"/>
                        <a:t>B</a:t>
                      </a:r>
                      <a:endParaRPr lang="zh-CN" altLang="en-US" dirty="0"/>
                    </a:p>
                  </a:txBody>
                  <a:tcPr/>
                </a:tc>
                <a:tc>
                  <a:txBody>
                    <a:bodyPr/>
                    <a:lstStyle/>
                    <a:p>
                      <a:r>
                        <a:rPr lang="en-US" altLang="zh-CN" dirty="0"/>
                        <a:t>20%</a:t>
                      </a:r>
                      <a:endParaRPr lang="zh-CN" altLang="en-US" dirty="0"/>
                    </a:p>
                  </a:txBody>
                  <a:tcPr/>
                </a:tc>
                <a:tc>
                  <a:txBody>
                    <a:bodyPr/>
                    <a:lstStyle/>
                    <a:p>
                      <a:r>
                        <a:rPr lang="en-US" altLang="zh-CN" dirty="0"/>
                        <a:t>10</a:t>
                      </a:r>
                      <a:endParaRPr lang="zh-CN" altLang="en-US" dirty="0"/>
                    </a:p>
                  </a:txBody>
                  <a:tcPr/>
                </a:tc>
                <a:tc>
                  <a:txBody>
                    <a:bodyPr/>
                    <a:lstStyle/>
                    <a:p>
                      <a:r>
                        <a:rPr lang="en-US" altLang="zh-CN" dirty="0"/>
                        <a:t>100</a:t>
                      </a:r>
                      <a:endParaRPr lang="zh-CN" altLang="en-US" dirty="0"/>
                    </a:p>
                  </a:txBody>
                  <a:tcPr/>
                </a:tc>
                <a:tc>
                  <a:txBody>
                    <a:bodyPr/>
                    <a:lstStyle/>
                    <a:p>
                      <a:r>
                        <a:rPr lang="en-US" altLang="zh-CN" dirty="0"/>
                        <a:t>104.339</a:t>
                      </a:r>
                      <a:endParaRPr lang="zh-CN" altLang="en-US" dirty="0"/>
                    </a:p>
                  </a:txBody>
                  <a:tcPr/>
                </a:tc>
                <a:tc>
                  <a:txBody>
                    <a:bodyPr/>
                    <a:lstStyle/>
                    <a:p>
                      <a:r>
                        <a:rPr lang="en-US" altLang="zh-CN" dirty="0"/>
                        <a:t>4.34%</a:t>
                      </a:r>
                      <a:endParaRPr lang="zh-CN" altLang="en-US" dirty="0"/>
                    </a:p>
                  </a:txBody>
                  <a:tcPr/>
                </a:tc>
                <a:tc>
                  <a:txBody>
                    <a:bodyPr/>
                    <a:lstStyle/>
                    <a:p>
                      <a:r>
                        <a:rPr lang="en-US" altLang="zh-CN" dirty="0"/>
                        <a:t>95.946</a:t>
                      </a:r>
                      <a:endParaRPr lang="zh-CN" altLang="en-US" dirty="0"/>
                    </a:p>
                  </a:txBody>
                  <a:tcPr/>
                </a:tc>
                <a:tc>
                  <a:txBody>
                    <a:bodyPr/>
                    <a:lstStyle/>
                    <a:p>
                      <a:r>
                        <a:rPr lang="en-US" altLang="zh-CN" dirty="0"/>
                        <a:t>-4.05%</a:t>
                      </a:r>
                      <a:endParaRPr lang="zh-CN" altLang="en-US" dirty="0"/>
                    </a:p>
                  </a:txBody>
                  <a:tcPr/>
                </a:tc>
                <a:extLst>
                  <a:ext uri="{0D108BD9-81ED-4DB2-BD59-A6C34878D82A}">
                    <a16:rowId xmlns:a16="http://schemas.microsoft.com/office/drawing/2014/main" val="2396341659"/>
                  </a:ext>
                </a:extLst>
              </a:tr>
              <a:tr h="370840">
                <a:tc>
                  <a:txBody>
                    <a:bodyPr/>
                    <a:lstStyle/>
                    <a:p>
                      <a:r>
                        <a:rPr lang="en-US" altLang="zh-CN" dirty="0"/>
                        <a:t>C</a:t>
                      </a:r>
                      <a:endParaRPr lang="zh-CN" altLang="en-US" dirty="0"/>
                    </a:p>
                  </a:txBody>
                  <a:tcPr/>
                </a:tc>
                <a:tc>
                  <a:txBody>
                    <a:bodyPr/>
                    <a:lstStyle/>
                    <a:p>
                      <a:r>
                        <a:rPr lang="en-US" altLang="zh-CN" dirty="0"/>
                        <a:t>30%</a:t>
                      </a:r>
                      <a:endParaRPr lang="zh-CN" altLang="en-US" dirty="0"/>
                    </a:p>
                  </a:txBody>
                  <a:tcPr/>
                </a:tc>
                <a:tc>
                  <a:txBody>
                    <a:bodyPr/>
                    <a:lstStyle/>
                    <a:p>
                      <a:r>
                        <a:rPr lang="en-US" altLang="zh-CN" dirty="0"/>
                        <a:t>10</a:t>
                      </a:r>
                      <a:endParaRPr lang="zh-CN" altLang="en-US" dirty="0"/>
                    </a:p>
                  </a:txBody>
                  <a:tcPr/>
                </a:tc>
                <a:tc>
                  <a:txBody>
                    <a:bodyPr/>
                    <a:lstStyle/>
                    <a:p>
                      <a:r>
                        <a:rPr lang="en-US" altLang="zh-CN" dirty="0"/>
                        <a:t>141.925</a:t>
                      </a:r>
                      <a:endParaRPr lang="zh-CN" altLang="en-US" dirty="0"/>
                    </a:p>
                  </a:txBody>
                  <a:tcPr/>
                </a:tc>
                <a:tc>
                  <a:txBody>
                    <a:bodyPr/>
                    <a:lstStyle/>
                    <a:p>
                      <a:r>
                        <a:rPr lang="en-US" altLang="zh-CN" dirty="0"/>
                        <a:t>147.728</a:t>
                      </a:r>
                      <a:endParaRPr lang="zh-CN" altLang="en-US" dirty="0"/>
                    </a:p>
                  </a:txBody>
                  <a:tcPr/>
                </a:tc>
                <a:tc>
                  <a:txBody>
                    <a:bodyPr/>
                    <a:lstStyle/>
                    <a:p>
                      <a:r>
                        <a:rPr lang="en-US" altLang="zh-CN" dirty="0"/>
                        <a:t>4.09%</a:t>
                      </a:r>
                      <a:endParaRPr lang="zh-CN" altLang="en-US" dirty="0"/>
                    </a:p>
                  </a:txBody>
                  <a:tcPr/>
                </a:tc>
                <a:tc>
                  <a:txBody>
                    <a:bodyPr/>
                    <a:lstStyle/>
                    <a:p>
                      <a:r>
                        <a:rPr lang="en-US" altLang="zh-CN" dirty="0"/>
                        <a:t>136.487</a:t>
                      </a:r>
                      <a:endParaRPr lang="zh-CN" altLang="en-US" dirty="0"/>
                    </a:p>
                  </a:txBody>
                  <a:tcPr/>
                </a:tc>
                <a:tc>
                  <a:txBody>
                    <a:bodyPr/>
                    <a:lstStyle/>
                    <a:p>
                      <a:r>
                        <a:rPr lang="en-US" altLang="zh-CN" dirty="0"/>
                        <a:t>-3.83%</a:t>
                      </a:r>
                      <a:endParaRPr lang="zh-CN" altLang="en-US" dirty="0"/>
                    </a:p>
                  </a:txBody>
                  <a:tcPr/>
                </a:tc>
                <a:extLst>
                  <a:ext uri="{0D108BD9-81ED-4DB2-BD59-A6C34878D82A}">
                    <a16:rowId xmlns:a16="http://schemas.microsoft.com/office/drawing/2014/main" val="903755851"/>
                  </a:ext>
                </a:extLst>
              </a:tr>
              <a:tr h="370840">
                <a:tc>
                  <a:txBody>
                    <a:bodyPr/>
                    <a:lstStyle/>
                    <a:p>
                      <a:r>
                        <a:rPr lang="en-US" altLang="zh-CN" dirty="0"/>
                        <a:t>D</a:t>
                      </a:r>
                      <a:endParaRPr lang="zh-CN" altLang="en-US" dirty="0"/>
                    </a:p>
                  </a:txBody>
                  <a:tcPr/>
                </a:tc>
                <a:tc>
                  <a:txBody>
                    <a:bodyPr/>
                    <a:lstStyle/>
                    <a:p>
                      <a:r>
                        <a:rPr lang="en-US" altLang="zh-CN" dirty="0"/>
                        <a:t>10%</a:t>
                      </a:r>
                      <a:endParaRPr lang="zh-CN" altLang="en-US" dirty="0"/>
                    </a:p>
                  </a:txBody>
                  <a:tcPr/>
                </a:tc>
                <a:tc>
                  <a:txBody>
                    <a:bodyPr/>
                    <a:lstStyle/>
                    <a:p>
                      <a:r>
                        <a:rPr lang="en-US" altLang="zh-CN" dirty="0"/>
                        <a:t>20</a:t>
                      </a:r>
                      <a:endParaRPr lang="zh-CN" altLang="en-US" dirty="0"/>
                    </a:p>
                  </a:txBody>
                  <a:tcPr/>
                </a:tc>
                <a:tc>
                  <a:txBody>
                    <a:bodyPr/>
                    <a:lstStyle/>
                    <a:p>
                      <a:r>
                        <a:rPr lang="en-US" altLang="zh-CN" dirty="0"/>
                        <a:t>51.304</a:t>
                      </a:r>
                      <a:endParaRPr lang="zh-CN" altLang="en-US" dirty="0"/>
                    </a:p>
                  </a:txBody>
                  <a:tcPr/>
                </a:tc>
                <a:tc>
                  <a:txBody>
                    <a:bodyPr/>
                    <a:lstStyle/>
                    <a:p>
                      <a:r>
                        <a:rPr lang="en-US" altLang="zh-CN" dirty="0"/>
                        <a:t>54.092</a:t>
                      </a:r>
                      <a:endParaRPr lang="zh-CN" altLang="en-US" dirty="0"/>
                    </a:p>
                  </a:txBody>
                  <a:tcPr/>
                </a:tc>
                <a:tc>
                  <a:txBody>
                    <a:bodyPr/>
                    <a:lstStyle/>
                    <a:p>
                      <a:r>
                        <a:rPr lang="en-US" altLang="zh-CN" dirty="0"/>
                        <a:t>5.43%</a:t>
                      </a:r>
                      <a:endParaRPr lang="zh-CN" altLang="en-US" dirty="0"/>
                    </a:p>
                  </a:txBody>
                  <a:tcPr/>
                </a:tc>
                <a:tc>
                  <a:txBody>
                    <a:bodyPr/>
                    <a:lstStyle/>
                    <a:p>
                      <a:r>
                        <a:rPr lang="en-US" altLang="zh-CN" dirty="0"/>
                        <a:t>48.776</a:t>
                      </a:r>
                      <a:endParaRPr lang="zh-CN" altLang="en-US" dirty="0"/>
                    </a:p>
                  </a:txBody>
                  <a:tcPr/>
                </a:tc>
                <a:tc>
                  <a:txBody>
                    <a:bodyPr/>
                    <a:lstStyle/>
                    <a:p>
                      <a:r>
                        <a:rPr lang="en-US" altLang="zh-CN" dirty="0"/>
                        <a:t>-4.93%</a:t>
                      </a:r>
                      <a:endParaRPr lang="zh-CN" altLang="en-US" dirty="0"/>
                    </a:p>
                  </a:txBody>
                  <a:tcPr/>
                </a:tc>
                <a:extLst>
                  <a:ext uri="{0D108BD9-81ED-4DB2-BD59-A6C34878D82A}">
                    <a16:rowId xmlns:a16="http://schemas.microsoft.com/office/drawing/2014/main" val="278284751"/>
                  </a:ext>
                </a:extLst>
              </a:tr>
              <a:tr h="370840">
                <a:tc>
                  <a:txBody>
                    <a:bodyPr/>
                    <a:lstStyle/>
                    <a:p>
                      <a:r>
                        <a:rPr lang="en-US" altLang="zh-CN" dirty="0"/>
                        <a:t>E</a:t>
                      </a:r>
                      <a:endParaRPr lang="zh-CN" altLang="en-US" dirty="0"/>
                    </a:p>
                  </a:txBody>
                  <a:tcPr/>
                </a:tc>
                <a:tc>
                  <a:txBody>
                    <a:bodyPr/>
                    <a:lstStyle/>
                    <a:p>
                      <a:r>
                        <a:rPr lang="en-US" altLang="zh-CN" dirty="0"/>
                        <a:t>20%</a:t>
                      </a:r>
                      <a:endParaRPr lang="zh-CN" altLang="en-US" dirty="0"/>
                    </a:p>
                  </a:txBody>
                  <a:tcPr/>
                </a:tc>
                <a:tc>
                  <a:txBody>
                    <a:bodyPr/>
                    <a:lstStyle/>
                    <a:p>
                      <a:r>
                        <a:rPr lang="en-US" altLang="zh-CN" dirty="0"/>
                        <a:t>20</a:t>
                      </a:r>
                      <a:endParaRPr lang="zh-CN" altLang="en-US" dirty="0"/>
                    </a:p>
                  </a:txBody>
                  <a:tcPr/>
                </a:tc>
                <a:tc>
                  <a:txBody>
                    <a:bodyPr/>
                    <a:lstStyle/>
                    <a:p>
                      <a:r>
                        <a:rPr lang="en-US" altLang="zh-CN" dirty="0"/>
                        <a:t>100</a:t>
                      </a:r>
                      <a:endParaRPr lang="zh-CN" altLang="en-US" dirty="0"/>
                    </a:p>
                  </a:txBody>
                  <a:tcPr/>
                </a:tc>
                <a:tc>
                  <a:txBody>
                    <a:bodyPr/>
                    <a:lstStyle/>
                    <a:p>
                      <a:r>
                        <a:rPr lang="en-US" altLang="zh-CN" dirty="0"/>
                        <a:t>105.101</a:t>
                      </a:r>
                      <a:endParaRPr lang="zh-CN" altLang="en-US" dirty="0"/>
                    </a:p>
                  </a:txBody>
                  <a:tcPr/>
                </a:tc>
                <a:tc>
                  <a:txBody>
                    <a:bodyPr/>
                    <a:lstStyle/>
                    <a:p>
                      <a:r>
                        <a:rPr lang="en-US" altLang="zh-CN" dirty="0"/>
                        <a:t>5.10%</a:t>
                      </a:r>
                      <a:endParaRPr lang="zh-CN" altLang="en-US" dirty="0"/>
                    </a:p>
                  </a:txBody>
                  <a:tcPr/>
                </a:tc>
                <a:tc>
                  <a:txBody>
                    <a:bodyPr/>
                    <a:lstStyle/>
                    <a:p>
                      <a:r>
                        <a:rPr lang="en-US" altLang="zh-CN" dirty="0"/>
                        <a:t>95.343</a:t>
                      </a:r>
                      <a:endParaRPr lang="zh-CN" altLang="en-US" dirty="0"/>
                    </a:p>
                  </a:txBody>
                  <a:tcPr/>
                </a:tc>
                <a:tc>
                  <a:txBody>
                    <a:bodyPr/>
                    <a:lstStyle/>
                    <a:p>
                      <a:r>
                        <a:rPr lang="en-US" altLang="zh-CN" dirty="0"/>
                        <a:t>-4.66%</a:t>
                      </a:r>
                      <a:endParaRPr lang="zh-CN" altLang="en-US" dirty="0"/>
                    </a:p>
                  </a:txBody>
                  <a:tcPr/>
                </a:tc>
                <a:extLst>
                  <a:ext uri="{0D108BD9-81ED-4DB2-BD59-A6C34878D82A}">
                    <a16:rowId xmlns:a16="http://schemas.microsoft.com/office/drawing/2014/main" val="26760472"/>
                  </a:ext>
                </a:extLst>
              </a:tr>
              <a:tr h="370840">
                <a:tc>
                  <a:txBody>
                    <a:bodyPr/>
                    <a:lstStyle/>
                    <a:p>
                      <a:r>
                        <a:rPr lang="en-US" altLang="zh-CN" dirty="0"/>
                        <a:t>F</a:t>
                      </a:r>
                      <a:endParaRPr lang="zh-CN" altLang="en-US" dirty="0"/>
                    </a:p>
                  </a:txBody>
                  <a:tcPr/>
                </a:tc>
                <a:tc>
                  <a:txBody>
                    <a:bodyPr/>
                    <a:lstStyle/>
                    <a:p>
                      <a:r>
                        <a:rPr lang="en-US" altLang="zh-CN" dirty="0"/>
                        <a:t>30%</a:t>
                      </a:r>
                      <a:endParaRPr lang="zh-CN" altLang="en-US" dirty="0"/>
                    </a:p>
                  </a:txBody>
                  <a:tcPr/>
                </a:tc>
                <a:tc>
                  <a:txBody>
                    <a:bodyPr/>
                    <a:lstStyle/>
                    <a:p>
                      <a:r>
                        <a:rPr lang="en-US" altLang="zh-CN" dirty="0"/>
                        <a:t>20</a:t>
                      </a:r>
                      <a:endParaRPr lang="zh-CN" altLang="en-US" dirty="0"/>
                    </a:p>
                  </a:txBody>
                  <a:tcPr/>
                </a:tc>
                <a:tc>
                  <a:txBody>
                    <a:bodyPr/>
                    <a:lstStyle/>
                    <a:p>
                      <a:r>
                        <a:rPr lang="en-US" altLang="zh-CN" dirty="0"/>
                        <a:t>148.696</a:t>
                      </a:r>
                      <a:endParaRPr lang="zh-CN" altLang="en-US" dirty="0"/>
                    </a:p>
                  </a:txBody>
                  <a:tcPr/>
                </a:tc>
                <a:tc>
                  <a:txBody>
                    <a:bodyPr/>
                    <a:lstStyle/>
                    <a:p>
                      <a:r>
                        <a:rPr lang="en-US" altLang="zh-CN" dirty="0"/>
                        <a:t>156.109</a:t>
                      </a:r>
                      <a:endParaRPr lang="zh-CN" altLang="en-US" dirty="0"/>
                    </a:p>
                  </a:txBody>
                  <a:tcPr/>
                </a:tc>
                <a:tc>
                  <a:txBody>
                    <a:bodyPr/>
                    <a:lstStyle/>
                    <a:p>
                      <a:r>
                        <a:rPr lang="en-US" altLang="zh-CN" dirty="0"/>
                        <a:t>4.99%</a:t>
                      </a:r>
                      <a:endParaRPr lang="zh-CN" altLang="en-US" dirty="0"/>
                    </a:p>
                  </a:txBody>
                  <a:tcPr/>
                </a:tc>
                <a:tc>
                  <a:txBody>
                    <a:bodyPr/>
                    <a:lstStyle/>
                    <a:p>
                      <a:r>
                        <a:rPr lang="en-US" altLang="zh-CN" dirty="0"/>
                        <a:t>141.910</a:t>
                      </a:r>
                      <a:endParaRPr lang="zh-CN" altLang="en-US" dirty="0"/>
                    </a:p>
                  </a:txBody>
                  <a:tcPr/>
                </a:tc>
                <a:tc>
                  <a:txBody>
                    <a:bodyPr/>
                    <a:lstStyle/>
                    <a:p>
                      <a:r>
                        <a:rPr lang="en-US" altLang="zh-CN" dirty="0"/>
                        <a:t>-4.56%</a:t>
                      </a:r>
                      <a:endParaRPr lang="zh-CN" altLang="en-US" dirty="0"/>
                    </a:p>
                  </a:txBody>
                  <a:tcPr/>
                </a:tc>
                <a:extLst>
                  <a:ext uri="{0D108BD9-81ED-4DB2-BD59-A6C34878D82A}">
                    <a16:rowId xmlns:a16="http://schemas.microsoft.com/office/drawing/2014/main" val="2778799926"/>
                  </a:ext>
                </a:extLst>
              </a:tr>
              <a:tr h="370840">
                <a:tc>
                  <a:txBody>
                    <a:bodyPr/>
                    <a:lstStyle/>
                    <a:p>
                      <a:r>
                        <a:rPr lang="en-US" altLang="zh-CN" dirty="0"/>
                        <a:t>G</a:t>
                      </a:r>
                      <a:endParaRPr lang="zh-CN" altLang="en-US" dirty="0"/>
                    </a:p>
                  </a:txBody>
                  <a:tcPr/>
                </a:tc>
                <a:tc>
                  <a:txBody>
                    <a:bodyPr/>
                    <a:lstStyle/>
                    <a:p>
                      <a:r>
                        <a:rPr lang="en-US" altLang="zh-CN" dirty="0"/>
                        <a:t>10%</a:t>
                      </a:r>
                      <a:endParaRPr lang="zh-CN" altLang="en-US" dirty="0"/>
                    </a:p>
                  </a:txBody>
                  <a:tcPr/>
                </a:tc>
                <a:tc>
                  <a:txBody>
                    <a:bodyPr/>
                    <a:lstStyle/>
                    <a:p>
                      <a:r>
                        <a:rPr lang="en-US" altLang="zh-CN" dirty="0"/>
                        <a:t>30</a:t>
                      </a:r>
                      <a:endParaRPr lang="zh-CN" altLang="en-US" dirty="0"/>
                    </a:p>
                  </a:txBody>
                  <a:tcPr/>
                </a:tc>
                <a:tc>
                  <a:txBody>
                    <a:bodyPr/>
                    <a:lstStyle/>
                    <a:p>
                      <a:r>
                        <a:rPr lang="en-US" altLang="zh-CN" dirty="0"/>
                        <a:t>50.211</a:t>
                      </a:r>
                      <a:endParaRPr lang="zh-CN" altLang="en-US" dirty="0"/>
                    </a:p>
                  </a:txBody>
                  <a:tcPr/>
                </a:tc>
                <a:tc>
                  <a:txBody>
                    <a:bodyPr/>
                    <a:lstStyle/>
                    <a:p>
                      <a:r>
                        <a:rPr lang="en-US" altLang="zh-CN" dirty="0"/>
                        <a:t>52.888</a:t>
                      </a:r>
                      <a:endParaRPr lang="zh-CN" altLang="en-US" dirty="0"/>
                    </a:p>
                  </a:txBody>
                  <a:tcPr/>
                </a:tc>
                <a:tc>
                  <a:txBody>
                    <a:bodyPr/>
                    <a:lstStyle/>
                    <a:p>
                      <a:r>
                        <a:rPr lang="en-US" altLang="zh-CN" dirty="0"/>
                        <a:t>5.33%</a:t>
                      </a:r>
                      <a:endParaRPr lang="zh-CN" altLang="en-US" dirty="0"/>
                    </a:p>
                  </a:txBody>
                  <a:tcPr/>
                </a:tc>
                <a:tc>
                  <a:txBody>
                    <a:bodyPr/>
                    <a:lstStyle/>
                    <a:p>
                      <a:r>
                        <a:rPr lang="en-US" altLang="zh-CN" dirty="0"/>
                        <a:t>47.791</a:t>
                      </a:r>
                      <a:endParaRPr lang="zh-CN" altLang="en-US" dirty="0"/>
                    </a:p>
                  </a:txBody>
                  <a:tcPr/>
                </a:tc>
                <a:tc>
                  <a:txBody>
                    <a:bodyPr/>
                    <a:lstStyle/>
                    <a:p>
                      <a:r>
                        <a:rPr lang="en-US" altLang="zh-CN" dirty="0"/>
                        <a:t>-4.82%</a:t>
                      </a:r>
                      <a:endParaRPr lang="zh-CN" altLang="en-US" dirty="0"/>
                    </a:p>
                  </a:txBody>
                  <a:tcPr/>
                </a:tc>
                <a:extLst>
                  <a:ext uri="{0D108BD9-81ED-4DB2-BD59-A6C34878D82A}">
                    <a16:rowId xmlns:a16="http://schemas.microsoft.com/office/drawing/2014/main" val="1908616389"/>
                  </a:ext>
                </a:extLst>
              </a:tr>
              <a:tr h="370840">
                <a:tc>
                  <a:txBody>
                    <a:bodyPr/>
                    <a:lstStyle/>
                    <a:p>
                      <a:r>
                        <a:rPr lang="en-US" altLang="zh-CN" dirty="0"/>
                        <a:t>H</a:t>
                      </a:r>
                      <a:endParaRPr lang="zh-CN" altLang="en-US" dirty="0"/>
                    </a:p>
                  </a:txBody>
                  <a:tcPr/>
                </a:tc>
                <a:tc>
                  <a:txBody>
                    <a:bodyPr/>
                    <a:lstStyle/>
                    <a:p>
                      <a:r>
                        <a:rPr lang="en-US" altLang="zh-CN" dirty="0"/>
                        <a:t>20%</a:t>
                      </a:r>
                      <a:endParaRPr lang="zh-CN" altLang="en-US" dirty="0"/>
                    </a:p>
                  </a:txBody>
                  <a:tcPr/>
                </a:tc>
                <a:tc>
                  <a:txBody>
                    <a:bodyPr/>
                    <a:lstStyle/>
                    <a:p>
                      <a:r>
                        <a:rPr lang="en-US" altLang="zh-CN" dirty="0"/>
                        <a:t>30</a:t>
                      </a:r>
                      <a:endParaRPr lang="zh-CN" altLang="en-US" dirty="0"/>
                    </a:p>
                  </a:txBody>
                  <a:tcPr/>
                </a:tc>
                <a:tc>
                  <a:txBody>
                    <a:bodyPr/>
                    <a:lstStyle/>
                    <a:p>
                      <a:r>
                        <a:rPr lang="en-US" altLang="zh-CN" dirty="0"/>
                        <a:t>100</a:t>
                      </a:r>
                      <a:endParaRPr lang="zh-CN" altLang="en-US" dirty="0"/>
                    </a:p>
                  </a:txBody>
                  <a:tcPr/>
                </a:tc>
                <a:tc>
                  <a:txBody>
                    <a:bodyPr/>
                    <a:lstStyle/>
                    <a:p>
                      <a:r>
                        <a:rPr lang="en-US" altLang="zh-CN" dirty="0"/>
                        <a:t>105.235</a:t>
                      </a:r>
                      <a:endParaRPr lang="zh-CN" altLang="en-US" dirty="0"/>
                    </a:p>
                  </a:txBody>
                  <a:tcPr/>
                </a:tc>
                <a:tc>
                  <a:txBody>
                    <a:bodyPr/>
                    <a:lstStyle/>
                    <a:p>
                      <a:r>
                        <a:rPr lang="en-US" altLang="zh-CN" dirty="0"/>
                        <a:t>5.23%</a:t>
                      </a:r>
                      <a:endParaRPr lang="zh-CN" altLang="en-US" dirty="0"/>
                    </a:p>
                  </a:txBody>
                  <a:tcPr/>
                </a:tc>
                <a:tc>
                  <a:txBody>
                    <a:bodyPr/>
                    <a:lstStyle/>
                    <a:p>
                      <a:r>
                        <a:rPr lang="en-US" altLang="zh-CN" dirty="0"/>
                        <a:t>95.254</a:t>
                      </a:r>
                      <a:endParaRPr lang="zh-CN" altLang="en-US" dirty="0"/>
                    </a:p>
                  </a:txBody>
                  <a:tcPr/>
                </a:tc>
                <a:tc>
                  <a:txBody>
                    <a:bodyPr/>
                    <a:lstStyle/>
                    <a:p>
                      <a:r>
                        <a:rPr lang="en-US" altLang="zh-CN" dirty="0"/>
                        <a:t>-4.75%</a:t>
                      </a:r>
                      <a:endParaRPr lang="zh-CN" altLang="en-US" dirty="0"/>
                    </a:p>
                  </a:txBody>
                  <a:tcPr/>
                </a:tc>
                <a:extLst>
                  <a:ext uri="{0D108BD9-81ED-4DB2-BD59-A6C34878D82A}">
                    <a16:rowId xmlns:a16="http://schemas.microsoft.com/office/drawing/2014/main" val="2680682230"/>
                  </a:ext>
                </a:extLst>
              </a:tr>
              <a:tr h="370840">
                <a:tc>
                  <a:txBody>
                    <a:bodyPr/>
                    <a:lstStyle/>
                    <a:p>
                      <a:r>
                        <a:rPr lang="en-US" altLang="zh-CN" dirty="0"/>
                        <a:t>I</a:t>
                      </a:r>
                      <a:endParaRPr lang="zh-CN" altLang="en-US" dirty="0"/>
                    </a:p>
                  </a:txBody>
                  <a:tcPr/>
                </a:tc>
                <a:tc>
                  <a:txBody>
                    <a:bodyPr/>
                    <a:lstStyle/>
                    <a:p>
                      <a:r>
                        <a:rPr lang="en-US" altLang="zh-CN" dirty="0"/>
                        <a:t>30%</a:t>
                      </a:r>
                      <a:endParaRPr lang="zh-CN" altLang="en-US" dirty="0"/>
                    </a:p>
                  </a:txBody>
                  <a:tcPr/>
                </a:tc>
                <a:tc>
                  <a:txBody>
                    <a:bodyPr/>
                    <a:lstStyle/>
                    <a:p>
                      <a:r>
                        <a:rPr lang="en-US" altLang="zh-CN" dirty="0"/>
                        <a:t>30</a:t>
                      </a:r>
                      <a:endParaRPr lang="zh-CN" altLang="en-US" dirty="0"/>
                    </a:p>
                  </a:txBody>
                  <a:tcPr/>
                </a:tc>
                <a:tc>
                  <a:txBody>
                    <a:bodyPr/>
                    <a:lstStyle/>
                    <a:p>
                      <a:r>
                        <a:rPr lang="en-US" altLang="zh-CN" dirty="0"/>
                        <a:t>149.789</a:t>
                      </a:r>
                      <a:endParaRPr lang="zh-CN" altLang="en-US" dirty="0"/>
                    </a:p>
                  </a:txBody>
                  <a:tcPr/>
                </a:tc>
                <a:tc>
                  <a:txBody>
                    <a:bodyPr/>
                    <a:lstStyle/>
                    <a:p>
                      <a:r>
                        <a:rPr lang="en-US" altLang="zh-CN" dirty="0"/>
                        <a:t>157.581</a:t>
                      </a:r>
                      <a:endParaRPr lang="zh-CN" altLang="en-US" dirty="0"/>
                    </a:p>
                  </a:txBody>
                  <a:tcPr/>
                </a:tc>
                <a:tc>
                  <a:txBody>
                    <a:bodyPr/>
                    <a:lstStyle/>
                    <a:p>
                      <a:r>
                        <a:rPr lang="en-US" altLang="zh-CN" dirty="0"/>
                        <a:t>5.20%</a:t>
                      </a:r>
                      <a:endParaRPr lang="zh-CN" altLang="en-US" dirty="0"/>
                    </a:p>
                  </a:txBody>
                  <a:tcPr/>
                </a:tc>
                <a:tc>
                  <a:txBody>
                    <a:bodyPr/>
                    <a:lstStyle/>
                    <a:p>
                      <a:r>
                        <a:rPr lang="en-US" altLang="zh-CN" dirty="0"/>
                        <a:t>142.716</a:t>
                      </a:r>
                      <a:endParaRPr lang="zh-CN" altLang="en-US" dirty="0"/>
                    </a:p>
                  </a:txBody>
                  <a:tcPr/>
                </a:tc>
                <a:tc>
                  <a:txBody>
                    <a:bodyPr/>
                    <a:lstStyle/>
                    <a:p>
                      <a:r>
                        <a:rPr lang="en-US" altLang="zh-CN" dirty="0"/>
                        <a:t>-4.72%</a:t>
                      </a:r>
                      <a:endParaRPr lang="zh-CN" altLang="en-US" dirty="0"/>
                    </a:p>
                  </a:txBody>
                  <a:tcPr/>
                </a:tc>
                <a:extLst>
                  <a:ext uri="{0D108BD9-81ED-4DB2-BD59-A6C34878D82A}">
                    <a16:rowId xmlns:a16="http://schemas.microsoft.com/office/drawing/2014/main" val="227197303"/>
                  </a:ext>
                </a:extLst>
              </a:tr>
            </a:tbl>
          </a:graphicData>
        </a:graphic>
      </p:graphicFrame>
    </p:spTree>
    <p:extLst>
      <p:ext uri="{BB962C8B-B14F-4D97-AF65-F5344CB8AC3E}">
        <p14:creationId xmlns:p14="http://schemas.microsoft.com/office/powerpoint/2010/main" val="309749511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156F08-5891-094C-8D10-663AE0656086}"/>
              </a:ext>
            </a:extLst>
          </p:cNvPr>
          <p:cNvSpPr>
            <a:spLocks noGrp="1"/>
          </p:cNvSpPr>
          <p:nvPr>
            <p:ph type="title"/>
          </p:nvPr>
        </p:nvSpPr>
        <p:spPr/>
        <p:txBody>
          <a:bodyPr>
            <a:noAutofit/>
          </a:bodyPr>
          <a:lstStyle/>
          <a:p>
            <a:r>
              <a:rPr kumimoji="1" lang="en-US" altLang="zh-CN" sz="4000" dirty="0"/>
              <a:t>Module3</a:t>
            </a:r>
            <a:br>
              <a:rPr kumimoji="1" lang="en-US" altLang="zh-CN" sz="4000" dirty="0"/>
            </a:br>
            <a:r>
              <a:rPr kumimoji="1" lang="en-US" altLang="zh-CN" sz="4000" dirty="0"/>
              <a:t>Introduction to fixed-income valuation</a:t>
            </a:r>
            <a:endParaRPr kumimoji="1" lang="zh-CN" altLang="en-US" sz="4000" dirty="0"/>
          </a:p>
        </p:txBody>
      </p:sp>
      <p:graphicFrame>
        <p:nvGraphicFramePr>
          <p:cNvPr id="5" name="内容占位符 2">
            <a:extLst>
              <a:ext uri="{FF2B5EF4-FFF2-40B4-BE49-F238E27FC236}">
                <a16:creationId xmlns:a16="http://schemas.microsoft.com/office/drawing/2014/main" id="{88052922-A263-BABA-9E40-26AE61C6A248}"/>
              </a:ext>
            </a:extLst>
          </p:cNvPr>
          <p:cNvGraphicFramePr>
            <a:graphicFrameLocks noGrp="1"/>
          </p:cNvGraphicFramePr>
          <p:nvPr>
            <p:ph idx="1"/>
          </p:nvPr>
        </p:nvGraphicFramePr>
        <p:xfrm>
          <a:off x="1024128" y="2286000"/>
          <a:ext cx="9720073" cy="40233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3064590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1BA60A-BED8-8A47-9E3D-592780B6597B}"/>
              </a:ext>
            </a:extLst>
          </p:cNvPr>
          <p:cNvSpPr>
            <a:spLocks noGrp="1"/>
          </p:cNvSpPr>
          <p:nvPr>
            <p:ph type="title"/>
          </p:nvPr>
        </p:nvSpPr>
        <p:spPr>
          <a:xfrm>
            <a:off x="1024128" y="585216"/>
            <a:ext cx="3133581" cy="1499616"/>
          </a:xfrm>
        </p:spPr>
        <p:txBody>
          <a:bodyPr>
            <a:normAutofit/>
          </a:bodyPr>
          <a:lstStyle/>
          <a:p>
            <a:r>
              <a:rPr kumimoji="1" lang="en-US" altLang="zh-CN" sz="2800"/>
              <a:t>Module3</a:t>
            </a:r>
            <a:br>
              <a:rPr kumimoji="1" lang="en-US" altLang="zh-CN" sz="2800"/>
            </a:br>
            <a:r>
              <a:rPr kumimoji="1" lang="en-US" altLang="zh-CN" sz="2800"/>
              <a:t>Introduction to fixed-income valuation</a:t>
            </a:r>
            <a:endParaRPr kumimoji="1" lang="zh-CN" altLang="en-US" sz="2800"/>
          </a:p>
        </p:txBody>
      </p:sp>
      <p:sp>
        <p:nvSpPr>
          <p:cNvPr id="3" name="内容占位符 2">
            <a:extLst>
              <a:ext uri="{FF2B5EF4-FFF2-40B4-BE49-F238E27FC236}">
                <a16:creationId xmlns:a16="http://schemas.microsoft.com/office/drawing/2014/main" id="{E15F0A22-4B38-BA4A-AD96-BF9A0D723B12}"/>
              </a:ext>
            </a:extLst>
          </p:cNvPr>
          <p:cNvSpPr>
            <a:spLocks noGrp="1"/>
          </p:cNvSpPr>
          <p:nvPr>
            <p:ph idx="1"/>
          </p:nvPr>
        </p:nvSpPr>
        <p:spPr>
          <a:xfrm>
            <a:off x="1024128" y="2286000"/>
            <a:ext cx="3133580" cy="3931920"/>
          </a:xfrm>
        </p:spPr>
        <p:txBody>
          <a:bodyPr>
            <a:normAutofit/>
          </a:bodyPr>
          <a:lstStyle/>
          <a:p>
            <a:r>
              <a:rPr lang="en" altLang="zh-CN" sz="1600">
                <a:effectLst/>
                <a:latin typeface="WarnockPro"/>
              </a:rPr>
              <a:t>If the issuer does not default, the price of a bond approaches par value as its time-to-maturity approaches zero. </a:t>
            </a:r>
            <a:endParaRPr lang="en" altLang="zh-CN" sz="1600"/>
          </a:p>
          <a:p>
            <a:endParaRPr kumimoji="1" lang="zh-CN" altLang="en-US" sz="1600"/>
          </a:p>
        </p:txBody>
      </p:sp>
      <p:pic>
        <p:nvPicPr>
          <p:cNvPr id="5" name="图片 4" descr="图表&#10;&#10;低可信度描述已自动生成">
            <a:extLst>
              <a:ext uri="{FF2B5EF4-FFF2-40B4-BE49-F238E27FC236}">
                <a16:creationId xmlns:a16="http://schemas.microsoft.com/office/drawing/2014/main" id="{5EC1B2D5-BDB1-B54A-AFDE-662336C547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42342" y="941553"/>
            <a:ext cx="6909577" cy="4974894"/>
          </a:xfrm>
          <a:prstGeom prst="rect">
            <a:avLst/>
          </a:prstGeom>
        </p:spPr>
      </p:pic>
    </p:spTree>
    <p:extLst>
      <p:ext uri="{BB962C8B-B14F-4D97-AF65-F5344CB8AC3E}">
        <p14:creationId xmlns:p14="http://schemas.microsoft.com/office/powerpoint/2010/main" val="204018239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D28A98-391C-A940-A16C-FBF2D1ECA846}"/>
              </a:ext>
            </a:extLst>
          </p:cNvPr>
          <p:cNvSpPr>
            <a:spLocks noGrp="1"/>
          </p:cNvSpPr>
          <p:nvPr>
            <p:ph type="title"/>
          </p:nvPr>
        </p:nvSpPr>
        <p:spPr>
          <a:xfrm>
            <a:off x="1024128" y="585216"/>
            <a:ext cx="5902061" cy="1499616"/>
          </a:xfrm>
        </p:spPr>
        <p:txBody>
          <a:bodyPr>
            <a:normAutofit/>
          </a:bodyPr>
          <a:lstStyle/>
          <a:p>
            <a:r>
              <a:rPr kumimoji="1" lang="en-US" altLang="zh-CN" dirty="0"/>
              <a:t>practices</a:t>
            </a:r>
            <a:endParaRPr kumimoji="1" lang="zh-CN" altLang="en-US" dirty="0"/>
          </a:p>
        </p:txBody>
      </p:sp>
      <p:sp>
        <p:nvSpPr>
          <p:cNvPr id="3" name="内容占位符 2">
            <a:extLst>
              <a:ext uri="{FF2B5EF4-FFF2-40B4-BE49-F238E27FC236}">
                <a16:creationId xmlns:a16="http://schemas.microsoft.com/office/drawing/2014/main" id="{EE726B11-EC24-3E40-9D22-9A9E5041B14D}"/>
              </a:ext>
            </a:extLst>
          </p:cNvPr>
          <p:cNvSpPr>
            <a:spLocks noGrp="1"/>
          </p:cNvSpPr>
          <p:nvPr>
            <p:ph idx="1"/>
          </p:nvPr>
        </p:nvSpPr>
        <p:spPr>
          <a:xfrm>
            <a:off x="1024128" y="2286000"/>
            <a:ext cx="5902061" cy="3931920"/>
          </a:xfrm>
        </p:spPr>
        <p:txBody>
          <a:bodyPr>
            <a:normAutofit/>
          </a:bodyPr>
          <a:lstStyle/>
          <a:p>
            <a:r>
              <a:rPr lang="en" altLang="zh-CN" dirty="0">
                <a:effectLst/>
                <a:latin typeface="WarnockPro"/>
              </a:rPr>
              <a:t>An investor is considering the following six annual coupon payment government bonds: </a:t>
            </a:r>
            <a:endParaRPr lang="en" altLang="zh-CN" dirty="0"/>
          </a:p>
          <a:p>
            <a:r>
              <a:rPr lang="en" altLang="zh-CN" dirty="0">
                <a:effectLst/>
                <a:latin typeface="WarnockPro"/>
              </a:rPr>
              <a:t>1. Based on the relationships between bond prices and bond characteristics, which bond will go up in price the </a:t>
            </a:r>
            <a:r>
              <a:rPr lang="en" altLang="zh-CN" i="1" dirty="0">
                <a:effectLst/>
                <a:latin typeface="WarnockPro"/>
              </a:rPr>
              <a:t>most </a:t>
            </a:r>
            <a:r>
              <a:rPr lang="en" altLang="zh-CN" dirty="0">
                <a:effectLst/>
                <a:latin typeface="WarnockPro"/>
              </a:rPr>
              <a:t>on a percentage basis if all yields go down from 5.00% to 4.90%? </a:t>
            </a:r>
            <a:endParaRPr lang="en" altLang="zh-CN" dirty="0"/>
          </a:p>
          <a:p>
            <a:r>
              <a:rPr lang="en" altLang="zh-CN" dirty="0">
                <a:effectLst/>
                <a:latin typeface="WarnockPro"/>
              </a:rPr>
              <a:t>2. Based on the relationships between the bond prices and bond characteristics, which bond will go down in price the </a:t>
            </a:r>
            <a:r>
              <a:rPr lang="en" altLang="zh-CN" i="1" dirty="0">
                <a:effectLst/>
                <a:latin typeface="WarnockPro"/>
              </a:rPr>
              <a:t>least </a:t>
            </a:r>
            <a:r>
              <a:rPr lang="en" altLang="zh-CN" dirty="0">
                <a:effectLst/>
                <a:latin typeface="WarnockPro"/>
              </a:rPr>
              <a:t>on a percentage basis if all yields go up from 5.00% to 5.10%? </a:t>
            </a:r>
            <a:endParaRPr lang="en" altLang="zh-CN" dirty="0"/>
          </a:p>
          <a:p>
            <a:endParaRPr kumimoji="1" lang="zh-CN" altLang="en-US" dirty="0"/>
          </a:p>
        </p:txBody>
      </p:sp>
      <p:graphicFrame>
        <p:nvGraphicFramePr>
          <p:cNvPr id="4" name="表格 4">
            <a:extLst>
              <a:ext uri="{FF2B5EF4-FFF2-40B4-BE49-F238E27FC236}">
                <a16:creationId xmlns:a16="http://schemas.microsoft.com/office/drawing/2014/main" id="{AC64138E-8F53-514F-A0E1-0C5E41862A22}"/>
              </a:ext>
            </a:extLst>
          </p:cNvPr>
          <p:cNvGraphicFramePr>
            <a:graphicFrameLocks noGrp="1"/>
          </p:cNvGraphicFramePr>
          <p:nvPr>
            <p:extLst>
              <p:ext uri="{D42A27DB-BD31-4B8C-83A1-F6EECF244321}">
                <p14:modId xmlns:p14="http://schemas.microsoft.com/office/powerpoint/2010/main" val="16527542"/>
              </p:ext>
            </p:extLst>
          </p:nvPr>
        </p:nvGraphicFramePr>
        <p:xfrm>
          <a:off x="7552267" y="1963984"/>
          <a:ext cx="4071164" cy="3759805"/>
        </p:xfrm>
        <a:graphic>
          <a:graphicData uri="http://schemas.openxmlformats.org/drawingml/2006/table">
            <a:tbl>
              <a:tblPr firstRow="1" bandRow="1">
                <a:tableStyleId>{5C22544A-7EE6-4342-B048-85BDC9FD1C3A}</a:tableStyleId>
              </a:tblPr>
              <a:tblGrid>
                <a:gridCol w="818645">
                  <a:extLst>
                    <a:ext uri="{9D8B030D-6E8A-4147-A177-3AD203B41FA5}">
                      <a16:colId xmlns:a16="http://schemas.microsoft.com/office/drawing/2014/main" val="1579722587"/>
                    </a:ext>
                  </a:extLst>
                </a:gridCol>
                <a:gridCol w="1076003">
                  <a:extLst>
                    <a:ext uri="{9D8B030D-6E8A-4147-A177-3AD203B41FA5}">
                      <a16:colId xmlns:a16="http://schemas.microsoft.com/office/drawing/2014/main" val="1041160778"/>
                    </a:ext>
                  </a:extLst>
                </a:gridCol>
                <a:gridCol w="1088258">
                  <a:extLst>
                    <a:ext uri="{9D8B030D-6E8A-4147-A177-3AD203B41FA5}">
                      <a16:colId xmlns:a16="http://schemas.microsoft.com/office/drawing/2014/main" val="3158419989"/>
                    </a:ext>
                  </a:extLst>
                </a:gridCol>
                <a:gridCol w="1088258">
                  <a:extLst>
                    <a:ext uri="{9D8B030D-6E8A-4147-A177-3AD203B41FA5}">
                      <a16:colId xmlns:a16="http://schemas.microsoft.com/office/drawing/2014/main" val="3409033533"/>
                    </a:ext>
                  </a:extLst>
                </a:gridCol>
              </a:tblGrid>
              <a:tr h="823153">
                <a:tc>
                  <a:txBody>
                    <a:bodyPr/>
                    <a:lstStyle/>
                    <a:p>
                      <a:r>
                        <a:rPr lang="en-US" altLang="zh-CN" sz="1700"/>
                        <a:t>Bond</a:t>
                      </a:r>
                      <a:endParaRPr lang="zh-CN" altLang="en-US" sz="1700"/>
                    </a:p>
                  </a:txBody>
                  <a:tcPr marL="86687" marR="86687" marT="43344" marB="43344"/>
                </a:tc>
                <a:tc>
                  <a:txBody>
                    <a:bodyPr/>
                    <a:lstStyle/>
                    <a:p>
                      <a:r>
                        <a:rPr lang="en-US" altLang="zh-CN" sz="1700"/>
                        <a:t>Coupon rate</a:t>
                      </a:r>
                      <a:endParaRPr lang="zh-CN" altLang="en-US" sz="1700"/>
                    </a:p>
                  </a:txBody>
                  <a:tcPr marL="86687" marR="86687" marT="43344" marB="43344"/>
                </a:tc>
                <a:tc>
                  <a:txBody>
                    <a:bodyPr/>
                    <a:lstStyle/>
                    <a:p>
                      <a:r>
                        <a:rPr lang="en-US" altLang="zh-CN" sz="1700"/>
                        <a:t>Time to maturity</a:t>
                      </a:r>
                      <a:endParaRPr lang="zh-CN" altLang="en-US" sz="1700"/>
                    </a:p>
                  </a:txBody>
                  <a:tcPr marL="86687" marR="86687" marT="43344" marB="43344"/>
                </a:tc>
                <a:tc>
                  <a:txBody>
                    <a:bodyPr/>
                    <a:lstStyle/>
                    <a:p>
                      <a:r>
                        <a:rPr lang="en-US" altLang="zh-CN" sz="1700"/>
                        <a:t>Yield to maturity</a:t>
                      </a:r>
                      <a:endParaRPr lang="zh-CN" altLang="en-US" sz="1700"/>
                    </a:p>
                  </a:txBody>
                  <a:tcPr marL="86687" marR="86687" marT="43344" marB="43344"/>
                </a:tc>
                <a:extLst>
                  <a:ext uri="{0D108BD9-81ED-4DB2-BD59-A6C34878D82A}">
                    <a16:rowId xmlns:a16="http://schemas.microsoft.com/office/drawing/2014/main" val="3315494652"/>
                  </a:ext>
                </a:extLst>
              </a:tr>
              <a:tr h="489442">
                <a:tc>
                  <a:txBody>
                    <a:bodyPr/>
                    <a:lstStyle/>
                    <a:p>
                      <a:r>
                        <a:rPr lang="en-US" altLang="zh-CN" sz="1700"/>
                        <a:t>A</a:t>
                      </a:r>
                      <a:endParaRPr lang="zh-CN" altLang="en-US" sz="1700"/>
                    </a:p>
                  </a:txBody>
                  <a:tcPr marL="86687" marR="86687" marT="43344" marB="43344"/>
                </a:tc>
                <a:tc>
                  <a:txBody>
                    <a:bodyPr/>
                    <a:lstStyle/>
                    <a:p>
                      <a:r>
                        <a:rPr lang="en-US" altLang="zh-CN" sz="1700"/>
                        <a:t>0%</a:t>
                      </a:r>
                      <a:endParaRPr lang="zh-CN" altLang="en-US" sz="1700"/>
                    </a:p>
                  </a:txBody>
                  <a:tcPr marL="86687" marR="86687" marT="43344" marB="43344"/>
                </a:tc>
                <a:tc>
                  <a:txBody>
                    <a:bodyPr/>
                    <a:lstStyle/>
                    <a:p>
                      <a:r>
                        <a:rPr lang="en-US" altLang="zh-CN" sz="1700"/>
                        <a:t>2y</a:t>
                      </a:r>
                    </a:p>
                  </a:txBody>
                  <a:tcPr marL="86687" marR="86687" marT="43344" marB="43344"/>
                </a:tc>
                <a:tc>
                  <a:txBody>
                    <a:bodyPr/>
                    <a:lstStyle/>
                    <a:p>
                      <a:r>
                        <a:rPr lang="en-US" altLang="zh-CN" sz="1700"/>
                        <a:t>5%</a:t>
                      </a:r>
                      <a:endParaRPr lang="zh-CN" altLang="en-US" sz="1700"/>
                    </a:p>
                  </a:txBody>
                  <a:tcPr marL="86687" marR="86687" marT="43344" marB="43344"/>
                </a:tc>
                <a:extLst>
                  <a:ext uri="{0D108BD9-81ED-4DB2-BD59-A6C34878D82A}">
                    <a16:rowId xmlns:a16="http://schemas.microsoft.com/office/drawing/2014/main" val="2710720921"/>
                  </a:ext>
                </a:extLst>
              </a:tr>
              <a:tr h="489442">
                <a:tc>
                  <a:txBody>
                    <a:bodyPr/>
                    <a:lstStyle/>
                    <a:p>
                      <a:r>
                        <a:rPr lang="en-US" altLang="zh-CN" sz="1700"/>
                        <a:t>B</a:t>
                      </a:r>
                      <a:endParaRPr lang="zh-CN" altLang="en-US" sz="1700"/>
                    </a:p>
                  </a:txBody>
                  <a:tcPr marL="86687" marR="86687" marT="43344" marB="43344"/>
                </a:tc>
                <a:tc>
                  <a:txBody>
                    <a:bodyPr/>
                    <a:lstStyle/>
                    <a:p>
                      <a:r>
                        <a:rPr lang="en-US" altLang="zh-CN" sz="1700"/>
                        <a:t>5%</a:t>
                      </a:r>
                      <a:endParaRPr lang="zh-CN" altLang="en-US" sz="1700"/>
                    </a:p>
                  </a:txBody>
                  <a:tcPr marL="86687" marR="86687" marT="43344" marB="43344"/>
                </a:tc>
                <a:tc>
                  <a:txBody>
                    <a:bodyPr/>
                    <a:lstStyle/>
                    <a:p>
                      <a:r>
                        <a:rPr lang="en-US" altLang="zh-CN" sz="1700"/>
                        <a:t>2y</a:t>
                      </a:r>
                      <a:endParaRPr lang="zh-CN" altLang="en-US" sz="1700"/>
                    </a:p>
                  </a:txBody>
                  <a:tcPr marL="86687" marR="86687" marT="43344" marB="4334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a:t>5%</a:t>
                      </a:r>
                      <a:endParaRPr lang="zh-CN" altLang="en-US" sz="1700"/>
                    </a:p>
                  </a:txBody>
                  <a:tcPr marL="86687" marR="86687" marT="43344" marB="43344"/>
                </a:tc>
                <a:extLst>
                  <a:ext uri="{0D108BD9-81ED-4DB2-BD59-A6C34878D82A}">
                    <a16:rowId xmlns:a16="http://schemas.microsoft.com/office/drawing/2014/main" val="668372967"/>
                  </a:ext>
                </a:extLst>
              </a:tr>
              <a:tr h="489442">
                <a:tc>
                  <a:txBody>
                    <a:bodyPr/>
                    <a:lstStyle/>
                    <a:p>
                      <a:r>
                        <a:rPr lang="en-US" altLang="zh-CN" sz="1700"/>
                        <a:t>C</a:t>
                      </a:r>
                      <a:endParaRPr lang="zh-CN" altLang="en-US" sz="1700"/>
                    </a:p>
                  </a:txBody>
                  <a:tcPr marL="86687" marR="86687" marT="43344" marB="43344"/>
                </a:tc>
                <a:tc>
                  <a:txBody>
                    <a:bodyPr/>
                    <a:lstStyle/>
                    <a:p>
                      <a:r>
                        <a:rPr lang="en-US" altLang="zh-CN" sz="1700"/>
                        <a:t>8%</a:t>
                      </a:r>
                      <a:endParaRPr lang="zh-CN" altLang="en-US" sz="1700"/>
                    </a:p>
                  </a:txBody>
                  <a:tcPr marL="86687" marR="86687" marT="43344" marB="43344"/>
                </a:tc>
                <a:tc>
                  <a:txBody>
                    <a:bodyPr/>
                    <a:lstStyle/>
                    <a:p>
                      <a:r>
                        <a:rPr lang="en-US" altLang="zh-CN" sz="1700"/>
                        <a:t>2y</a:t>
                      </a:r>
                      <a:endParaRPr lang="zh-CN" altLang="en-US" sz="1700"/>
                    </a:p>
                  </a:txBody>
                  <a:tcPr marL="86687" marR="86687" marT="43344" marB="4334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a:t>5%</a:t>
                      </a:r>
                      <a:endParaRPr lang="zh-CN" altLang="en-US" sz="1700"/>
                    </a:p>
                  </a:txBody>
                  <a:tcPr marL="86687" marR="86687" marT="43344" marB="43344"/>
                </a:tc>
                <a:extLst>
                  <a:ext uri="{0D108BD9-81ED-4DB2-BD59-A6C34878D82A}">
                    <a16:rowId xmlns:a16="http://schemas.microsoft.com/office/drawing/2014/main" val="793753632"/>
                  </a:ext>
                </a:extLst>
              </a:tr>
              <a:tr h="489442">
                <a:tc>
                  <a:txBody>
                    <a:bodyPr/>
                    <a:lstStyle/>
                    <a:p>
                      <a:r>
                        <a:rPr lang="en-US" altLang="zh-CN" sz="1700"/>
                        <a:t>D</a:t>
                      </a:r>
                      <a:endParaRPr lang="zh-CN" altLang="en-US" sz="1700"/>
                    </a:p>
                  </a:txBody>
                  <a:tcPr marL="86687" marR="86687" marT="43344" marB="43344"/>
                </a:tc>
                <a:tc>
                  <a:txBody>
                    <a:bodyPr/>
                    <a:lstStyle/>
                    <a:p>
                      <a:r>
                        <a:rPr lang="en-US" altLang="zh-CN" sz="1700"/>
                        <a:t>0%</a:t>
                      </a:r>
                      <a:endParaRPr lang="zh-CN" altLang="en-US" sz="1700"/>
                    </a:p>
                  </a:txBody>
                  <a:tcPr marL="86687" marR="86687" marT="43344" marB="43344"/>
                </a:tc>
                <a:tc>
                  <a:txBody>
                    <a:bodyPr/>
                    <a:lstStyle/>
                    <a:p>
                      <a:r>
                        <a:rPr lang="en-US" altLang="zh-CN" sz="1700"/>
                        <a:t>4y</a:t>
                      </a:r>
                      <a:endParaRPr lang="zh-CN" altLang="en-US" sz="1700"/>
                    </a:p>
                  </a:txBody>
                  <a:tcPr marL="86687" marR="86687" marT="43344" marB="4334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a:t>5%</a:t>
                      </a:r>
                      <a:endParaRPr lang="zh-CN" altLang="en-US" sz="1700"/>
                    </a:p>
                  </a:txBody>
                  <a:tcPr marL="86687" marR="86687" marT="43344" marB="43344"/>
                </a:tc>
                <a:extLst>
                  <a:ext uri="{0D108BD9-81ED-4DB2-BD59-A6C34878D82A}">
                    <a16:rowId xmlns:a16="http://schemas.microsoft.com/office/drawing/2014/main" val="712777158"/>
                  </a:ext>
                </a:extLst>
              </a:tr>
              <a:tr h="489442">
                <a:tc>
                  <a:txBody>
                    <a:bodyPr/>
                    <a:lstStyle/>
                    <a:p>
                      <a:r>
                        <a:rPr lang="en-US" altLang="zh-CN" sz="1700"/>
                        <a:t>E</a:t>
                      </a:r>
                      <a:endParaRPr lang="zh-CN" altLang="en-US" sz="1700"/>
                    </a:p>
                  </a:txBody>
                  <a:tcPr marL="86687" marR="86687" marT="43344" marB="43344"/>
                </a:tc>
                <a:tc>
                  <a:txBody>
                    <a:bodyPr/>
                    <a:lstStyle/>
                    <a:p>
                      <a:r>
                        <a:rPr lang="en-US" altLang="zh-CN" sz="1700"/>
                        <a:t>5%</a:t>
                      </a:r>
                      <a:endParaRPr lang="zh-CN" altLang="en-US" sz="1700"/>
                    </a:p>
                  </a:txBody>
                  <a:tcPr marL="86687" marR="86687" marT="43344" marB="43344"/>
                </a:tc>
                <a:tc>
                  <a:txBody>
                    <a:bodyPr/>
                    <a:lstStyle/>
                    <a:p>
                      <a:r>
                        <a:rPr lang="en-US" altLang="zh-CN" sz="1700" dirty="0"/>
                        <a:t>4y</a:t>
                      </a:r>
                      <a:endParaRPr lang="zh-CN" altLang="en-US" sz="1700" dirty="0"/>
                    </a:p>
                  </a:txBody>
                  <a:tcPr marL="86687" marR="86687" marT="43344" marB="4334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a:t>5%</a:t>
                      </a:r>
                      <a:endParaRPr lang="zh-CN" altLang="en-US" sz="1700"/>
                    </a:p>
                  </a:txBody>
                  <a:tcPr marL="86687" marR="86687" marT="43344" marB="43344"/>
                </a:tc>
                <a:extLst>
                  <a:ext uri="{0D108BD9-81ED-4DB2-BD59-A6C34878D82A}">
                    <a16:rowId xmlns:a16="http://schemas.microsoft.com/office/drawing/2014/main" val="1014003130"/>
                  </a:ext>
                </a:extLst>
              </a:tr>
              <a:tr h="489442">
                <a:tc>
                  <a:txBody>
                    <a:bodyPr/>
                    <a:lstStyle/>
                    <a:p>
                      <a:r>
                        <a:rPr lang="en-US" altLang="zh-CN" sz="1700"/>
                        <a:t>F</a:t>
                      </a:r>
                      <a:endParaRPr lang="zh-CN" altLang="en-US" sz="1700"/>
                    </a:p>
                  </a:txBody>
                  <a:tcPr marL="86687" marR="86687" marT="43344" marB="43344"/>
                </a:tc>
                <a:tc>
                  <a:txBody>
                    <a:bodyPr/>
                    <a:lstStyle/>
                    <a:p>
                      <a:r>
                        <a:rPr lang="en-US" altLang="zh-CN" sz="1700"/>
                        <a:t>8%</a:t>
                      </a:r>
                      <a:endParaRPr lang="zh-CN" altLang="en-US" sz="1700"/>
                    </a:p>
                  </a:txBody>
                  <a:tcPr marL="86687" marR="86687" marT="43344" marB="43344"/>
                </a:tc>
                <a:tc>
                  <a:txBody>
                    <a:bodyPr/>
                    <a:lstStyle/>
                    <a:p>
                      <a:r>
                        <a:rPr lang="en-US" altLang="zh-CN" sz="1700"/>
                        <a:t>4y</a:t>
                      </a:r>
                      <a:endParaRPr lang="zh-CN" altLang="en-US" sz="1700"/>
                    </a:p>
                  </a:txBody>
                  <a:tcPr marL="86687" marR="86687" marT="43344" marB="4334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dirty="0"/>
                        <a:t>5%</a:t>
                      </a:r>
                      <a:endParaRPr lang="zh-CN" altLang="en-US" sz="1700" dirty="0"/>
                    </a:p>
                  </a:txBody>
                  <a:tcPr marL="86687" marR="86687" marT="43344" marB="43344"/>
                </a:tc>
                <a:extLst>
                  <a:ext uri="{0D108BD9-81ED-4DB2-BD59-A6C34878D82A}">
                    <a16:rowId xmlns:a16="http://schemas.microsoft.com/office/drawing/2014/main" val="2665642011"/>
                  </a:ext>
                </a:extLst>
              </a:tr>
            </a:tbl>
          </a:graphicData>
        </a:graphic>
      </p:graphicFrame>
    </p:spTree>
    <p:extLst>
      <p:ext uri="{BB962C8B-B14F-4D97-AF65-F5344CB8AC3E}">
        <p14:creationId xmlns:p14="http://schemas.microsoft.com/office/powerpoint/2010/main" val="266320377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7E7F38-9E79-433A-866D-5A4FF7464860}"/>
              </a:ext>
            </a:extLst>
          </p:cNvPr>
          <p:cNvSpPr>
            <a:spLocks noGrp="1"/>
          </p:cNvSpPr>
          <p:nvPr>
            <p:ph type="title"/>
          </p:nvPr>
        </p:nvSpPr>
        <p:spPr>
          <a:xfrm>
            <a:off x="1024128" y="585216"/>
            <a:ext cx="8018272" cy="1499616"/>
          </a:xfrm>
        </p:spPr>
        <p:txBody>
          <a:bodyPr>
            <a:normAutofit fontScale="90000"/>
          </a:bodyPr>
          <a:lstStyle/>
          <a:p>
            <a:r>
              <a:rPr kumimoji="1" lang="en-US" altLang="zh-CN" sz="4300"/>
              <a:t>Module3</a:t>
            </a:r>
            <a:br>
              <a:rPr kumimoji="1" lang="en-US" altLang="zh-CN" sz="4300"/>
            </a:br>
            <a:r>
              <a:rPr kumimoji="1" lang="en-US" altLang="zh-CN" sz="4300"/>
              <a:t>Introduction to fixed-income valuation</a:t>
            </a:r>
            <a:endParaRPr lang="en-US" sz="4300"/>
          </a:p>
        </p:txBody>
      </p:sp>
      <p:sp>
        <p:nvSpPr>
          <p:cNvPr id="3" name="Content Placeholder 2">
            <a:extLst>
              <a:ext uri="{FF2B5EF4-FFF2-40B4-BE49-F238E27FC236}">
                <a16:creationId xmlns:a16="http://schemas.microsoft.com/office/drawing/2014/main" id="{963685AF-5E2E-40AE-BE71-65833B969458}"/>
              </a:ext>
            </a:extLst>
          </p:cNvPr>
          <p:cNvSpPr>
            <a:spLocks noGrp="1"/>
          </p:cNvSpPr>
          <p:nvPr>
            <p:ph idx="1"/>
          </p:nvPr>
        </p:nvSpPr>
        <p:spPr>
          <a:xfrm>
            <a:off x="1024128" y="2286000"/>
            <a:ext cx="8018271" cy="4023360"/>
          </a:xfrm>
        </p:spPr>
        <p:txBody>
          <a:bodyPr>
            <a:normAutofit/>
          </a:bodyPr>
          <a:lstStyle/>
          <a:p>
            <a:r>
              <a:rPr lang="en-US" sz="2400" b="1" dirty="0">
                <a:solidFill>
                  <a:srgbClr val="FF0000"/>
                </a:solidFill>
              </a:rPr>
              <a:t>Flat Price, Accrued Interest, and the Full Price</a:t>
            </a:r>
          </a:p>
          <a:p>
            <a:r>
              <a:rPr lang="en-US" sz="2000" dirty="0"/>
              <a:t>When a bond is between coupon payment dates, its price has two parts: the </a:t>
            </a:r>
            <a:r>
              <a:rPr lang="en-US" sz="2000" dirty="0">
                <a:solidFill>
                  <a:srgbClr val="FF0000"/>
                </a:solidFill>
              </a:rPr>
              <a:t>flat price </a:t>
            </a:r>
            <a:r>
              <a:rPr lang="en-US" sz="2000" dirty="0"/>
              <a:t>(</a:t>
            </a:r>
            <a:r>
              <a:rPr lang="en-US" sz="2000" dirty="0" err="1"/>
              <a:t>PV</a:t>
            </a:r>
            <a:r>
              <a:rPr lang="en-US" sz="2000" baseline="30000" dirty="0" err="1"/>
              <a:t>Flat</a:t>
            </a:r>
            <a:r>
              <a:rPr lang="en-US" sz="2000" dirty="0"/>
              <a:t>) and the </a:t>
            </a:r>
            <a:r>
              <a:rPr lang="en-US" sz="2000" dirty="0">
                <a:solidFill>
                  <a:srgbClr val="FF0000"/>
                </a:solidFill>
              </a:rPr>
              <a:t>accrued interest </a:t>
            </a:r>
            <a:r>
              <a:rPr lang="en-US" sz="2000" dirty="0"/>
              <a:t>(AI). The sum of the parts is the </a:t>
            </a:r>
            <a:r>
              <a:rPr lang="en-US" sz="2000" dirty="0">
                <a:solidFill>
                  <a:srgbClr val="FF0000"/>
                </a:solidFill>
              </a:rPr>
              <a:t>full price</a:t>
            </a:r>
            <a:r>
              <a:rPr lang="en-US" sz="2000" dirty="0"/>
              <a:t> (</a:t>
            </a:r>
            <a:r>
              <a:rPr lang="en-US" sz="2000" dirty="0" err="1"/>
              <a:t>PV</a:t>
            </a:r>
            <a:r>
              <a:rPr lang="en-US" sz="2000" baseline="30000" dirty="0" err="1"/>
              <a:t>Full</a:t>
            </a:r>
            <a:r>
              <a:rPr lang="en-US" sz="2000" dirty="0"/>
              <a:t>), which also is called the </a:t>
            </a:r>
            <a:r>
              <a:rPr lang="en-US" sz="2000" dirty="0">
                <a:solidFill>
                  <a:srgbClr val="FF0000"/>
                </a:solidFill>
              </a:rPr>
              <a:t>invoice</a:t>
            </a:r>
            <a:r>
              <a:rPr lang="en-US" sz="2000" dirty="0"/>
              <a:t> or “</a:t>
            </a:r>
            <a:r>
              <a:rPr lang="en-US" sz="2000" dirty="0">
                <a:solidFill>
                  <a:srgbClr val="FF0000"/>
                </a:solidFill>
              </a:rPr>
              <a:t>dirty</a:t>
            </a:r>
            <a:r>
              <a:rPr lang="en-US" sz="2000" dirty="0"/>
              <a:t>” </a:t>
            </a:r>
            <a:r>
              <a:rPr lang="en-US" sz="2000" dirty="0">
                <a:solidFill>
                  <a:srgbClr val="FF0000"/>
                </a:solidFill>
              </a:rPr>
              <a:t>price</a:t>
            </a:r>
            <a:r>
              <a:rPr lang="en-US" sz="2000" dirty="0"/>
              <a:t>. The flat price, which is the full price minus the accrued interest, is also called the </a:t>
            </a:r>
            <a:r>
              <a:rPr lang="en-US" sz="2000" dirty="0">
                <a:solidFill>
                  <a:srgbClr val="FF0000"/>
                </a:solidFill>
              </a:rPr>
              <a:t>quoted</a:t>
            </a:r>
            <a:r>
              <a:rPr lang="en-US" sz="2000" dirty="0"/>
              <a:t> or “</a:t>
            </a:r>
            <a:r>
              <a:rPr lang="en-US" sz="2000" dirty="0">
                <a:solidFill>
                  <a:srgbClr val="FF0000"/>
                </a:solidFill>
              </a:rPr>
              <a:t>clean</a:t>
            </a:r>
            <a:r>
              <a:rPr lang="en-US" sz="2000" dirty="0"/>
              <a:t>” </a:t>
            </a:r>
            <a:r>
              <a:rPr lang="en-US" sz="2000" dirty="0">
                <a:solidFill>
                  <a:srgbClr val="FF0000"/>
                </a:solidFill>
              </a:rPr>
              <a:t>price</a:t>
            </a:r>
            <a:r>
              <a:rPr lang="en-US" sz="2000" dirty="0"/>
              <a:t>.</a:t>
            </a:r>
          </a:p>
          <a:p>
            <a:r>
              <a:rPr lang="en-US" sz="2000" dirty="0" err="1"/>
              <a:t>PV</a:t>
            </a:r>
            <a:r>
              <a:rPr lang="en-US" sz="2000" baseline="30000" dirty="0" err="1"/>
              <a:t>Full</a:t>
            </a:r>
            <a:r>
              <a:rPr lang="en-US" sz="2000" dirty="0"/>
              <a:t> = </a:t>
            </a:r>
            <a:r>
              <a:rPr lang="en-US" sz="2000" dirty="0" err="1"/>
              <a:t>PV</a:t>
            </a:r>
            <a:r>
              <a:rPr lang="en-US" sz="2000" baseline="30000" dirty="0" err="1"/>
              <a:t>Flat</a:t>
            </a:r>
            <a:r>
              <a:rPr lang="en-US" sz="2000" dirty="0"/>
              <a:t> + AI.</a:t>
            </a:r>
          </a:p>
          <a:p>
            <a:r>
              <a:rPr lang="en-US" sz="2000" dirty="0"/>
              <a:t>Accrued interest is the proportional share of the next coupon payment. Assume that the coupon period has “T” days between payment dates and that “t” days have gone by since the last payment.</a:t>
            </a:r>
          </a:p>
          <a:p>
            <a:r>
              <a:rPr lang="en-US" sz="2000" dirty="0"/>
              <a:t>AI = t/T × PMT</a:t>
            </a:r>
          </a:p>
          <a:p>
            <a:endParaRPr lang="en-US" sz="2000" dirty="0"/>
          </a:p>
          <a:p>
            <a:endParaRPr lang="en-US" sz="2000" dirty="0"/>
          </a:p>
          <a:p>
            <a:endParaRPr lang="en-US" sz="2000"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9018257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2520</TotalTime>
  <Words>8693</Words>
  <Application>Microsoft Office PowerPoint</Application>
  <PresentationFormat>Widescreen</PresentationFormat>
  <Paragraphs>1214</Paragraphs>
  <Slides>118</Slides>
  <Notes>21</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118</vt:i4>
      </vt:variant>
    </vt:vector>
  </HeadingPairs>
  <TitlesOfParts>
    <vt:vector size="131" baseType="lpstr">
      <vt:lpstr>MyriadPro</vt:lpstr>
      <vt:lpstr>TimesNewRomanPSMT</vt:lpstr>
      <vt:lpstr>Tw Cen MT</vt:lpstr>
      <vt:lpstr>Tw Cen MT Condensed</vt:lpstr>
      <vt:lpstr>WarnockPro</vt:lpstr>
      <vt:lpstr>华文仿宋</vt:lpstr>
      <vt:lpstr>等线</vt:lpstr>
      <vt:lpstr>Arial</vt:lpstr>
      <vt:lpstr>Calibri</vt:lpstr>
      <vt:lpstr>Cambria Math</vt:lpstr>
      <vt:lpstr>Wingdings</vt:lpstr>
      <vt:lpstr>Wingdings 3</vt:lpstr>
      <vt:lpstr>Integral</vt:lpstr>
      <vt:lpstr>Fixed income</vt:lpstr>
      <vt:lpstr>Module1 Fixed-Income Securities:  Defining Elements</vt:lpstr>
      <vt:lpstr>Module1 Fixed-Income Securities:  Defining Elements</vt:lpstr>
      <vt:lpstr>Module1 Fixed-Income Securities:  Defining Elements</vt:lpstr>
      <vt:lpstr>Module1 Fixed-Income Securities:  Defining Elements</vt:lpstr>
      <vt:lpstr>Module1 Fixed-Income Securities:  Defining Elements</vt:lpstr>
      <vt:lpstr>Module1 Fixed-Income Securities:  Defining Elements</vt:lpstr>
      <vt:lpstr>Module1 Fixed-Income Securities:  Defining Elements</vt:lpstr>
      <vt:lpstr>practices</vt:lpstr>
      <vt:lpstr>practices</vt:lpstr>
      <vt:lpstr>Module1 Fixed-Income Securities:  Defining Elements</vt:lpstr>
      <vt:lpstr>Module1 Fixed-Income Securities:  Defining Elements</vt:lpstr>
      <vt:lpstr>Module1 Fixed-Income Securities:  Defining Elements</vt:lpstr>
      <vt:lpstr>Module1 Fixed-Income Securities:  Defining Elements</vt:lpstr>
      <vt:lpstr>Module1 Fixed-Income Securities:  Defining Elements</vt:lpstr>
      <vt:lpstr>Module1 Fixed-Income Securities:  Defining Elements</vt:lpstr>
      <vt:lpstr>Module1 Fixed-Income Securities:  Defining Elements</vt:lpstr>
      <vt:lpstr>Module1 Fixed-Income Securities:  Defining Elements</vt:lpstr>
      <vt:lpstr>Module1 Fixed-Income Securities:  Defining Elements</vt:lpstr>
      <vt:lpstr>practices</vt:lpstr>
      <vt:lpstr>practices</vt:lpstr>
      <vt:lpstr>Module1 Fixed-Income Securities:  Defining Elements</vt:lpstr>
      <vt:lpstr>practices</vt:lpstr>
      <vt:lpstr>Module1 Fixed-Income Securities:  Defining Elements</vt:lpstr>
      <vt:lpstr>prACTICES</vt:lpstr>
      <vt:lpstr>Module1 Fixed-Income Securities:  Defining Elements</vt:lpstr>
      <vt:lpstr>Module1 Fixed-Income Securities:  Defining Elements</vt:lpstr>
      <vt:lpstr>Module1 Fixed-Income Securities:  Defining Elements</vt:lpstr>
      <vt:lpstr>Module1 Fixed-Income Securities:  Defining Elements</vt:lpstr>
      <vt:lpstr>Module1 Fixed-Income Securities:  Defining Elements</vt:lpstr>
      <vt:lpstr>Practices</vt:lpstr>
      <vt:lpstr>Module1 Fixed-Income Securities:  Defining Elements</vt:lpstr>
      <vt:lpstr>Module1 Fixed-Income Securities:  Defining Elements</vt:lpstr>
      <vt:lpstr>Module1 Fixed-Income Securities:  Defining Elements</vt:lpstr>
      <vt:lpstr>Module1 Fixed-Income Securities:  Defining Elements</vt:lpstr>
      <vt:lpstr>Module1 Fixed-Income Securities:  Defining Elements</vt:lpstr>
      <vt:lpstr>Module1 Fixed-Income Securities:  Defining Elements</vt:lpstr>
      <vt:lpstr>Module1 Fixed-Income Securities:  Defining Elements</vt:lpstr>
      <vt:lpstr>Module1 Fixed-Income Securities:  Defining Elements</vt:lpstr>
      <vt:lpstr>practices</vt:lpstr>
      <vt:lpstr>practices</vt:lpstr>
      <vt:lpstr>Module1 Fixed-Income Securities:  Defining Elements</vt:lpstr>
      <vt:lpstr>Module1 Fixed-Income Securities:  Defining Elements</vt:lpstr>
      <vt:lpstr>Module1 Fixed-Income Securities:  Defining Elements</vt:lpstr>
      <vt:lpstr>Module1 Fixed-Income Securities:  Defining Elements</vt:lpstr>
      <vt:lpstr>practices</vt:lpstr>
      <vt:lpstr>practices</vt:lpstr>
      <vt:lpstr>Module1 Fixed-Income Securities:  Defining Elements</vt:lpstr>
      <vt:lpstr>Module1 Fixed-Income Securities:  Defining Elements</vt:lpstr>
      <vt:lpstr>Module1 Fixed-Income Securities:  Defining Elements</vt:lpstr>
      <vt:lpstr>Practices </vt:lpstr>
      <vt:lpstr>practices</vt:lpstr>
      <vt:lpstr>Fixed income</vt:lpstr>
      <vt:lpstr>Module2 Fixed-Income markets:  issuance, trading, and funding</vt:lpstr>
      <vt:lpstr>Module2 Fixed-Income markets:  issuance, trading, and funding</vt:lpstr>
      <vt:lpstr>Module2 Fixed-Income markets:  issuance, trading, and funding</vt:lpstr>
      <vt:lpstr>Module2 Fixed-Income markets:  issuance, trading, and funding</vt:lpstr>
      <vt:lpstr>Module2 Fixed-Income markets:  issuance, trading, and funding</vt:lpstr>
      <vt:lpstr>Module2 Fixed-Income markets:  issuance, trading, and funding</vt:lpstr>
      <vt:lpstr>practices</vt:lpstr>
      <vt:lpstr>practices</vt:lpstr>
      <vt:lpstr>Module2 Fixed-Income markets:  issuance, trading, and funding</vt:lpstr>
      <vt:lpstr>Module2 Fixed-Income markets:  issuance, trading, and funding</vt:lpstr>
      <vt:lpstr>Module2 Fixed-Income markets:  issuance, trading, and funding</vt:lpstr>
      <vt:lpstr>Module2 Fixed-Income markets:  issuance, trading, and funding</vt:lpstr>
      <vt:lpstr>Module2 Fixed-Income markets:  issuance, trading, and funding</vt:lpstr>
      <vt:lpstr>practices</vt:lpstr>
      <vt:lpstr>Module2 Fixed-Income markets:  issuance, trading, and funding</vt:lpstr>
      <vt:lpstr>Module2 Fixed-Income markets:  issuance, trading, and funding</vt:lpstr>
      <vt:lpstr>Module2 Fixed-Income markets:  issuance, trading, and funding</vt:lpstr>
      <vt:lpstr>practices</vt:lpstr>
      <vt:lpstr>Module2 Fixed-Income markets:  issuance, trading, and funding</vt:lpstr>
      <vt:lpstr>Practices </vt:lpstr>
      <vt:lpstr>Module2 Fixed-Income markets:  issuance, trading, and funding</vt:lpstr>
      <vt:lpstr>Module2 Fixed-Income markets:  issuance, trading, and funding</vt:lpstr>
      <vt:lpstr>Module2 Fixed-Income markets:  issuance, trading, and funding</vt:lpstr>
      <vt:lpstr>Module2 Fixed-Income markets:  issuance, trading, and funding</vt:lpstr>
      <vt:lpstr>Module2 Fixed-Income markets:  issuance, trading, and funding</vt:lpstr>
      <vt:lpstr>Practices </vt:lpstr>
      <vt:lpstr>Practices </vt:lpstr>
      <vt:lpstr>Module2 Fixed-Income markets:  issuance, trading, and funding</vt:lpstr>
      <vt:lpstr>Module2 Fixed-Income markets:  issuance, trading, and funding</vt:lpstr>
      <vt:lpstr>Module2 Fixed-Income markets:  issuance, trading, and funding</vt:lpstr>
      <vt:lpstr>Module2 Fixed-Income markets:  issuance, trading, and funding</vt:lpstr>
      <vt:lpstr>Module2 Fixed-Income markets:  issuance, trading, and funding</vt:lpstr>
      <vt:lpstr>Module2 Fixed-Income markets:  issuance, trading, and funding</vt:lpstr>
      <vt:lpstr>practices</vt:lpstr>
      <vt:lpstr>practices</vt:lpstr>
      <vt:lpstr>Module2 Fixed-Income markets:  issuance, trading, and funding</vt:lpstr>
      <vt:lpstr>practices</vt:lpstr>
      <vt:lpstr>Fixed income</vt:lpstr>
      <vt:lpstr>Module3 Introduction to fixed-income valuation</vt:lpstr>
      <vt:lpstr>Module3 Introduction to fixed-income valuation</vt:lpstr>
      <vt:lpstr>Module3 Introduction to fixed-income valuation</vt:lpstr>
      <vt:lpstr>Module3 Introduction to fixed-income valuation</vt:lpstr>
      <vt:lpstr>Module3 Introduction to fixed-income valuation</vt:lpstr>
      <vt:lpstr>Module3 Introduction to fixed-income valuation</vt:lpstr>
      <vt:lpstr>practices</vt:lpstr>
      <vt:lpstr>Module3 Introduction to fixed-income valuation</vt:lpstr>
      <vt:lpstr>Module3 Introduction to fixed-income valuation</vt:lpstr>
      <vt:lpstr>practices</vt:lpstr>
      <vt:lpstr>Module3 Introduction to fixed-income valuation</vt:lpstr>
      <vt:lpstr>Module3 Introduction to fixed-income valuation</vt:lpstr>
      <vt:lpstr>practices</vt:lpstr>
      <vt:lpstr>Module3 Introduction to fixed-income valuation</vt:lpstr>
      <vt:lpstr>practices</vt:lpstr>
      <vt:lpstr>Module3 Introduction to fixed-income valuation</vt:lpstr>
      <vt:lpstr>Module3 Introduction to fixed-income valuation</vt:lpstr>
      <vt:lpstr>Module3 Introduction to fixed-income valuation</vt:lpstr>
      <vt:lpstr>Module3 Introduction to fixed-income valuation</vt:lpstr>
      <vt:lpstr>Module3 Introduction to fixed-income valuation</vt:lpstr>
      <vt:lpstr>Module3 Introduction to fixed-income valuation</vt:lpstr>
      <vt:lpstr>practices</vt:lpstr>
      <vt:lpstr>Module3 Introduction to fixed-income valuation</vt:lpstr>
      <vt:lpstr>Module3 Introduction to fixed-income valuation</vt:lpstr>
      <vt:lpstr>Module3 Introduction to fixed-income valuation</vt:lpstr>
      <vt:lpstr>Module3 Introduction to fixed-income valuation</vt:lpstr>
      <vt:lpstr>practices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Fixed income</dc:title>
  <dc:creator>秦 玮杰</dc:creator>
  <cp:lastModifiedBy>秦玮杰</cp:lastModifiedBy>
  <cp:revision>42</cp:revision>
  <dcterms:created xsi:type="dcterms:W3CDTF">2023-01-18T13:35:15Z</dcterms:created>
  <dcterms:modified xsi:type="dcterms:W3CDTF">2023-01-31T03:00:59Z</dcterms:modified>
</cp:coreProperties>
</file>